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57"/>
  </p:notesMasterIdLst>
  <p:handoutMasterIdLst>
    <p:handoutMasterId r:id="rId58"/>
  </p:handoutMasterIdLst>
  <p:sldIdLst>
    <p:sldId id="525" r:id="rId2"/>
    <p:sldId id="589" r:id="rId3"/>
    <p:sldId id="595" r:id="rId4"/>
    <p:sldId id="530" r:id="rId5"/>
    <p:sldId id="536" r:id="rId6"/>
    <p:sldId id="634" r:id="rId7"/>
    <p:sldId id="579" r:id="rId8"/>
    <p:sldId id="635" r:id="rId9"/>
    <p:sldId id="559" r:id="rId10"/>
    <p:sldId id="535" r:id="rId11"/>
    <p:sldId id="537" r:id="rId12"/>
    <p:sldId id="554" r:id="rId13"/>
    <p:sldId id="560" r:id="rId14"/>
    <p:sldId id="601" r:id="rId15"/>
    <p:sldId id="539" r:id="rId16"/>
    <p:sldId id="594" r:id="rId17"/>
    <p:sldId id="590" r:id="rId18"/>
    <p:sldId id="591" r:id="rId19"/>
    <p:sldId id="592" r:id="rId20"/>
    <p:sldId id="593" r:id="rId21"/>
    <p:sldId id="575" r:id="rId22"/>
    <p:sldId id="574" r:id="rId23"/>
    <p:sldId id="570" r:id="rId24"/>
    <p:sldId id="540" r:id="rId25"/>
    <p:sldId id="545" r:id="rId26"/>
    <p:sldId id="523" r:id="rId27"/>
    <p:sldId id="576" r:id="rId28"/>
    <p:sldId id="547" r:id="rId29"/>
    <p:sldId id="569" r:id="rId30"/>
    <p:sldId id="605" r:id="rId31"/>
    <p:sldId id="617" r:id="rId32"/>
    <p:sldId id="622" r:id="rId33"/>
    <p:sldId id="620" r:id="rId34"/>
    <p:sldId id="621" r:id="rId35"/>
    <p:sldId id="577" r:id="rId36"/>
    <p:sldId id="550" r:id="rId37"/>
    <p:sldId id="567" r:id="rId38"/>
    <p:sldId id="578" r:id="rId39"/>
    <p:sldId id="551" r:id="rId40"/>
    <p:sldId id="552" r:id="rId41"/>
    <p:sldId id="632" r:id="rId42"/>
    <p:sldId id="561" r:id="rId43"/>
    <p:sldId id="610" r:id="rId44"/>
    <p:sldId id="623" r:id="rId45"/>
    <p:sldId id="625" r:id="rId46"/>
    <p:sldId id="624" r:id="rId47"/>
    <p:sldId id="566" r:id="rId48"/>
    <p:sldId id="627" r:id="rId49"/>
    <p:sldId id="630" r:id="rId50"/>
    <p:sldId id="629" r:id="rId51"/>
    <p:sldId id="628" r:id="rId52"/>
    <p:sldId id="631" r:id="rId53"/>
    <p:sldId id="626" r:id="rId54"/>
    <p:sldId id="614" r:id="rId55"/>
    <p:sldId id="531" r:id="rId56"/>
  </p:sldIdLst>
  <p:sldSz cx="9144000" cy="6858000" type="screen4x3"/>
  <p:notesSz cx="6805613" cy="9939338"/>
  <p:defaultTextStyle>
    <a:defPPr>
      <a:defRPr lang="en-US"/>
    </a:defPPr>
    <a:lvl1pPr algn="ctr" rtl="0" fontAlgn="base">
      <a:spcBef>
        <a:spcPct val="0"/>
      </a:spcBef>
      <a:spcAft>
        <a:spcPct val="0"/>
      </a:spcAft>
      <a:defRPr sz="2400" b="1" kern="1200">
        <a:solidFill>
          <a:schemeClr val="bg1"/>
        </a:solidFill>
        <a:latin typeface="Arial" charset="0"/>
        <a:ea typeface="新細明體" pitchFamily="18" charset="-120"/>
        <a:cs typeface="+mn-cs"/>
      </a:defRPr>
    </a:lvl1pPr>
    <a:lvl2pPr marL="457200" algn="ctr" rtl="0" fontAlgn="base">
      <a:spcBef>
        <a:spcPct val="0"/>
      </a:spcBef>
      <a:spcAft>
        <a:spcPct val="0"/>
      </a:spcAft>
      <a:defRPr sz="2400" b="1" kern="1200">
        <a:solidFill>
          <a:schemeClr val="bg1"/>
        </a:solidFill>
        <a:latin typeface="Arial" charset="0"/>
        <a:ea typeface="新細明體" pitchFamily="18" charset="-120"/>
        <a:cs typeface="+mn-cs"/>
      </a:defRPr>
    </a:lvl2pPr>
    <a:lvl3pPr marL="914400" algn="ctr" rtl="0" fontAlgn="base">
      <a:spcBef>
        <a:spcPct val="0"/>
      </a:spcBef>
      <a:spcAft>
        <a:spcPct val="0"/>
      </a:spcAft>
      <a:defRPr sz="2400" b="1" kern="1200">
        <a:solidFill>
          <a:schemeClr val="bg1"/>
        </a:solidFill>
        <a:latin typeface="Arial" charset="0"/>
        <a:ea typeface="新細明體" pitchFamily="18" charset="-120"/>
        <a:cs typeface="+mn-cs"/>
      </a:defRPr>
    </a:lvl3pPr>
    <a:lvl4pPr marL="1371600" algn="ctr" rtl="0" fontAlgn="base">
      <a:spcBef>
        <a:spcPct val="0"/>
      </a:spcBef>
      <a:spcAft>
        <a:spcPct val="0"/>
      </a:spcAft>
      <a:defRPr sz="2400" b="1" kern="1200">
        <a:solidFill>
          <a:schemeClr val="bg1"/>
        </a:solidFill>
        <a:latin typeface="Arial" charset="0"/>
        <a:ea typeface="新細明體" pitchFamily="18" charset="-120"/>
        <a:cs typeface="+mn-cs"/>
      </a:defRPr>
    </a:lvl4pPr>
    <a:lvl5pPr marL="1828800" algn="ctr" rtl="0" fontAlgn="base">
      <a:spcBef>
        <a:spcPct val="0"/>
      </a:spcBef>
      <a:spcAft>
        <a:spcPct val="0"/>
      </a:spcAft>
      <a:defRPr sz="2400" b="1" kern="1200">
        <a:solidFill>
          <a:schemeClr val="bg1"/>
        </a:solidFill>
        <a:latin typeface="Arial" charset="0"/>
        <a:ea typeface="新細明體" pitchFamily="18" charset="-120"/>
        <a:cs typeface="+mn-cs"/>
      </a:defRPr>
    </a:lvl5pPr>
    <a:lvl6pPr marL="2286000" algn="l" defTabSz="914400" rtl="0" eaLnBrk="1" latinLnBrk="0" hangingPunct="1">
      <a:defRPr sz="2400" b="1" kern="1200">
        <a:solidFill>
          <a:schemeClr val="bg1"/>
        </a:solidFill>
        <a:latin typeface="Arial" charset="0"/>
        <a:ea typeface="新細明體" pitchFamily="18" charset="-120"/>
        <a:cs typeface="+mn-cs"/>
      </a:defRPr>
    </a:lvl6pPr>
    <a:lvl7pPr marL="2743200" algn="l" defTabSz="914400" rtl="0" eaLnBrk="1" latinLnBrk="0" hangingPunct="1">
      <a:defRPr sz="2400" b="1" kern="1200">
        <a:solidFill>
          <a:schemeClr val="bg1"/>
        </a:solidFill>
        <a:latin typeface="Arial" charset="0"/>
        <a:ea typeface="新細明體" pitchFamily="18" charset="-120"/>
        <a:cs typeface="+mn-cs"/>
      </a:defRPr>
    </a:lvl7pPr>
    <a:lvl8pPr marL="3200400" algn="l" defTabSz="914400" rtl="0" eaLnBrk="1" latinLnBrk="0" hangingPunct="1">
      <a:defRPr sz="2400" b="1" kern="1200">
        <a:solidFill>
          <a:schemeClr val="bg1"/>
        </a:solidFill>
        <a:latin typeface="Arial" charset="0"/>
        <a:ea typeface="新細明體" pitchFamily="18" charset="-120"/>
        <a:cs typeface="+mn-cs"/>
      </a:defRPr>
    </a:lvl8pPr>
    <a:lvl9pPr marL="3657600" algn="l" defTabSz="914400" rtl="0" eaLnBrk="1" latinLnBrk="0" hangingPunct="1">
      <a:defRPr sz="2400" b="1" kern="1200">
        <a:solidFill>
          <a:schemeClr val="bg1"/>
        </a:solidFill>
        <a:latin typeface="Arial" charset="0"/>
        <a:ea typeface="新細明體" pitchFamily="18" charset="-120"/>
        <a:cs typeface="+mn-cs"/>
      </a:defRPr>
    </a:lvl9pPr>
  </p:defaultTextStyle>
  <p:extLst>
    <p:ext uri="{EFAFB233-063F-42B5-8137-9DF3F51BA10A}">
      <p15:sldGuideLst xmlns:p15="http://schemas.microsoft.com/office/powerpoint/2012/main">
        <p15:guide id="1" orient="horz" pos="3936">
          <p15:clr>
            <a:srgbClr val="A4A3A4"/>
          </p15:clr>
        </p15:guide>
        <p15:guide id="2" pos="2880">
          <p15:clr>
            <a:srgbClr val="A4A3A4"/>
          </p15:clr>
        </p15:guide>
      </p15:sldGuideLst>
    </p:ext>
    <p:ext uri="{2D200454-40CA-4A62-9FC3-DE9A4176ACB9}">
      <p15:notesGuideLst xmlns:p15="http://schemas.microsoft.com/office/powerpoint/2012/main">
        <p15:guide id="1" orient="horz" pos="3130">
          <p15:clr>
            <a:srgbClr val="A4A3A4"/>
          </p15:clr>
        </p15:guide>
        <p15:guide id="2" pos="214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FF6600"/>
    <a:srgbClr val="FF99FF"/>
    <a:srgbClr val="000066"/>
    <a:srgbClr val="0033CC"/>
    <a:srgbClr val="FF66FF"/>
    <a:srgbClr val="CCFF33"/>
    <a:srgbClr val="0000CC"/>
    <a:srgbClr val="000099"/>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26289" autoAdjust="0"/>
  </p:normalViewPr>
  <p:slideViewPr>
    <p:cSldViewPr>
      <p:cViewPr varScale="1">
        <p:scale>
          <a:sx n="23" d="100"/>
          <a:sy n="23" d="100"/>
        </p:scale>
        <p:origin x="3178" y="24"/>
      </p:cViewPr>
      <p:guideLst>
        <p:guide orient="horz" pos="3936"/>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2702"/>
    </p:cViewPr>
  </p:sorterViewPr>
  <p:notesViewPr>
    <p:cSldViewPr>
      <p:cViewPr varScale="1">
        <p:scale>
          <a:sx n="85" d="100"/>
          <a:sy n="85" d="100"/>
        </p:scale>
        <p:origin x="3900" y="60"/>
      </p:cViewPr>
      <p:guideLst>
        <p:guide orient="horz" pos="3130"/>
        <p:guide pos="21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8AB2EA-734E-476E-8358-BBABCD4C338D}" type="doc">
      <dgm:prSet loTypeId="urn:microsoft.com/office/officeart/2008/layout/VerticalCurvedList" loCatId="list" qsTypeId="urn:microsoft.com/office/officeart/2005/8/quickstyle/simple5" qsCatId="simple" csTypeId="urn:microsoft.com/office/officeart/2005/8/colors/accent1_2#1" csCatId="accent1" phldr="1"/>
      <dgm:spPr/>
      <dgm:t>
        <a:bodyPr/>
        <a:lstStyle/>
        <a:p>
          <a:endParaRPr lang="zh-TW" altLang="en-US"/>
        </a:p>
      </dgm:t>
    </dgm:pt>
    <dgm:pt modelId="{FC1A7370-E2CE-4703-A639-7AA5AE1A1C28}">
      <dgm:prSet phldrT="[文字]"/>
      <dgm:spPr>
        <a:solidFill>
          <a:srgbClr val="C00000"/>
        </a:solidFill>
      </dgm:spPr>
      <dgm:t>
        <a:bodyPr/>
        <a:lstStyle/>
        <a:p>
          <a:r>
            <a:rPr lang="en-US" altLang="zh-TW" dirty="0" smtClean="0"/>
            <a:t>LAC</a:t>
          </a:r>
          <a:r>
            <a:rPr lang="en-US" altLang="zh-TW" u="none" dirty="0" smtClean="0"/>
            <a:t>-</a:t>
          </a:r>
          <a:r>
            <a:rPr lang="en-US" u="none" dirty="0" smtClean="0"/>
            <a:t>Accuracy</a:t>
          </a:r>
          <a:endParaRPr lang="zh-TW" altLang="en-US" u="none" dirty="0"/>
        </a:p>
      </dgm:t>
    </dgm:pt>
    <dgm:pt modelId="{B9E03E45-3A35-4F1F-9653-AF927C6B6FAF}" type="parTrans" cxnId="{86163829-744D-4E5D-BFF3-A4291F314CF4}">
      <dgm:prSet/>
      <dgm:spPr/>
      <dgm:t>
        <a:bodyPr/>
        <a:lstStyle/>
        <a:p>
          <a:endParaRPr lang="zh-TW" altLang="en-US"/>
        </a:p>
      </dgm:t>
    </dgm:pt>
    <dgm:pt modelId="{AD6F0DAD-5BA3-4BB2-AFD9-EDD876C537F8}" type="sibTrans" cxnId="{86163829-744D-4E5D-BFF3-A4291F314CF4}">
      <dgm:prSet/>
      <dgm:spPr/>
      <dgm:t>
        <a:bodyPr/>
        <a:lstStyle/>
        <a:p>
          <a:endParaRPr lang="zh-TW" altLang="en-US"/>
        </a:p>
      </dgm:t>
    </dgm:pt>
    <dgm:pt modelId="{A05B4B8A-AD8F-4789-BC73-9573E1608F2A}">
      <dgm:prSet phldrT="[文字]"/>
      <dgm:spPr>
        <a:solidFill>
          <a:srgbClr val="C00000"/>
        </a:solidFill>
      </dgm:spPr>
      <dgm:t>
        <a:bodyPr/>
        <a:lstStyle/>
        <a:p>
          <a:r>
            <a:rPr lang="en-US" altLang="zh-TW" dirty="0" smtClean="0"/>
            <a:t>ADP-S</a:t>
          </a:r>
          <a:r>
            <a:rPr lang="en-US" dirty="0" smtClean="0"/>
            <a:t>calability </a:t>
          </a:r>
          <a:endParaRPr lang="zh-TW" altLang="en-US" dirty="0"/>
        </a:p>
      </dgm:t>
    </dgm:pt>
    <dgm:pt modelId="{E25A29E5-D572-441B-9FE8-52BF42302F81}" type="parTrans" cxnId="{FBD55EE7-E90C-45AA-9288-70F1A563F2CC}">
      <dgm:prSet/>
      <dgm:spPr/>
      <dgm:t>
        <a:bodyPr/>
        <a:lstStyle/>
        <a:p>
          <a:endParaRPr lang="zh-TW" altLang="en-US"/>
        </a:p>
      </dgm:t>
    </dgm:pt>
    <dgm:pt modelId="{53532692-F466-4BA4-BD28-B95AA4D348F2}" type="sibTrans" cxnId="{FBD55EE7-E90C-45AA-9288-70F1A563F2CC}">
      <dgm:prSet/>
      <dgm:spPr/>
      <dgm:t>
        <a:bodyPr/>
        <a:lstStyle/>
        <a:p>
          <a:endParaRPr lang="zh-TW" altLang="en-US"/>
        </a:p>
      </dgm:t>
    </dgm:pt>
    <dgm:pt modelId="{C0DCC9EB-357C-410B-9394-4ADF2DA51EC4}">
      <dgm:prSet phldrT="[文字]"/>
      <dgm:spPr>
        <a:solidFill>
          <a:srgbClr val="C00000"/>
        </a:solidFill>
      </dgm:spPr>
      <dgm:t>
        <a:bodyPr/>
        <a:lstStyle/>
        <a:p>
          <a:r>
            <a:rPr lang="en-US" altLang="zh-TW" dirty="0" smtClean="0"/>
            <a:t>IMP-Stability</a:t>
          </a:r>
          <a:endParaRPr lang="zh-TW" altLang="en-US" dirty="0"/>
        </a:p>
      </dgm:t>
    </dgm:pt>
    <dgm:pt modelId="{EBF2B12E-1559-4890-B85D-C7EBFB00C046}" type="parTrans" cxnId="{637B0486-5CF4-48FB-AC16-C89840249C61}">
      <dgm:prSet/>
      <dgm:spPr/>
      <dgm:t>
        <a:bodyPr/>
        <a:lstStyle/>
        <a:p>
          <a:endParaRPr lang="zh-TW" altLang="en-US"/>
        </a:p>
      </dgm:t>
    </dgm:pt>
    <dgm:pt modelId="{1033C247-8486-459C-966D-C5B5C21DD065}" type="sibTrans" cxnId="{637B0486-5CF4-48FB-AC16-C89840249C61}">
      <dgm:prSet/>
      <dgm:spPr/>
      <dgm:t>
        <a:bodyPr/>
        <a:lstStyle/>
        <a:p>
          <a:endParaRPr lang="zh-TW" altLang="en-US"/>
        </a:p>
      </dgm:t>
    </dgm:pt>
    <dgm:pt modelId="{70ADD4C8-5EB8-4B72-B36B-1E7144C56A25}" type="pres">
      <dgm:prSet presAssocID="{758AB2EA-734E-476E-8358-BBABCD4C338D}" presName="Name0" presStyleCnt="0">
        <dgm:presLayoutVars>
          <dgm:chMax val="7"/>
          <dgm:chPref val="7"/>
          <dgm:dir/>
        </dgm:presLayoutVars>
      </dgm:prSet>
      <dgm:spPr/>
      <dgm:t>
        <a:bodyPr/>
        <a:lstStyle/>
        <a:p>
          <a:endParaRPr lang="zh-TW" altLang="en-US"/>
        </a:p>
      </dgm:t>
    </dgm:pt>
    <dgm:pt modelId="{6AE61338-C80D-4DC3-BB3B-377FE9B87714}" type="pres">
      <dgm:prSet presAssocID="{758AB2EA-734E-476E-8358-BBABCD4C338D}" presName="Name1" presStyleCnt="0"/>
      <dgm:spPr/>
    </dgm:pt>
    <dgm:pt modelId="{3BF3B94E-F2CE-4F88-A735-F6B91664573E}" type="pres">
      <dgm:prSet presAssocID="{758AB2EA-734E-476E-8358-BBABCD4C338D}" presName="cycle" presStyleCnt="0"/>
      <dgm:spPr/>
    </dgm:pt>
    <dgm:pt modelId="{17F1AF16-F407-4695-9EF2-9716B431D504}" type="pres">
      <dgm:prSet presAssocID="{758AB2EA-734E-476E-8358-BBABCD4C338D}" presName="srcNode" presStyleLbl="node1" presStyleIdx="0" presStyleCnt="3"/>
      <dgm:spPr/>
    </dgm:pt>
    <dgm:pt modelId="{2A95F448-F5DF-40BB-8445-A965DB315E02}" type="pres">
      <dgm:prSet presAssocID="{758AB2EA-734E-476E-8358-BBABCD4C338D}" presName="conn" presStyleLbl="parChTrans1D2" presStyleIdx="0" presStyleCnt="1"/>
      <dgm:spPr/>
      <dgm:t>
        <a:bodyPr/>
        <a:lstStyle/>
        <a:p>
          <a:endParaRPr lang="zh-TW" altLang="en-US"/>
        </a:p>
      </dgm:t>
    </dgm:pt>
    <dgm:pt modelId="{4E9544F7-9559-4DB7-BADD-FE07BDDCC3AE}" type="pres">
      <dgm:prSet presAssocID="{758AB2EA-734E-476E-8358-BBABCD4C338D}" presName="extraNode" presStyleLbl="node1" presStyleIdx="0" presStyleCnt="3"/>
      <dgm:spPr/>
    </dgm:pt>
    <dgm:pt modelId="{681A1077-ED7C-4437-8925-47A22C9FD9F4}" type="pres">
      <dgm:prSet presAssocID="{758AB2EA-734E-476E-8358-BBABCD4C338D}" presName="dstNode" presStyleLbl="node1" presStyleIdx="0" presStyleCnt="3"/>
      <dgm:spPr/>
    </dgm:pt>
    <dgm:pt modelId="{E83F52C7-A1B9-4B98-BA51-78C0BB64C6DC}" type="pres">
      <dgm:prSet presAssocID="{FC1A7370-E2CE-4703-A639-7AA5AE1A1C28}" presName="text_1" presStyleLbl="node1" presStyleIdx="0" presStyleCnt="3">
        <dgm:presLayoutVars>
          <dgm:bulletEnabled val="1"/>
        </dgm:presLayoutVars>
      </dgm:prSet>
      <dgm:spPr/>
      <dgm:t>
        <a:bodyPr/>
        <a:lstStyle/>
        <a:p>
          <a:endParaRPr lang="zh-TW" altLang="en-US"/>
        </a:p>
      </dgm:t>
    </dgm:pt>
    <dgm:pt modelId="{4182B2F9-D7A4-4104-ABBF-571061B85770}" type="pres">
      <dgm:prSet presAssocID="{FC1A7370-E2CE-4703-A639-7AA5AE1A1C28}" presName="accent_1" presStyleCnt="0"/>
      <dgm:spPr/>
    </dgm:pt>
    <dgm:pt modelId="{5FFF77AF-7E0A-4121-B18D-0A1A8A92A6D8}" type="pres">
      <dgm:prSet presAssocID="{FC1A7370-E2CE-4703-A639-7AA5AE1A1C28}" presName="accentRepeatNode" presStyleLbl="solidFgAcc1" presStyleIdx="0" presStyleCnt="3" custLinFactNeighborY="-2825"/>
      <dgm:spPr>
        <a:blipFill rotWithShape="0">
          <a:blip xmlns:r="http://schemas.openxmlformats.org/officeDocument/2006/relationships" r:embed="rId1"/>
          <a:stretch>
            <a:fillRect/>
          </a:stretch>
        </a:blipFill>
      </dgm:spPr>
      <dgm:t>
        <a:bodyPr/>
        <a:lstStyle/>
        <a:p>
          <a:endParaRPr lang="zh-TW" altLang="en-US"/>
        </a:p>
      </dgm:t>
    </dgm:pt>
    <dgm:pt modelId="{88C66055-C49B-4C48-AEF8-49971E8EF81F}" type="pres">
      <dgm:prSet presAssocID="{A05B4B8A-AD8F-4789-BC73-9573E1608F2A}" presName="text_2" presStyleLbl="node1" presStyleIdx="1" presStyleCnt="3">
        <dgm:presLayoutVars>
          <dgm:bulletEnabled val="1"/>
        </dgm:presLayoutVars>
      </dgm:prSet>
      <dgm:spPr/>
      <dgm:t>
        <a:bodyPr/>
        <a:lstStyle/>
        <a:p>
          <a:endParaRPr lang="zh-TW" altLang="en-US"/>
        </a:p>
      </dgm:t>
    </dgm:pt>
    <dgm:pt modelId="{1528DDF3-E2C7-4EE3-BAC4-D165BD5EFDE6}" type="pres">
      <dgm:prSet presAssocID="{A05B4B8A-AD8F-4789-BC73-9573E1608F2A}" presName="accent_2" presStyleCnt="0"/>
      <dgm:spPr/>
    </dgm:pt>
    <dgm:pt modelId="{26B68683-E169-4277-B8BC-B2B92E30A335}" type="pres">
      <dgm:prSet presAssocID="{A05B4B8A-AD8F-4789-BC73-9573E1608F2A}" presName="accentRepeatNode" presStyleLbl="solidFgAcc1" presStyleIdx="1" presStyleCnt="3"/>
      <dgm:spPr>
        <a:blipFill rotWithShape="0">
          <a:blip xmlns:r="http://schemas.openxmlformats.org/officeDocument/2006/relationships" r:embed="rId2"/>
          <a:stretch>
            <a:fillRect/>
          </a:stretch>
        </a:blipFill>
      </dgm:spPr>
      <dgm:t>
        <a:bodyPr/>
        <a:lstStyle/>
        <a:p>
          <a:endParaRPr lang="zh-TW" altLang="en-US"/>
        </a:p>
      </dgm:t>
    </dgm:pt>
    <dgm:pt modelId="{FD2DB91D-4D96-4EE0-AC6C-5E64BD0EDFCA}" type="pres">
      <dgm:prSet presAssocID="{C0DCC9EB-357C-410B-9394-4ADF2DA51EC4}" presName="text_3" presStyleLbl="node1" presStyleIdx="2" presStyleCnt="3">
        <dgm:presLayoutVars>
          <dgm:bulletEnabled val="1"/>
        </dgm:presLayoutVars>
      </dgm:prSet>
      <dgm:spPr/>
      <dgm:t>
        <a:bodyPr/>
        <a:lstStyle/>
        <a:p>
          <a:endParaRPr lang="zh-TW" altLang="en-US"/>
        </a:p>
      </dgm:t>
    </dgm:pt>
    <dgm:pt modelId="{C817D1A7-4B49-4114-8C92-832CC5054808}" type="pres">
      <dgm:prSet presAssocID="{C0DCC9EB-357C-410B-9394-4ADF2DA51EC4}" presName="accent_3" presStyleCnt="0"/>
      <dgm:spPr/>
    </dgm:pt>
    <dgm:pt modelId="{01113B9E-D1CE-4085-82C1-EAA82F43556E}" type="pres">
      <dgm:prSet presAssocID="{C0DCC9EB-357C-410B-9394-4ADF2DA51EC4}" presName="accentRepeatNode" presStyleLbl="solidFgAcc1" presStyleIdx="2" presStyleCnt="3"/>
      <dgm:spPr>
        <a:blipFill rotWithShape="0">
          <a:blip xmlns:r="http://schemas.openxmlformats.org/officeDocument/2006/relationships" r:embed="rId3"/>
          <a:stretch>
            <a:fillRect/>
          </a:stretch>
        </a:blipFill>
      </dgm:spPr>
      <dgm:t>
        <a:bodyPr/>
        <a:lstStyle/>
        <a:p>
          <a:endParaRPr lang="zh-TW" altLang="en-US"/>
        </a:p>
      </dgm:t>
    </dgm:pt>
  </dgm:ptLst>
  <dgm:cxnLst>
    <dgm:cxn modelId="{9FE145FF-9CB5-42F9-8D8B-105C053B1152}" type="presOf" srcId="{758AB2EA-734E-476E-8358-BBABCD4C338D}" destId="{70ADD4C8-5EB8-4B72-B36B-1E7144C56A25}" srcOrd="0" destOrd="0" presId="urn:microsoft.com/office/officeart/2008/layout/VerticalCurvedList"/>
    <dgm:cxn modelId="{FBD55EE7-E90C-45AA-9288-70F1A563F2CC}" srcId="{758AB2EA-734E-476E-8358-BBABCD4C338D}" destId="{A05B4B8A-AD8F-4789-BC73-9573E1608F2A}" srcOrd="1" destOrd="0" parTransId="{E25A29E5-D572-441B-9FE8-52BF42302F81}" sibTransId="{53532692-F466-4BA4-BD28-B95AA4D348F2}"/>
    <dgm:cxn modelId="{AF7AA2A7-56E6-4CA5-AC88-69892DC10A32}" type="presOf" srcId="{FC1A7370-E2CE-4703-A639-7AA5AE1A1C28}" destId="{E83F52C7-A1B9-4B98-BA51-78C0BB64C6DC}" srcOrd="0" destOrd="0" presId="urn:microsoft.com/office/officeart/2008/layout/VerticalCurvedList"/>
    <dgm:cxn modelId="{079418D4-9026-4F2C-9F59-DA7EDBDA884E}" type="presOf" srcId="{A05B4B8A-AD8F-4789-BC73-9573E1608F2A}" destId="{88C66055-C49B-4C48-AEF8-49971E8EF81F}" srcOrd="0" destOrd="0" presId="urn:microsoft.com/office/officeart/2008/layout/VerticalCurvedList"/>
    <dgm:cxn modelId="{EBB24346-C0B1-4A03-B629-E51997584DB4}" type="presOf" srcId="{AD6F0DAD-5BA3-4BB2-AFD9-EDD876C537F8}" destId="{2A95F448-F5DF-40BB-8445-A965DB315E02}" srcOrd="0" destOrd="0" presId="urn:microsoft.com/office/officeart/2008/layout/VerticalCurvedList"/>
    <dgm:cxn modelId="{86163829-744D-4E5D-BFF3-A4291F314CF4}" srcId="{758AB2EA-734E-476E-8358-BBABCD4C338D}" destId="{FC1A7370-E2CE-4703-A639-7AA5AE1A1C28}" srcOrd="0" destOrd="0" parTransId="{B9E03E45-3A35-4F1F-9653-AF927C6B6FAF}" sibTransId="{AD6F0DAD-5BA3-4BB2-AFD9-EDD876C537F8}"/>
    <dgm:cxn modelId="{8122D2E2-783E-4CD2-9D4F-E0408575627D}" type="presOf" srcId="{C0DCC9EB-357C-410B-9394-4ADF2DA51EC4}" destId="{FD2DB91D-4D96-4EE0-AC6C-5E64BD0EDFCA}" srcOrd="0" destOrd="0" presId="urn:microsoft.com/office/officeart/2008/layout/VerticalCurvedList"/>
    <dgm:cxn modelId="{637B0486-5CF4-48FB-AC16-C89840249C61}" srcId="{758AB2EA-734E-476E-8358-BBABCD4C338D}" destId="{C0DCC9EB-357C-410B-9394-4ADF2DA51EC4}" srcOrd="2" destOrd="0" parTransId="{EBF2B12E-1559-4890-B85D-C7EBFB00C046}" sibTransId="{1033C247-8486-459C-966D-C5B5C21DD065}"/>
    <dgm:cxn modelId="{A9448B52-38F5-42BB-9AE1-78FB6231C66A}" type="presParOf" srcId="{70ADD4C8-5EB8-4B72-B36B-1E7144C56A25}" destId="{6AE61338-C80D-4DC3-BB3B-377FE9B87714}" srcOrd="0" destOrd="0" presId="urn:microsoft.com/office/officeart/2008/layout/VerticalCurvedList"/>
    <dgm:cxn modelId="{348BBB36-C499-4E87-90EE-194278EFF1B2}" type="presParOf" srcId="{6AE61338-C80D-4DC3-BB3B-377FE9B87714}" destId="{3BF3B94E-F2CE-4F88-A735-F6B91664573E}" srcOrd="0" destOrd="0" presId="urn:microsoft.com/office/officeart/2008/layout/VerticalCurvedList"/>
    <dgm:cxn modelId="{1CCC9DB8-367B-4B62-9240-471771D08BB0}" type="presParOf" srcId="{3BF3B94E-F2CE-4F88-A735-F6B91664573E}" destId="{17F1AF16-F407-4695-9EF2-9716B431D504}" srcOrd="0" destOrd="0" presId="urn:microsoft.com/office/officeart/2008/layout/VerticalCurvedList"/>
    <dgm:cxn modelId="{1373A0C8-FC3F-40A2-9681-3EBF496F9886}" type="presParOf" srcId="{3BF3B94E-F2CE-4F88-A735-F6B91664573E}" destId="{2A95F448-F5DF-40BB-8445-A965DB315E02}" srcOrd="1" destOrd="0" presId="urn:microsoft.com/office/officeart/2008/layout/VerticalCurvedList"/>
    <dgm:cxn modelId="{C9676C06-F7B3-40A0-8CEF-2E8F2625B526}" type="presParOf" srcId="{3BF3B94E-F2CE-4F88-A735-F6B91664573E}" destId="{4E9544F7-9559-4DB7-BADD-FE07BDDCC3AE}" srcOrd="2" destOrd="0" presId="urn:microsoft.com/office/officeart/2008/layout/VerticalCurvedList"/>
    <dgm:cxn modelId="{31B0FF71-4F29-4424-8169-0A99C8487A73}" type="presParOf" srcId="{3BF3B94E-F2CE-4F88-A735-F6B91664573E}" destId="{681A1077-ED7C-4437-8925-47A22C9FD9F4}" srcOrd="3" destOrd="0" presId="urn:microsoft.com/office/officeart/2008/layout/VerticalCurvedList"/>
    <dgm:cxn modelId="{AF220D4D-306A-4FA0-B6B0-92731A269A16}" type="presParOf" srcId="{6AE61338-C80D-4DC3-BB3B-377FE9B87714}" destId="{E83F52C7-A1B9-4B98-BA51-78C0BB64C6DC}" srcOrd="1" destOrd="0" presId="urn:microsoft.com/office/officeart/2008/layout/VerticalCurvedList"/>
    <dgm:cxn modelId="{D8B3C745-D4FE-4C66-8F0B-03A94EED31F6}" type="presParOf" srcId="{6AE61338-C80D-4DC3-BB3B-377FE9B87714}" destId="{4182B2F9-D7A4-4104-ABBF-571061B85770}" srcOrd="2" destOrd="0" presId="urn:microsoft.com/office/officeart/2008/layout/VerticalCurvedList"/>
    <dgm:cxn modelId="{45CD0E90-38FD-49FE-9423-8824F9F68E0F}" type="presParOf" srcId="{4182B2F9-D7A4-4104-ABBF-571061B85770}" destId="{5FFF77AF-7E0A-4121-B18D-0A1A8A92A6D8}" srcOrd="0" destOrd="0" presId="urn:microsoft.com/office/officeart/2008/layout/VerticalCurvedList"/>
    <dgm:cxn modelId="{503A9092-9125-4EAA-B0B8-41010B281E00}" type="presParOf" srcId="{6AE61338-C80D-4DC3-BB3B-377FE9B87714}" destId="{88C66055-C49B-4C48-AEF8-49971E8EF81F}" srcOrd="3" destOrd="0" presId="urn:microsoft.com/office/officeart/2008/layout/VerticalCurvedList"/>
    <dgm:cxn modelId="{29B21BC3-41B3-41AB-BC90-A6CF7C6D4AAB}" type="presParOf" srcId="{6AE61338-C80D-4DC3-BB3B-377FE9B87714}" destId="{1528DDF3-E2C7-4EE3-BAC4-D165BD5EFDE6}" srcOrd="4" destOrd="0" presId="urn:microsoft.com/office/officeart/2008/layout/VerticalCurvedList"/>
    <dgm:cxn modelId="{9C838D88-858C-4893-A3D4-CCED6BE79D68}" type="presParOf" srcId="{1528DDF3-E2C7-4EE3-BAC4-D165BD5EFDE6}" destId="{26B68683-E169-4277-B8BC-B2B92E30A335}" srcOrd="0" destOrd="0" presId="urn:microsoft.com/office/officeart/2008/layout/VerticalCurvedList"/>
    <dgm:cxn modelId="{928CA990-CD69-41D6-9EC9-6EC32E866D52}" type="presParOf" srcId="{6AE61338-C80D-4DC3-BB3B-377FE9B87714}" destId="{FD2DB91D-4D96-4EE0-AC6C-5E64BD0EDFCA}" srcOrd="5" destOrd="0" presId="urn:microsoft.com/office/officeart/2008/layout/VerticalCurvedList"/>
    <dgm:cxn modelId="{9CF2A927-D232-478D-969A-E9AF0F89CD4C}" type="presParOf" srcId="{6AE61338-C80D-4DC3-BB3B-377FE9B87714}" destId="{C817D1A7-4B49-4114-8C92-832CC5054808}" srcOrd="6" destOrd="0" presId="urn:microsoft.com/office/officeart/2008/layout/VerticalCurvedList"/>
    <dgm:cxn modelId="{E44E4D5C-72C6-4FA5-97AC-C9E5900743BC}" type="presParOf" srcId="{C817D1A7-4B49-4114-8C92-832CC5054808}" destId="{01113B9E-D1CE-4085-82C1-EAA82F43556E}"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EFE7E0-ADBC-4EF4-B435-025C610EB340}" type="doc">
      <dgm:prSet loTypeId="urn:microsoft.com/office/officeart/2005/8/layout/hList1" loCatId="list" qsTypeId="urn:microsoft.com/office/officeart/2005/8/quickstyle/3d1" qsCatId="3D" csTypeId="urn:microsoft.com/office/officeart/2005/8/colors/accent2_2" csCatId="accent2" phldr="1"/>
      <dgm:spPr/>
      <dgm:t>
        <a:bodyPr/>
        <a:lstStyle/>
        <a:p>
          <a:endParaRPr lang="zh-TW" altLang="en-US"/>
        </a:p>
      </dgm:t>
    </dgm:pt>
    <dgm:pt modelId="{5E09FFFA-2A4B-473C-96F9-6ADD7A5E2448}">
      <dgm:prSet phldrT="[文字]" custT="1"/>
      <dgm:spPr/>
      <dgm:t>
        <a:bodyPr/>
        <a:lstStyle/>
        <a:p>
          <a:r>
            <a:rPr lang="zh-TW" altLang="en-US" sz="2000" b="1" dirty="0" smtClean="0">
              <a:latin typeface="微軟正黑體" pitchFamily="34" charset="-120"/>
              <a:ea typeface="微軟正黑體" pitchFamily="34" charset="-120"/>
            </a:rPr>
            <a:t>市府服務</a:t>
          </a:r>
          <a:endParaRPr lang="zh-TW" altLang="en-US" sz="2000" b="1" dirty="0">
            <a:latin typeface="微軟正黑體" pitchFamily="34" charset="-120"/>
            <a:ea typeface="微軟正黑體" pitchFamily="34" charset="-120"/>
          </a:endParaRPr>
        </a:p>
      </dgm:t>
    </dgm:pt>
    <dgm:pt modelId="{FBF8F2A2-153E-4A05-9907-4BAF4B5319ED}" type="parTrans" cxnId="{D71E4546-8FC1-4090-ADC2-63F4354A05F7}">
      <dgm:prSet/>
      <dgm:spPr/>
      <dgm:t>
        <a:bodyPr/>
        <a:lstStyle/>
        <a:p>
          <a:endParaRPr lang="zh-TW" altLang="en-US"/>
        </a:p>
      </dgm:t>
    </dgm:pt>
    <dgm:pt modelId="{E8309584-DA25-4CC9-9A78-622A4153D2F6}" type="sibTrans" cxnId="{D71E4546-8FC1-4090-ADC2-63F4354A05F7}">
      <dgm:prSet/>
      <dgm:spPr/>
      <dgm:t>
        <a:bodyPr/>
        <a:lstStyle/>
        <a:p>
          <a:endParaRPr lang="zh-TW" altLang="en-US"/>
        </a:p>
      </dgm:t>
    </dgm:pt>
    <dgm:pt modelId="{FEE52400-D506-4AB4-B3C6-EC7F77CC16F2}">
      <dgm:prSet phldrT="[文字]" custT="1"/>
      <dgm:spPr/>
      <dgm:t>
        <a:bodyPr/>
        <a:lstStyle/>
        <a:p>
          <a:r>
            <a:rPr lang="zh-TW" altLang="en-US" sz="1800" b="0" dirty="0" smtClean="0">
              <a:latin typeface="微軟正黑體" pitchFamily="34" charset="-120"/>
              <a:ea typeface="微軟正黑體" pitchFamily="34" charset="-120"/>
            </a:rPr>
            <a:t>智慧型站牌維運中心系統</a:t>
          </a:r>
          <a:endParaRPr lang="zh-TW" altLang="en-US" sz="1800" b="0" dirty="0">
            <a:latin typeface="微軟正黑體" pitchFamily="34" charset="-120"/>
            <a:ea typeface="微軟正黑體" pitchFamily="34" charset="-120"/>
          </a:endParaRPr>
        </a:p>
      </dgm:t>
    </dgm:pt>
    <dgm:pt modelId="{C862CAE9-1CB6-4A56-B61F-3F86FBA39508}" type="parTrans" cxnId="{FA4B98D7-B461-4C27-962F-F9FDAEE1C0FC}">
      <dgm:prSet/>
      <dgm:spPr/>
      <dgm:t>
        <a:bodyPr/>
        <a:lstStyle/>
        <a:p>
          <a:endParaRPr lang="zh-TW" altLang="en-US"/>
        </a:p>
      </dgm:t>
    </dgm:pt>
    <dgm:pt modelId="{F1003C4F-FD94-4717-A367-4D8513A82A83}" type="sibTrans" cxnId="{FA4B98D7-B461-4C27-962F-F9FDAEE1C0FC}">
      <dgm:prSet/>
      <dgm:spPr/>
      <dgm:t>
        <a:bodyPr/>
        <a:lstStyle/>
        <a:p>
          <a:endParaRPr lang="zh-TW" altLang="en-US"/>
        </a:p>
      </dgm:t>
    </dgm:pt>
    <dgm:pt modelId="{AB8D81D3-A31C-4094-A977-7E89DF3DF2A5}">
      <dgm:prSet phldrT="[文字]" custT="1"/>
      <dgm:spPr/>
      <dgm:t>
        <a:bodyPr/>
        <a:lstStyle/>
        <a:p>
          <a:r>
            <a:rPr kumimoji="0" lang="zh-TW" altLang="en-US" sz="2000" b="1" dirty="0" smtClean="0">
              <a:latin typeface="微軟正黑體" pitchFamily="34" charset="-120"/>
              <a:ea typeface="微軟正黑體" pitchFamily="34" charset="-120"/>
            </a:rPr>
            <a:t>公車業</a:t>
          </a:r>
          <a:r>
            <a:rPr lang="zh-TW" altLang="en-US" sz="2000" b="1" dirty="0" smtClean="0">
              <a:latin typeface="微軟正黑體" pitchFamily="34" charset="-120"/>
              <a:ea typeface="微軟正黑體" pitchFamily="34" charset="-120"/>
            </a:rPr>
            <a:t>者服務</a:t>
          </a:r>
          <a:endParaRPr lang="zh-TW" altLang="en-US" sz="2000" b="1" dirty="0">
            <a:latin typeface="微軟正黑體" pitchFamily="34" charset="-120"/>
            <a:ea typeface="微軟正黑體" pitchFamily="34" charset="-120"/>
          </a:endParaRPr>
        </a:p>
      </dgm:t>
    </dgm:pt>
    <dgm:pt modelId="{07F84335-3B99-4451-983A-AAE15507CDFC}" type="parTrans" cxnId="{C47A84EC-6DA0-4922-A3D4-41B5FBF11455}">
      <dgm:prSet/>
      <dgm:spPr/>
      <dgm:t>
        <a:bodyPr/>
        <a:lstStyle/>
        <a:p>
          <a:endParaRPr lang="zh-TW" altLang="en-US"/>
        </a:p>
      </dgm:t>
    </dgm:pt>
    <dgm:pt modelId="{F7E63313-7F52-463D-BEB3-295F0BEAFF4B}" type="sibTrans" cxnId="{C47A84EC-6DA0-4922-A3D4-41B5FBF11455}">
      <dgm:prSet/>
      <dgm:spPr/>
      <dgm:t>
        <a:bodyPr/>
        <a:lstStyle/>
        <a:p>
          <a:endParaRPr lang="zh-TW" altLang="en-US"/>
        </a:p>
      </dgm:t>
    </dgm:pt>
    <dgm:pt modelId="{24B37B3A-275F-403D-8C5C-906407C6A8CF}">
      <dgm:prSet phldrT="[文字]" custT="1"/>
      <dgm:spPr/>
      <dgm:t>
        <a:bodyPr/>
        <a:lstStyle/>
        <a:p>
          <a:r>
            <a:rPr lang="zh-TW" altLang="en-US" sz="1800" b="0" dirty="0" smtClean="0">
              <a:latin typeface="微軟正黑體" pitchFamily="34" charset="-120"/>
              <a:ea typeface="微軟正黑體" pitchFamily="34" charset="-120"/>
            </a:rPr>
            <a:t>行車監控管理系統</a:t>
          </a:r>
          <a:endParaRPr lang="zh-TW" altLang="en-US" sz="1800" b="0" dirty="0">
            <a:latin typeface="微軟正黑體" pitchFamily="34" charset="-120"/>
            <a:ea typeface="微軟正黑體" pitchFamily="34" charset="-120"/>
          </a:endParaRPr>
        </a:p>
      </dgm:t>
    </dgm:pt>
    <dgm:pt modelId="{81154B25-BCCC-4305-9695-0BF6565F90DB}" type="parTrans" cxnId="{F8ECA298-6438-4348-80CE-403ED11B4F44}">
      <dgm:prSet/>
      <dgm:spPr/>
      <dgm:t>
        <a:bodyPr/>
        <a:lstStyle/>
        <a:p>
          <a:endParaRPr lang="zh-TW" altLang="en-US"/>
        </a:p>
      </dgm:t>
    </dgm:pt>
    <dgm:pt modelId="{59EC3FD1-7985-41EC-8EC5-502BDBE536D8}" type="sibTrans" cxnId="{F8ECA298-6438-4348-80CE-403ED11B4F44}">
      <dgm:prSet/>
      <dgm:spPr/>
      <dgm:t>
        <a:bodyPr/>
        <a:lstStyle/>
        <a:p>
          <a:endParaRPr lang="zh-TW" altLang="en-US"/>
        </a:p>
      </dgm:t>
    </dgm:pt>
    <dgm:pt modelId="{B6FFC099-7646-4401-A43F-A7893719ADC4}">
      <dgm:prSet phldrT="[文字]" custT="1"/>
      <dgm:spPr/>
      <dgm:t>
        <a:bodyPr/>
        <a:lstStyle/>
        <a:p>
          <a:r>
            <a:rPr lang="zh-TW" altLang="en-US" sz="1800" b="0" dirty="0" smtClean="0">
              <a:latin typeface="微軟正黑體" pitchFamily="34" charset="-120"/>
              <a:ea typeface="微軟正黑體" pitchFamily="34" charset="-120"/>
            </a:rPr>
            <a:t>營運管理系統</a:t>
          </a:r>
          <a:endParaRPr lang="zh-TW" altLang="en-US" sz="1800" b="0" dirty="0">
            <a:latin typeface="微軟正黑體" pitchFamily="34" charset="-120"/>
            <a:ea typeface="微軟正黑體" pitchFamily="34" charset="-120"/>
          </a:endParaRPr>
        </a:p>
      </dgm:t>
    </dgm:pt>
    <dgm:pt modelId="{0A5AFF8A-8788-4EFF-BE65-4316A311FFF8}" type="parTrans" cxnId="{9CD94A64-6C35-4ADC-A2FE-0C220353890A}">
      <dgm:prSet/>
      <dgm:spPr/>
      <dgm:t>
        <a:bodyPr/>
        <a:lstStyle/>
        <a:p>
          <a:endParaRPr lang="zh-TW" altLang="en-US"/>
        </a:p>
      </dgm:t>
    </dgm:pt>
    <dgm:pt modelId="{83207BDF-DE19-4013-9978-B128D6711B30}" type="sibTrans" cxnId="{9CD94A64-6C35-4ADC-A2FE-0C220353890A}">
      <dgm:prSet/>
      <dgm:spPr/>
      <dgm:t>
        <a:bodyPr/>
        <a:lstStyle/>
        <a:p>
          <a:endParaRPr lang="zh-TW" altLang="en-US"/>
        </a:p>
      </dgm:t>
    </dgm:pt>
    <dgm:pt modelId="{4861318D-64E7-4244-8009-8FB6F4160A9B}">
      <dgm:prSet phldrT="[文字]" custT="1"/>
      <dgm:spPr/>
      <dgm:t>
        <a:bodyPr/>
        <a:lstStyle/>
        <a:p>
          <a:r>
            <a:rPr lang="zh-TW" altLang="en-US" sz="2000" b="1" dirty="0" smtClean="0">
              <a:latin typeface="微軟正黑體" pitchFamily="34" charset="-120"/>
              <a:ea typeface="微軟正黑體" pitchFamily="34" charset="-120"/>
            </a:rPr>
            <a:t>加值業者服務</a:t>
          </a:r>
          <a:endParaRPr lang="zh-TW" altLang="en-US" sz="2000" b="1" dirty="0">
            <a:latin typeface="微軟正黑體" pitchFamily="34" charset="-120"/>
            <a:ea typeface="微軟正黑體" pitchFamily="34" charset="-120"/>
          </a:endParaRPr>
        </a:p>
      </dgm:t>
    </dgm:pt>
    <dgm:pt modelId="{8B161FD2-09D9-4460-8393-ACC92F8ABEBC}" type="parTrans" cxnId="{285F1B33-E1B7-43B6-A4EB-955C146A58A2}">
      <dgm:prSet/>
      <dgm:spPr/>
      <dgm:t>
        <a:bodyPr/>
        <a:lstStyle/>
        <a:p>
          <a:endParaRPr lang="zh-TW" altLang="en-US"/>
        </a:p>
      </dgm:t>
    </dgm:pt>
    <dgm:pt modelId="{220CB280-8A9C-4B15-B3C2-6FBB27F3C64D}" type="sibTrans" cxnId="{285F1B33-E1B7-43B6-A4EB-955C146A58A2}">
      <dgm:prSet/>
      <dgm:spPr/>
      <dgm:t>
        <a:bodyPr/>
        <a:lstStyle/>
        <a:p>
          <a:endParaRPr lang="zh-TW" altLang="en-US"/>
        </a:p>
      </dgm:t>
    </dgm:pt>
    <dgm:pt modelId="{9FF3B80E-7959-4FFA-8631-69004CD56D3D}">
      <dgm:prSet phldrT="[文字]" custT="1"/>
      <dgm:spPr/>
      <dgm:t>
        <a:bodyPr/>
        <a:lstStyle/>
        <a:p>
          <a:r>
            <a:rPr lang="zh-TW" altLang="en-US" sz="1800" b="0" dirty="0" smtClean="0">
              <a:latin typeface="微軟正黑體" pitchFamily="34" charset="-120"/>
              <a:ea typeface="微軟正黑體" pitchFamily="34" charset="-120"/>
            </a:rPr>
            <a:t>主動式服務</a:t>
          </a:r>
          <a:endParaRPr lang="zh-TW" altLang="en-US" sz="1800" b="0" dirty="0">
            <a:latin typeface="微軟正黑體" pitchFamily="34" charset="-120"/>
            <a:ea typeface="微軟正黑體" pitchFamily="34" charset="-120"/>
          </a:endParaRPr>
        </a:p>
      </dgm:t>
    </dgm:pt>
    <dgm:pt modelId="{03363C6B-6C59-4EAE-9018-65E49DB0553D}" type="parTrans" cxnId="{968D86E9-CD52-4F49-98E5-596A1942150F}">
      <dgm:prSet/>
      <dgm:spPr/>
      <dgm:t>
        <a:bodyPr/>
        <a:lstStyle/>
        <a:p>
          <a:endParaRPr lang="zh-TW" altLang="en-US"/>
        </a:p>
      </dgm:t>
    </dgm:pt>
    <dgm:pt modelId="{500B2787-F579-4296-9C52-2B80CDD8E499}" type="sibTrans" cxnId="{968D86E9-CD52-4F49-98E5-596A1942150F}">
      <dgm:prSet/>
      <dgm:spPr/>
      <dgm:t>
        <a:bodyPr/>
        <a:lstStyle/>
        <a:p>
          <a:endParaRPr lang="zh-TW" altLang="en-US"/>
        </a:p>
      </dgm:t>
    </dgm:pt>
    <dgm:pt modelId="{026DD4E7-E0EE-476F-9B51-6669255362FE}">
      <dgm:prSet phldrT="[文字]" custT="1"/>
      <dgm:spPr/>
      <dgm:t>
        <a:bodyPr/>
        <a:lstStyle/>
        <a:p>
          <a:r>
            <a:rPr lang="zh-TW" altLang="en-US" sz="1800" b="0" dirty="0" smtClean="0">
              <a:latin typeface="微軟正黑體" pitchFamily="34" charset="-120"/>
              <a:ea typeface="微軟正黑體" pitchFamily="34" charset="-120"/>
            </a:rPr>
            <a:t>被動式服務</a:t>
          </a:r>
          <a:endParaRPr lang="zh-TW" altLang="en-US" sz="1800" b="0" dirty="0">
            <a:latin typeface="微軟正黑體" pitchFamily="34" charset="-120"/>
            <a:ea typeface="微軟正黑體" pitchFamily="34" charset="-120"/>
          </a:endParaRPr>
        </a:p>
      </dgm:t>
    </dgm:pt>
    <dgm:pt modelId="{A1A85CF9-61A2-440C-AD40-27EC3B27D66E}" type="parTrans" cxnId="{B07F0130-AFB0-4AAA-97AD-31FED366F0C4}">
      <dgm:prSet/>
      <dgm:spPr/>
      <dgm:t>
        <a:bodyPr/>
        <a:lstStyle/>
        <a:p>
          <a:endParaRPr lang="zh-TW" altLang="en-US"/>
        </a:p>
      </dgm:t>
    </dgm:pt>
    <dgm:pt modelId="{4A08BDDE-4228-4A72-B979-EC30A0B50D53}" type="sibTrans" cxnId="{B07F0130-AFB0-4AAA-97AD-31FED366F0C4}">
      <dgm:prSet/>
      <dgm:spPr/>
      <dgm:t>
        <a:bodyPr/>
        <a:lstStyle/>
        <a:p>
          <a:endParaRPr lang="zh-TW" altLang="en-US"/>
        </a:p>
      </dgm:t>
    </dgm:pt>
    <dgm:pt modelId="{7A8A6D7A-4A8F-409C-827E-C279FEA82F4B}">
      <dgm:prSet phldrT="[文字]" custT="1"/>
      <dgm:spPr/>
      <dgm:t>
        <a:bodyPr/>
        <a:lstStyle/>
        <a:p>
          <a:r>
            <a:rPr lang="zh-TW" altLang="en-US" sz="1800" b="0" dirty="0" smtClean="0">
              <a:latin typeface="微軟正黑體" pitchFamily="34" charset="-120"/>
              <a:ea typeface="微軟正黑體" pitchFamily="34" charset="-120"/>
            </a:rPr>
            <a:t>大眾運輸及公車路線查詢系統</a:t>
          </a:r>
          <a:endParaRPr lang="zh-TW" altLang="en-US" sz="1800" b="0" dirty="0">
            <a:latin typeface="微軟正黑體" pitchFamily="34" charset="-120"/>
            <a:ea typeface="微軟正黑體" pitchFamily="34" charset="-120"/>
          </a:endParaRPr>
        </a:p>
      </dgm:t>
    </dgm:pt>
    <dgm:pt modelId="{CE24D634-3F5C-4505-A565-3456466C3C98}" type="parTrans" cxnId="{BBFF2EFD-E2AF-4D72-89A6-BF45D0E5E450}">
      <dgm:prSet/>
      <dgm:spPr/>
      <dgm:t>
        <a:bodyPr/>
        <a:lstStyle/>
        <a:p>
          <a:endParaRPr lang="zh-TW" altLang="en-US"/>
        </a:p>
      </dgm:t>
    </dgm:pt>
    <dgm:pt modelId="{B2F30512-0B34-4967-B54C-1C7470BF4A55}" type="sibTrans" cxnId="{BBFF2EFD-E2AF-4D72-89A6-BF45D0E5E450}">
      <dgm:prSet/>
      <dgm:spPr/>
      <dgm:t>
        <a:bodyPr/>
        <a:lstStyle/>
        <a:p>
          <a:endParaRPr lang="zh-TW" altLang="en-US"/>
        </a:p>
      </dgm:t>
    </dgm:pt>
    <dgm:pt modelId="{DF7DAF5F-704F-4018-90A3-B0B392962C7F}">
      <dgm:prSet phldrT="[文字]" custT="1"/>
      <dgm:spPr/>
      <dgm:t>
        <a:bodyPr/>
        <a:lstStyle/>
        <a:p>
          <a:endParaRPr lang="zh-TW" altLang="en-US" sz="1800" b="0" dirty="0">
            <a:latin typeface="微軟正黑體" pitchFamily="34" charset="-120"/>
            <a:ea typeface="微軟正黑體" pitchFamily="34" charset="-120"/>
          </a:endParaRPr>
        </a:p>
      </dgm:t>
    </dgm:pt>
    <dgm:pt modelId="{67CCE544-7410-45B6-AD54-8355D4F1A196}" type="sibTrans" cxnId="{A13B8463-A71E-4032-AB77-7847EB12BF18}">
      <dgm:prSet/>
      <dgm:spPr/>
      <dgm:t>
        <a:bodyPr/>
        <a:lstStyle/>
        <a:p>
          <a:endParaRPr lang="zh-TW" altLang="en-US"/>
        </a:p>
      </dgm:t>
    </dgm:pt>
    <dgm:pt modelId="{13625B77-B714-4ED0-A47B-FA55F161F439}" type="parTrans" cxnId="{A13B8463-A71E-4032-AB77-7847EB12BF18}">
      <dgm:prSet/>
      <dgm:spPr/>
      <dgm:t>
        <a:bodyPr/>
        <a:lstStyle/>
        <a:p>
          <a:endParaRPr lang="zh-TW" altLang="en-US"/>
        </a:p>
      </dgm:t>
    </dgm:pt>
    <dgm:pt modelId="{F951B146-9A90-4E75-A078-1401B2F1233B}">
      <dgm:prSet custT="1"/>
      <dgm:spPr/>
      <dgm:t>
        <a:bodyPr/>
        <a:lstStyle/>
        <a:p>
          <a:r>
            <a:rPr lang="en-US" altLang="en-US" sz="1800" b="0" dirty="0">
              <a:latin typeface="微軟正黑體" pitchFamily="34" charset="-120"/>
              <a:ea typeface="微軟正黑體" pitchFamily="34" charset="-120"/>
            </a:rPr>
            <a:t>PDA</a:t>
          </a:r>
          <a:r>
            <a:rPr lang="zh-TW" altLang="en-US" sz="1800" b="0" dirty="0">
              <a:latin typeface="微軟正黑體" pitchFamily="34" charset="-120"/>
              <a:ea typeface="微軟正黑體" pitchFamily="34" charset="-120"/>
            </a:rPr>
            <a:t>手機查詢</a:t>
          </a:r>
        </a:p>
      </dgm:t>
    </dgm:pt>
    <dgm:pt modelId="{AF97CF4B-925E-4188-A7E1-29F7F5277C4A}" type="parTrans" cxnId="{EC888E78-D71F-4086-AE8F-E57E159A03E2}">
      <dgm:prSet/>
      <dgm:spPr/>
      <dgm:t>
        <a:bodyPr/>
        <a:lstStyle/>
        <a:p>
          <a:endParaRPr lang="zh-TW" altLang="en-US"/>
        </a:p>
      </dgm:t>
    </dgm:pt>
    <dgm:pt modelId="{AF8053B6-98E1-45C5-82DE-7F4EBDC66B58}" type="sibTrans" cxnId="{EC888E78-D71F-4086-AE8F-E57E159A03E2}">
      <dgm:prSet/>
      <dgm:spPr/>
      <dgm:t>
        <a:bodyPr/>
        <a:lstStyle/>
        <a:p>
          <a:endParaRPr lang="zh-TW" altLang="en-US"/>
        </a:p>
      </dgm:t>
    </dgm:pt>
    <dgm:pt modelId="{6575D789-18B5-473D-909A-7B3A5C0CA826}">
      <dgm:prSet custT="1"/>
      <dgm:spPr/>
      <dgm:t>
        <a:bodyPr/>
        <a:lstStyle/>
        <a:p>
          <a:endParaRPr lang="zh-TW" altLang="en-US" sz="1800" b="0" dirty="0">
            <a:latin typeface="微軟正黑體" pitchFamily="34" charset="-120"/>
            <a:ea typeface="微軟正黑體" pitchFamily="34" charset="-120"/>
          </a:endParaRPr>
        </a:p>
      </dgm:t>
    </dgm:pt>
    <dgm:pt modelId="{8635DB74-36E2-4F25-8DE6-CF7301E8ABD8}" type="parTrans" cxnId="{90A9A60D-1C6B-4CC8-A7B5-4B8744A87E8E}">
      <dgm:prSet/>
      <dgm:spPr/>
      <dgm:t>
        <a:bodyPr/>
        <a:lstStyle/>
        <a:p>
          <a:endParaRPr lang="zh-TW" altLang="en-US"/>
        </a:p>
      </dgm:t>
    </dgm:pt>
    <dgm:pt modelId="{1B2AF1DE-24B3-4BC5-ACF9-5A6B379CA103}" type="sibTrans" cxnId="{90A9A60D-1C6B-4CC8-A7B5-4B8744A87E8E}">
      <dgm:prSet/>
      <dgm:spPr/>
      <dgm:t>
        <a:bodyPr/>
        <a:lstStyle/>
        <a:p>
          <a:endParaRPr lang="zh-TW" altLang="en-US"/>
        </a:p>
      </dgm:t>
    </dgm:pt>
    <dgm:pt modelId="{32F044EC-A1EB-48BF-A1A0-7426AA4EBCE2}">
      <dgm:prSet custT="1"/>
      <dgm:spPr/>
      <dgm:t>
        <a:bodyPr/>
        <a:lstStyle/>
        <a:p>
          <a:r>
            <a:rPr lang="zh-TW" altLang="en-US" sz="1800" b="0" dirty="0">
              <a:latin typeface="微軟正黑體" pitchFamily="34" charset="-120"/>
              <a:ea typeface="微軟正黑體" pitchFamily="34" charset="-120"/>
            </a:rPr>
            <a:t>營運管理系統</a:t>
          </a:r>
        </a:p>
      </dgm:t>
    </dgm:pt>
    <dgm:pt modelId="{772348BC-D4C6-45A1-8867-C4C1BEFE4C5A}" type="parTrans" cxnId="{7C7E0525-C167-4245-BEA8-913A6FB4C296}">
      <dgm:prSet/>
      <dgm:spPr/>
      <dgm:t>
        <a:bodyPr/>
        <a:lstStyle/>
        <a:p>
          <a:endParaRPr lang="zh-TW" altLang="en-US"/>
        </a:p>
      </dgm:t>
    </dgm:pt>
    <dgm:pt modelId="{8581725A-22F1-4003-B37C-D1D7671B22C9}" type="sibTrans" cxnId="{7C7E0525-C167-4245-BEA8-913A6FB4C296}">
      <dgm:prSet/>
      <dgm:spPr/>
      <dgm:t>
        <a:bodyPr/>
        <a:lstStyle/>
        <a:p>
          <a:endParaRPr lang="zh-TW" altLang="en-US"/>
        </a:p>
      </dgm:t>
    </dgm:pt>
    <dgm:pt modelId="{06A6B07B-68BE-4B09-A919-240F66C35901}">
      <dgm:prSet custT="1"/>
      <dgm:spPr/>
      <dgm:t>
        <a:bodyPr/>
        <a:lstStyle/>
        <a:p>
          <a:endParaRPr lang="zh-TW" altLang="en-US" sz="1800" b="0" dirty="0">
            <a:latin typeface="微軟正黑體" pitchFamily="34" charset="-120"/>
            <a:ea typeface="微軟正黑體" pitchFamily="34" charset="-120"/>
          </a:endParaRPr>
        </a:p>
      </dgm:t>
    </dgm:pt>
    <dgm:pt modelId="{B27FBAFD-CA01-4832-ABA7-A6024FC2D5D7}" type="parTrans" cxnId="{256B29FE-D633-41D5-8000-D09535BF81AC}">
      <dgm:prSet/>
      <dgm:spPr/>
      <dgm:t>
        <a:bodyPr/>
        <a:lstStyle/>
        <a:p>
          <a:endParaRPr lang="zh-TW" altLang="en-US"/>
        </a:p>
      </dgm:t>
    </dgm:pt>
    <dgm:pt modelId="{65EEE4AD-A4AC-418E-96ED-C37E1C1E65C6}" type="sibTrans" cxnId="{256B29FE-D633-41D5-8000-D09535BF81AC}">
      <dgm:prSet/>
      <dgm:spPr/>
      <dgm:t>
        <a:bodyPr/>
        <a:lstStyle/>
        <a:p>
          <a:endParaRPr lang="zh-TW" altLang="en-US"/>
        </a:p>
      </dgm:t>
    </dgm:pt>
    <dgm:pt modelId="{1DC0FE12-D6C1-46C7-97E4-163B1AB0531E}">
      <dgm:prSet custT="1"/>
      <dgm:spPr/>
      <dgm:t>
        <a:bodyPr/>
        <a:lstStyle/>
        <a:p>
          <a:r>
            <a:rPr lang="zh-TW" altLang="en-US" sz="1800" b="0" dirty="0" smtClean="0">
              <a:latin typeface="微軟正黑體" pitchFamily="34" charset="-120"/>
              <a:ea typeface="微軟正黑體" pitchFamily="34" charset="-120"/>
            </a:rPr>
            <a:t>智慧型站牌</a:t>
          </a:r>
          <a:endParaRPr lang="zh-TW" altLang="en-US" sz="1800" b="0" dirty="0">
            <a:latin typeface="微軟正黑體" pitchFamily="34" charset="-120"/>
            <a:ea typeface="微軟正黑體" pitchFamily="34" charset="-120"/>
          </a:endParaRPr>
        </a:p>
      </dgm:t>
    </dgm:pt>
    <dgm:pt modelId="{75D1694E-68A7-48EC-93BD-CFEF2F06E000}" type="parTrans" cxnId="{1718803C-031F-480F-B6BF-F56E17C97B8C}">
      <dgm:prSet/>
      <dgm:spPr/>
      <dgm:t>
        <a:bodyPr/>
        <a:lstStyle/>
        <a:p>
          <a:endParaRPr lang="zh-TW" altLang="en-US"/>
        </a:p>
      </dgm:t>
    </dgm:pt>
    <dgm:pt modelId="{EAB4D6AA-42F1-455C-ADBE-4F22E5BEEEB7}" type="sibTrans" cxnId="{1718803C-031F-480F-B6BF-F56E17C97B8C}">
      <dgm:prSet/>
      <dgm:spPr/>
      <dgm:t>
        <a:bodyPr/>
        <a:lstStyle/>
        <a:p>
          <a:endParaRPr lang="zh-TW" altLang="en-US"/>
        </a:p>
      </dgm:t>
    </dgm:pt>
    <dgm:pt modelId="{9C53E6CF-A65C-4923-8C7B-122224BDAC32}">
      <dgm:prSet phldrT="[文字]" custT="1"/>
      <dgm:spPr/>
      <dgm:t>
        <a:bodyPr/>
        <a:lstStyle/>
        <a:p>
          <a:r>
            <a:rPr lang="zh-TW" altLang="en-US" sz="1800" b="0" dirty="0" smtClean="0">
              <a:latin typeface="微軟正黑體" pitchFamily="34" charset="-120"/>
              <a:ea typeface="微軟正黑體" pitchFamily="34" charset="-120"/>
            </a:rPr>
            <a:t>行車間距服務</a:t>
          </a:r>
          <a:endParaRPr lang="zh-TW" altLang="en-US" sz="1800" b="0" dirty="0">
            <a:latin typeface="微軟正黑體" pitchFamily="34" charset="-120"/>
            <a:ea typeface="微軟正黑體" pitchFamily="34" charset="-120"/>
          </a:endParaRPr>
        </a:p>
      </dgm:t>
    </dgm:pt>
    <dgm:pt modelId="{3FAB3A96-4311-4801-B3A1-03E898A5EFC5}" type="parTrans" cxnId="{005E9805-96E6-40E3-8D4E-646AF9A12FD1}">
      <dgm:prSet/>
      <dgm:spPr/>
      <dgm:t>
        <a:bodyPr/>
        <a:lstStyle/>
        <a:p>
          <a:endParaRPr lang="zh-TW" altLang="en-US"/>
        </a:p>
      </dgm:t>
    </dgm:pt>
    <dgm:pt modelId="{B2C650C9-B5AC-4218-BD8B-D8304B566BCD}" type="sibTrans" cxnId="{005E9805-96E6-40E3-8D4E-646AF9A12FD1}">
      <dgm:prSet/>
      <dgm:spPr/>
      <dgm:t>
        <a:bodyPr/>
        <a:lstStyle/>
        <a:p>
          <a:endParaRPr lang="zh-TW" altLang="en-US"/>
        </a:p>
      </dgm:t>
    </dgm:pt>
    <dgm:pt modelId="{547E5BFF-0026-495E-B7A6-2B78CCF37E84}">
      <dgm:prSet phldrT="[文字]" custT="1"/>
      <dgm:spPr>
        <a:solidFill>
          <a:srgbClr val="FF0000"/>
        </a:solidFill>
      </dgm:spPr>
      <dgm:t>
        <a:bodyPr/>
        <a:lstStyle/>
        <a:p>
          <a:r>
            <a:rPr lang="zh-TW" altLang="en-US" sz="2000" b="1" dirty="0" smtClean="0">
              <a:latin typeface="微軟正黑體" pitchFamily="34" charset="-120"/>
              <a:ea typeface="微軟正黑體" pitchFamily="34" charset="-120"/>
            </a:rPr>
            <a:t>便民服務</a:t>
          </a:r>
          <a:endParaRPr lang="zh-TW" altLang="en-US" sz="2000" b="1" dirty="0">
            <a:latin typeface="微軟正黑體" pitchFamily="34" charset="-120"/>
            <a:ea typeface="微軟正黑體" pitchFamily="34" charset="-120"/>
          </a:endParaRPr>
        </a:p>
      </dgm:t>
    </dgm:pt>
    <dgm:pt modelId="{792D4D26-8CFD-4277-8A72-CF7402E84EAD}" type="sibTrans" cxnId="{EDD685AE-233D-463C-989A-4D8DF2CC2E74}">
      <dgm:prSet/>
      <dgm:spPr/>
      <dgm:t>
        <a:bodyPr/>
        <a:lstStyle/>
        <a:p>
          <a:endParaRPr lang="zh-TW" altLang="en-US"/>
        </a:p>
      </dgm:t>
    </dgm:pt>
    <dgm:pt modelId="{679F96E6-610A-4358-9865-A9ACD5563B7F}" type="parTrans" cxnId="{EDD685AE-233D-463C-989A-4D8DF2CC2E74}">
      <dgm:prSet/>
      <dgm:spPr/>
      <dgm:t>
        <a:bodyPr/>
        <a:lstStyle/>
        <a:p>
          <a:endParaRPr lang="zh-TW" altLang="en-US"/>
        </a:p>
      </dgm:t>
    </dgm:pt>
    <dgm:pt modelId="{97AB51DA-2F11-4EB6-BEA0-DF01217250E4}" type="pres">
      <dgm:prSet presAssocID="{FAEFE7E0-ADBC-4EF4-B435-025C610EB340}" presName="Name0" presStyleCnt="0">
        <dgm:presLayoutVars>
          <dgm:dir/>
          <dgm:animLvl val="lvl"/>
          <dgm:resizeHandles val="exact"/>
        </dgm:presLayoutVars>
      </dgm:prSet>
      <dgm:spPr/>
      <dgm:t>
        <a:bodyPr/>
        <a:lstStyle/>
        <a:p>
          <a:endParaRPr lang="zh-TW" altLang="en-US"/>
        </a:p>
      </dgm:t>
    </dgm:pt>
    <dgm:pt modelId="{1604DA2A-F4B3-41B0-A4B3-CC0358D05500}" type="pres">
      <dgm:prSet presAssocID="{547E5BFF-0026-495E-B7A6-2B78CCF37E84}" presName="composite" presStyleCnt="0"/>
      <dgm:spPr/>
    </dgm:pt>
    <dgm:pt modelId="{583E77D8-4923-43D6-B1BC-C8F5B7DDE3D8}" type="pres">
      <dgm:prSet presAssocID="{547E5BFF-0026-495E-B7A6-2B78CCF37E84}" presName="parTx" presStyleLbl="alignNode1" presStyleIdx="0" presStyleCnt="4">
        <dgm:presLayoutVars>
          <dgm:chMax val="0"/>
          <dgm:chPref val="0"/>
          <dgm:bulletEnabled val="1"/>
        </dgm:presLayoutVars>
      </dgm:prSet>
      <dgm:spPr/>
      <dgm:t>
        <a:bodyPr/>
        <a:lstStyle/>
        <a:p>
          <a:endParaRPr lang="zh-TW" altLang="en-US"/>
        </a:p>
      </dgm:t>
    </dgm:pt>
    <dgm:pt modelId="{6B8666DB-D6A6-4636-9B75-245659F6DE2C}" type="pres">
      <dgm:prSet presAssocID="{547E5BFF-0026-495E-B7A6-2B78CCF37E84}" presName="desTx" presStyleLbl="alignAccFollowNode1" presStyleIdx="0" presStyleCnt="4">
        <dgm:presLayoutVars>
          <dgm:bulletEnabled val="1"/>
        </dgm:presLayoutVars>
      </dgm:prSet>
      <dgm:spPr/>
      <dgm:t>
        <a:bodyPr/>
        <a:lstStyle/>
        <a:p>
          <a:endParaRPr lang="zh-TW" altLang="en-US"/>
        </a:p>
      </dgm:t>
    </dgm:pt>
    <dgm:pt modelId="{D42B3B7D-D7EC-4C8C-B893-24E0F5B1950B}" type="pres">
      <dgm:prSet presAssocID="{792D4D26-8CFD-4277-8A72-CF7402E84EAD}" presName="space" presStyleCnt="0"/>
      <dgm:spPr/>
    </dgm:pt>
    <dgm:pt modelId="{972039C5-2B04-44DE-8026-D05D4A55D3EC}" type="pres">
      <dgm:prSet presAssocID="{5E09FFFA-2A4B-473C-96F9-6ADD7A5E2448}" presName="composite" presStyleCnt="0"/>
      <dgm:spPr/>
    </dgm:pt>
    <dgm:pt modelId="{D6E47AF1-3ACA-4861-9A2C-B53E50E1FB9C}" type="pres">
      <dgm:prSet presAssocID="{5E09FFFA-2A4B-473C-96F9-6ADD7A5E2448}" presName="parTx" presStyleLbl="alignNode1" presStyleIdx="1" presStyleCnt="4">
        <dgm:presLayoutVars>
          <dgm:chMax val="0"/>
          <dgm:chPref val="0"/>
          <dgm:bulletEnabled val="1"/>
        </dgm:presLayoutVars>
      </dgm:prSet>
      <dgm:spPr/>
      <dgm:t>
        <a:bodyPr/>
        <a:lstStyle/>
        <a:p>
          <a:endParaRPr lang="zh-TW" altLang="en-US"/>
        </a:p>
      </dgm:t>
    </dgm:pt>
    <dgm:pt modelId="{44534FCF-9EC7-4A08-9396-2C5CD5210146}" type="pres">
      <dgm:prSet presAssocID="{5E09FFFA-2A4B-473C-96F9-6ADD7A5E2448}" presName="desTx" presStyleLbl="alignAccFollowNode1" presStyleIdx="1" presStyleCnt="4">
        <dgm:presLayoutVars>
          <dgm:bulletEnabled val="1"/>
        </dgm:presLayoutVars>
      </dgm:prSet>
      <dgm:spPr/>
      <dgm:t>
        <a:bodyPr/>
        <a:lstStyle/>
        <a:p>
          <a:endParaRPr lang="zh-TW" altLang="en-US"/>
        </a:p>
      </dgm:t>
    </dgm:pt>
    <dgm:pt modelId="{C2A341D6-05E1-4F86-848B-D4A9489982A4}" type="pres">
      <dgm:prSet presAssocID="{E8309584-DA25-4CC9-9A78-622A4153D2F6}" presName="space" presStyleCnt="0"/>
      <dgm:spPr/>
    </dgm:pt>
    <dgm:pt modelId="{8388FD07-F760-4DD2-BC08-FDE3C7ADD5B2}" type="pres">
      <dgm:prSet presAssocID="{AB8D81D3-A31C-4094-A977-7E89DF3DF2A5}" presName="composite" presStyleCnt="0"/>
      <dgm:spPr/>
    </dgm:pt>
    <dgm:pt modelId="{123B9432-6504-4C8B-AEB9-43B9D93AC844}" type="pres">
      <dgm:prSet presAssocID="{AB8D81D3-A31C-4094-A977-7E89DF3DF2A5}" presName="parTx" presStyleLbl="alignNode1" presStyleIdx="2" presStyleCnt="4">
        <dgm:presLayoutVars>
          <dgm:chMax val="0"/>
          <dgm:chPref val="0"/>
          <dgm:bulletEnabled val="1"/>
        </dgm:presLayoutVars>
      </dgm:prSet>
      <dgm:spPr/>
      <dgm:t>
        <a:bodyPr/>
        <a:lstStyle/>
        <a:p>
          <a:endParaRPr lang="zh-TW" altLang="en-US"/>
        </a:p>
      </dgm:t>
    </dgm:pt>
    <dgm:pt modelId="{65F94C06-B00F-4D09-88AD-3907E0BA7DB4}" type="pres">
      <dgm:prSet presAssocID="{AB8D81D3-A31C-4094-A977-7E89DF3DF2A5}" presName="desTx" presStyleLbl="alignAccFollowNode1" presStyleIdx="2" presStyleCnt="4">
        <dgm:presLayoutVars>
          <dgm:bulletEnabled val="1"/>
        </dgm:presLayoutVars>
      </dgm:prSet>
      <dgm:spPr/>
      <dgm:t>
        <a:bodyPr/>
        <a:lstStyle/>
        <a:p>
          <a:endParaRPr lang="zh-TW" altLang="en-US"/>
        </a:p>
      </dgm:t>
    </dgm:pt>
    <dgm:pt modelId="{5CF7E80A-4EC4-438D-AF3E-3F2A6EFFF912}" type="pres">
      <dgm:prSet presAssocID="{F7E63313-7F52-463D-BEB3-295F0BEAFF4B}" presName="space" presStyleCnt="0"/>
      <dgm:spPr/>
    </dgm:pt>
    <dgm:pt modelId="{432ED97F-22EF-474E-8696-785071FF4777}" type="pres">
      <dgm:prSet presAssocID="{4861318D-64E7-4244-8009-8FB6F4160A9B}" presName="composite" presStyleCnt="0"/>
      <dgm:spPr/>
    </dgm:pt>
    <dgm:pt modelId="{5447FE01-5133-48BD-8EEB-07234B848AE9}" type="pres">
      <dgm:prSet presAssocID="{4861318D-64E7-4244-8009-8FB6F4160A9B}" presName="parTx" presStyleLbl="alignNode1" presStyleIdx="3" presStyleCnt="4">
        <dgm:presLayoutVars>
          <dgm:chMax val="0"/>
          <dgm:chPref val="0"/>
          <dgm:bulletEnabled val="1"/>
        </dgm:presLayoutVars>
      </dgm:prSet>
      <dgm:spPr/>
      <dgm:t>
        <a:bodyPr/>
        <a:lstStyle/>
        <a:p>
          <a:endParaRPr lang="zh-TW" altLang="en-US"/>
        </a:p>
      </dgm:t>
    </dgm:pt>
    <dgm:pt modelId="{8898317C-65A2-4662-9949-E818C7E962FA}" type="pres">
      <dgm:prSet presAssocID="{4861318D-64E7-4244-8009-8FB6F4160A9B}" presName="desTx" presStyleLbl="alignAccFollowNode1" presStyleIdx="3" presStyleCnt="4">
        <dgm:presLayoutVars>
          <dgm:bulletEnabled val="1"/>
        </dgm:presLayoutVars>
      </dgm:prSet>
      <dgm:spPr/>
      <dgm:t>
        <a:bodyPr/>
        <a:lstStyle/>
        <a:p>
          <a:endParaRPr lang="zh-TW" altLang="en-US"/>
        </a:p>
      </dgm:t>
    </dgm:pt>
  </dgm:ptLst>
  <dgm:cxnLst>
    <dgm:cxn modelId="{FE926F98-1A95-4E1A-AAEC-701985CD7E27}" type="presOf" srcId="{547E5BFF-0026-495E-B7A6-2B78CCF37E84}" destId="{583E77D8-4923-43D6-B1BC-C8F5B7DDE3D8}" srcOrd="0" destOrd="0" presId="urn:microsoft.com/office/officeart/2005/8/layout/hList1"/>
    <dgm:cxn modelId="{B7039363-8008-4A8C-95BA-64A9B5964C54}" type="presOf" srcId="{FAEFE7E0-ADBC-4EF4-B435-025C610EB340}" destId="{97AB51DA-2F11-4EB6-BEA0-DF01217250E4}" srcOrd="0" destOrd="0" presId="urn:microsoft.com/office/officeart/2005/8/layout/hList1"/>
    <dgm:cxn modelId="{005E9805-96E6-40E3-8D4E-646AF9A12FD1}" srcId="{AB8D81D3-A31C-4094-A977-7E89DF3DF2A5}" destId="{9C53E6CF-A65C-4923-8C7B-122224BDAC32}" srcOrd="2" destOrd="0" parTransId="{3FAB3A96-4311-4801-B3A1-03E898A5EFC5}" sibTransId="{B2C650C9-B5AC-4218-BD8B-D8304B566BCD}"/>
    <dgm:cxn modelId="{256B29FE-D633-41D5-8000-D09535BF81AC}" srcId="{5E09FFFA-2A4B-473C-96F9-6ADD7A5E2448}" destId="{06A6B07B-68BE-4B09-A919-240F66C35901}" srcOrd="2" destOrd="0" parTransId="{B27FBAFD-CA01-4832-ABA7-A6024FC2D5D7}" sibTransId="{65EEE4AD-A4AC-418E-96ED-C37E1C1E65C6}"/>
    <dgm:cxn modelId="{7C7E0525-C167-4245-BEA8-913A6FB4C296}" srcId="{5E09FFFA-2A4B-473C-96F9-6ADD7A5E2448}" destId="{32F044EC-A1EB-48BF-A1A0-7426AA4EBCE2}" srcOrd="1" destOrd="0" parTransId="{772348BC-D4C6-45A1-8867-C4C1BEFE4C5A}" sibTransId="{8581725A-22F1-4003-B37C-D1D7671B22C9}"/>
    <dgm:cxn modelId="{1718803C-031F-480F-B6BF-F56E17C97B8C}" srcId="{547E5BFF-0026-495E-B7A6-2B78CCF37E84}" destId="{1DC0FE12-D6C1-46C7-97E4-163B1AB0531E}" srcOrd="2" destOrd="0" parTransId="{75D1694E-68A7-48EC-93BD-CFEF2F06E000}" sibTransId="{EAB4D6AA-42F1-455C-ADBE-4F22E5BEEEB7}"/>
    <dgm:cxn modelId="{EC888E78-D71F-4086-AE8F-E57E159A03E2}" srcId="{547E5BFF-0026-495E-B7A6-2B78CCF37E84}" destId="{F951B146-9A90-4E75-A078-1401B2F1233B}" srcOrd="1" destOrd="0" parTransId="{AF97CF4B-925E-4188-A7E1-29F7F5277C4A}" sibTransId="{AF8053B6-98E1-45C5-82DE-7F4EBDC66B58}"/>
    <dgm:cxn modelId="{CED56EAD-C9C1-4B9A-A35B-9BF3F0720C5C}" type="presOf" srcId="{24B37B3A-275F-403D-8C5C-906407C6A8CF}" destId="{65F94C06-B00F-4D09-88AD-3907E0BA7DB4}" srcOrd="0" destOrd="0" presId="urn:microsoft.com/office/officeart/2005/8/layout/hList1"/>
    <dgm:cxn modelId="{A13B8463-A71E-4032-AB77-7847EB12BF18}" srcId="{5E09FFFA-2A4B-473C-96F9-6ADD7A5E2448}" destId="{DF7DAF5F-704F-4018-90A3-B0B392962C7F}" srcOrd="3" destOrd="0" parTransId="{13625B77-B714-4ED0-A47B-FA55F161F439}" sibTransId="{67CCE544-7410-45B6-AD54-8355D4F1A196}"/>
    <dgm:cxn modelId="{88FE52CE-D0D0-4E6F-8314-824BFB45AED0}" type="presOf" srcId="{9C53E6CF-A65C-4923-8C7B-122224BDAC32}" destId="{65F94C06-B00F-4D09-88AD-3907E0BA7DB4}" srcOrd="0" destOrd="2" presId="urn:microsoft.com/office/officeart/2005/8/layout/hList1"/>
    <dgm:cxn modelId="{B07F0130-AFB0-4AAA-97AD-31FED366F0C4}" srcId="{4861318D-64E7-4244-8009-8FB6F4160A9B}" destId="{026DD4E7-E0EE-476F-9B51-6669255362FE}" srcOrd="1" destOrd="0" parTransId="{A1A85CF9-61A2-440C-AD40-27EC3B27D66E}" sibTransId="{4A08BDDE-4228-4A72-B979-EC30A0B50D53}"/>
    <dgm:cxn modelId="{8597D021-0444-47BD-8187-8A978BB47035}" type="presOf" srcId="{5E09FFFA-2A4B-473C-96F9-6ADD7A5E2448}" destId="{D6E47AF1-3ACA-4861-9A2C-B53E50E1FB9C}" srcOrd="0" destOrd="0" presId="urn:microsoft.com/office/officeart/2005/8/layout/hList1"/>
    <dgm:cxn modelId="{FA4B98D7-B461-4C27-962F-F9FDAEE1C0FC}" srcId="{5E09FFFA-2A4B-473C-96F9-6ADD7A5E2448}" destId="{FEE52400-D506-4AB4-B3C6-EC7F77CC16F2}" srcOrd="0" destOrd="0" parTransId="{C862CAE9-1CB6-4A56-B61F-3F86FBA39508}" sibTransId="{F1003C4F-FD94-4717-A367-4D8513A82A83}"/>
    <dgm:cxn modelId="{90A9A60D-1C6B-4CC8-A7B5-4B8744A87E8E}" srcId="{547E5BFF-0026-495E-B7A6-2B78CCF37E84}" destId="{6575D789-18B5-473D-909A-7B3A5C0CA826}" srcOrd="3" destOrd="0" parTransId="{8635DB74-36E2-4F25-8DE6-CF7301E8ABD8}" sibTransId="{1B2AF1DE-24B3-4BC5-ACF9-5A6B379CA103}"/>
    <dgm:cxn modelId="{C47A84EC-6DA0-4922-A3D4-41B5FBF11455}" srcId="{FAEFE7E0-ADBC-4EF4-B435-025C610EB340}" destId="{AB8D81D3-A31C-4094-A977-7E89DF3DF2A5}" srcOrd="2" destOrd="0" parTransId="{07F84335-3B99-4451-983A-AAE15507CDFC}" sibTransId="{F7E63313-7F52-463D-BEB3-295F0BEAFF4B}"/>
    <dgm:cxn modelId="{720BEF9D-A465-4AB1-8CE6-19FC177C9C5F}" type="presOf" srcId="{06A6B07B-68BE-4B09-A919-240F66C35901}" destId="{44534FCF-9EC7-4A08-9396-2C5CD5210146}" srcOrd="0" destOrd="2" presId="urn:microsoft.com/office/officeart/2005/8/layout/hList1"/>
    <dgm:cxn modelId="{68E064FD-0D71-45F2-BCC6-BE54B6B8D142}" type="presOf" srcId="{7A8A6D7A-4A8F-409C-827E-C279FEA82F4B}" destId="{6B8666DB-D6A6-4636-9B75-245659F6DE2C}" srcOrd="0" destOrd="0" presId="urn:microsoft.com/office/officeart/2005/8/layout/hList1"/>
    <dgm:cxn modelId="{1DFA3FE1-CDB2-4D72-8BFF-27582F484850}" type="presOf" srcId="{B6FFC099-7646-4401-A43F-A7893719ADC4}" destId="{65F94C06-B00F-4D09-88AD-3907E0BA7DB4}" srcOrd="0" destOrd="1" presId="urn:microsoft.com/office/officeart/2005/8/layout/hList1"/>
    <dgm:cxn modelId="{DAF6F609-8E4D-4BD1-80EE-0E7D14A8A145}" type="presOf" srcId="{9FF3B80E-7959-4FFA-8631-69004CD56D3D}" destId="{8898317C-65A2-4662-9949-E818C7E962FA}" srcOrd="0" destOrd="0" presId="urn:microsoft.com/office/officeart/2005/8/layout/hList1"/>
    <dgm:cxn modelId="{EDD685AE-233D-463C-989A-4D8DF2CC2E74}" srcId="{FAEFE7E0-ADBC-4EF4-B435-025C610EB340}" destId="{547E5BFF-0026-495E-B7A6-2B78CCF37E84}" srcOrd="0" destOrd="0" parTransId="{679F96E6-610A-4358-9865-A9ACD5563B7F}" sibTransId="{792D4D26-8CFD-4277-8A72-CF7402E84EAD}"/>
    <dgm:cxn modelId="{8F1E1774-0089-4E11-B94D-CC5A2EBA1257}" type="presOf" srcId="{DF7DAF5F-704F-4018-90A3-B0B392962C7F}" destId="{44534FCF-9EC7-4A08-9396-2C5CD5210146}" srcOrd="0" destOrd="3" presId="urn:microsoft.com/office/officeart/2005/8/layout/hList1"/>
    <dgm:cxn modelId="{D71E4546-8FC1-4090-ADC2-63F4354A05F7}" srcId="{FAEFE7E0-ADBC-4EF4-B435-025C610EB340}" destId="{5E09FFFA-2A4B-473C-96F9-6ADD7A5E2448}" srcOrd="1" destOrd="0" parTransId="{FBF8F2A2-153E-4A05-9907-4BAF4B5319ED}" sibTransId="{E8309584-DA25-4CC9-9A78-622A4153D2F6}"/>
    <dgm:cxn modelId="{3C7C1036-6D70-42FE-AC8E-4DF8448B534E}" type="presOf" srcId="{FEE52400-D506-4AB4-B3C6-EC7F77CC16F2}" destId="{44534FCF-9EC7-4A08-9396-2C5CD5210146}" srcOrd="0" destOrd="0" presId="urn:microsoft.com/office/officeart/2005/8/layout/hList1"/>
    <dgm:cxn modelId="{7BED078D-A678-405B-A49B-EEF31E746D11}" type="presOf" srcId="{32F044EC-A1EB-48BF-A1A0-7426AA4EBCE2}" destId="{44534FCF-9EC7-4A08-9396-2C5CD5210146}" srcOrd="0" destOrd="1" presId="urn:microsoft.com/office/officeart/2005/8/layout/hList1"/>
    <dgm:cxn modelId="{CE712369-CFE7-4465-B147-18B11064C68C}" type="presOf" srcId="{F951B146-9A90-4E75-A078-1401B2F1233B}" destId="{6B8666DB-D6A6-4636-9B75-245659F6DE2C}" srcOrd="0" destOrd="1" presId="urn:microsoft.com/office/officeart/2005/8/layout/hList1"/>
    <dgm:cxn modelId="{285F1B33-E1B7-43B6-A4EB-955C146A58A2}" srcId="{FAEFE7E0-ADBC-4EF4-B435-025C610EB340}" destId="{4861318D-64E7-4244-8009-8FB6F4160A9B}" srcOrd="3" destOrd="0" parTransId="{8B161FD2-09D9-4460-8393-ACC92F8ABEBC}" sibTransId="{220CB280-8A9C-4B15-B3C2-6FBB27F3C64D}"/>
    <dgm:cxn modelId="{F8ECA298-6438-4348-80CE-403ED11B4F44}" srcId="{AB8D81D3-A31C-4094-A977-7E89DF3DF2A5}" destId="{24B37B3A-275F-403D-8C5C-906407C6A8CF}" srcOrd="0" destOrd="0" parTransId="{81154B25-BCCC-4305-9695-0BF6565F90DB}" sibTransId="{59EC3FD1-7985-41EC-8EC5-502BDBE536D8}"/>
    <dgm:cxn modelId="{9CD94A64-6C35-4ADC-A2FE-0C220353890A}" srcId="{AB8D81D3-A31C-4094-A977-7E89DF3DF2A5}" destId="{B6FFC099-7646-4401-A43F-A7893719ADC4}" srcOrd="1" destOrd="0" parTransId="{0A5AFF8A-8788-4EFF-BE65-4316A311FFF8}" sibTransId="{83207BDF-DE19-4013-9978-B128D6711B30}"/>
    <dgm:cxn modelId="{B9A38BBB-23E8-4C97-B993-CCA4664D0289}" type="presOf" srcId="{1DC0FE12-D6C1-46C7-97E4-163B1AB0531E}" destId="{6B8666DB-D6A6-4636-9B75-245659F6DE2C}" srcOrd="0" destOrd="2" presId="urn:microsoft.com/office/officeart/2005/8/layout/hList1"/>
    <dgm:cxn modelId="{B14AD1FD-411C-46C8-92D8-EBF21F4C56C2}" type="presOf" srcId="{AB8D81D3-A31C-4094-A977-7E89DF3DF2A5}" destId="{123B9432-6504-4C8B-AEB9-43B9D93AC844}" srcOrd="0" destOrd="0" presId="urn:microsoft.com/office/officeart/2005/8/layout/hList1"/>
    <dgm:cxn modelId="{3142C8D1-F6F7-4537-B246-41E098A4C90F}" type="presOf" srcId="{6575D789-18B5-473D-909A-7B3A5C0CA826}" destId="{6B8666DB-D6A6-4636-9B75-245659F6DE2C}" srcOrd="0" destOrd="3" presId="urn:microsoft.com/office/officeart/2005/8/layout/hList1"/>
    <dgm:cxn modelId="{65AF31A6-0B20-4F72-96A7-D23075D6E8AB}" type="presOf" srcId="{026DD4E7-E0EE-476F-9B51-6669255362FE}" destId="{8898317C-65A2-4662-9949-E818C7E962FA}" srcOrd="0" destOrd="1" presId="urn:microsoft.com/office/officeart/2005/8/layout/hList1"/>
    <dgm:cxn modelId="{968D86E9-CD52-4F49-98E5-596A1942150F}" srcId="{4861318D-64E7-4244-8009-8FB6F4160A9B}" destId="{9FF3B80E-7959-4FFA-8631-69004CD56D3D}" srcOrd="0" destOrd="0" parTransId="{03363C6B-6C59-4EAE-9018-65E49DB0553D}" sibTransId="{500B2787-F579-4296-9C52-2B80CDD8E499}"/>
    <dgm:cxn modelId="{BBFF2EFD-E2AF-4D72-89A6-BF45D0E5E450}" srcId="{547E5BFF-0026-495E-B7A6-2B78CCF37E84}" destId="{7A8A6D7A-4A8F-409C-827E-C279FEA82F4B}" srcOrd="0" destOrd="0" parTransId="{CE24D634-3F5C-4505-A565-3456466C3C98}" sibTransId="{B2F30512-0B34-4967-B54C-1C7470BF4A55}"/>
    <dgm:cxn modelId="{00B43DF3-193F-4218-8019-09DC6F948255}" type="presOf" srcId="{4861318D-64E7-4244-8009-8FB6F4160A9B}" destId="{5447FE01-5133-48BD-8EEB-07234B848AE9}" srcOrd="0" destOrd="0" presId="urn:microsoft.com/office/officeart/2005/8/layout/hList1"/>
    <dgm:cxn modelId="{F74EEE81-540B-4726-9A7D-4539787BA06F}" type="presParOf" srcId="{97AB51DA-2F11-4EB6-BEA0-DF01217250E4}" destId="{1604DA2A-F4B3-41B0-A4B3-CC0358D05500}" srcOrd="0" destOrd="0" presId="urn:microsoft.com/office/officeart/2005/8/layout/hList1"/>
    <dgm:cxn modelId="{0E247F2F-26A1-412B-9690-875FA21883E7}" type="presParOf" srcId="{1604DA2A-F4B3-41B0-A4B3-CC0358D05500}" destId="{583E77D8-4923-43D6-B1BC-C8F5B7DDE3D8}" srcOrd="0" destOrd="0" presId="urn:microsoft.com/office/officeart/2005/8/layout/hList1"/>
    <dgm:cxn modelId="{ACB1DBD3-0470-49DB-86F8-570B89B3C1EF}" type="presParOf" srcId="{1604DA2A-F4B3-41B0-A4B3-CC0358D05500}" destId="{6B8666DB-D6A6-4636-9B75-245659F6DE2C}" srcOrd="1" destOrd="0" presId="urn:microsoft.com/office/officeart/2005/8/layout/hList1"/>
    <dgm:cxn modelId="{FDEB2B7F-D591-4031-A493-634E05E9BA80}" type="presParOf" srcId="{97AB51DA-2F11-4EB6-BEA0-DF01217250E4}" destId="{D42B3B7D-D7EC-4C8C-B893-24E0F5B1950B}" srcOrd="1" destOrd="0" presId="urn:microsoft.com/office/officeart/2005/8/layout/hList1"/>
    <dgm:cxn modelId="{47430BA7-F346-48BC-9CA6-095E3C445A40}" type="presParOf" srcId="{97AB51DA-2F11-4EB6-BEA0-DF01217250E4}" destId="{972039C5-2B04-44DE-8026-D05D4A55D3EC}" srcOrd="2" destOrd="0" presId="urn:microsoft.com/office/officeart/2005/8/layout/hList1"/>
    <dgm:cxn modelId="{ACA50535-AE0C-4F44-9C41-2A4686E70A75}" type="presParOf" srcId="{972039C5-2B04-44DE-8026-D05D4A55D3EC}" destId="{D6E47AF1-3ACA-4861-9A2C-B53E50E1FB9C}" srcOrd="0" destOrd="0" presId="urn:microsoft.com/office/officeart/2005/8/layout/hList1"/>
    <dgm:cxn modelId="{6CF4DF03-1DCA-4B2B-9AE5-2E411213078B}" type="presParOf" srcId="{972039C5-2B04-44DE-8026-D05D4A55D3EC}" destId="{44534FCF-9EC7-4A08-9396-2C5CD5210146}" srcOrd="1" destOrd="0" presId="urn:microsoft.com/office/officeart/2005/8/layout/hList1"/>
    <dgm:cxn modelId="{904F8225-A49D-4C61-8687-0635E206C080}" type="presParOf" srcId="{97AB51DA-2F11-4EB6-BEA0-DF01217250E4}" destId="{C2A341D6-05E1-4F86-848B-D4A9489982A4}" srcOrd="3" destOrd="0" presId="urn:microsoft.com/office/officeart/2005/8/layout/hList1"/>
    <dgm:cxn modelId="{AF36BDDA-2CD5-4DF9-B742-A80B8AFF467A}" type="presParOf" srcId="{97AB51DA-2F11-4EB6-BEA0-DF01217250E4}" destId="{8388FD07-F760-4DD2-BC08-FDE3C7ADD5B2}" srcOrd="4" destOrd="0" presId="urn:microsoft.com/office/officeart/2005/8/layout/hList1"/>
    <dgm:cxn modelId="{315BD40C-FC71-4354-8961-C61ED39F6536}" type="presParOf" srcId="{8388FD07-F760-4DD2-BC08-FDE3C7ADD5B2}" destId="{123B9432-6504-4C8B-AEB9-43B9D93AC844}" srcOrd="0" destOrd="0" presId="urn:microsoft.com/office/officeart/2005/8/layout/hList1"/>
    <dgm:cxn modelId="{0FEBD4A7-DD6F-4E23-B005-BE7CF3F561D5}" type="presParOf" srcId="{8388FD07-F760-4DD2-BC08-FDE3C7ADD5B2}" destId="{65F94C06-B00F-4D09-88AD-3907E0BA7DB4}" srcOrd="1" destOrd="0" presId="urn:microsoft.com/office/officeart/2005/8/layout/hList1"/>
    <dgm:cxn modelId="{CA958E93-18E9-4D51-9D9B-55D347CFB498}" type="presParOf" srcId="{97AB51DA-2F11-4EB6-BEA0-DF01217250E4}" destId="{5CF7E80A-4EC4-438D-AF3E-3F2A6EFFF912}" srcOrd="5" destOrd="0" presId="urn:microsoft.com/office/officeart/2005/8/layout/hList1"/>
    <dgm:cxn modelId="{F8E07FF0-4787-476A-A31B-AC5B56B7EFE1}" type="presParOf" srcId="{97AB51DA-2F11-4EB6-BEA0-DF01217250E4}" destId="{432ED97F-22EF-474E-8696-785071FF4777}" srcOrd="6" destOrd="0" presId="urn:microsoft.com/office/officeart/2005/8/layout/hList1"/>
    <dgm:cxn modelId="{7EC8B555-FAE5-4034-8A94-E20D51EA70BB}" type="presParOf" srcId="{432ED97F-22EF-474E-8696-785071FF4777}" destId="{5447FE01-5133-48BD-8EEB-07234B848AE9}" srcOrd="0" destOrd="0" presId="urn:microsoft.com/office/officeart/2005/8/layout/hList1"/>
    <dgm:cxn modelId="{20B9A5F2-447D-4410-AED1-237C5C926D51}" type="presParOf" srcId="{432ED97F-22EF-474E-8696-785071FF4777}" destId="{8898317C-65A2-4662-9949-E818C7E962F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EFE7E0-ADBC-4EF4-B435-025C610EB340}" type="doc">
      <dgm:prSet loTypeId="urn:microsoft.com/office/officeart/2005/8/layout/hList1" loCatId="list" qsTypeId="urn:microsoft.com/office/officeart/2005/8/quickstyle/3d1" qsCatId="3D" csTypeId="urn:microsoft.com/office/officeart/2005/8/colors/accent2_2" csCatId="accent2" phldr="1"/>
      <dgm:spPr/>
      <dgm:t>
        <a:bodyPr/>
        <a:lstStyle/>
        <a:p>
          <a:endParaRPr lang="zh-TW" altLang="en-US"/>
        </a:p>
      </dgm:t>
    </dgm:pt>
    <dgm:pt modelId="{5E09FFFA-2A4B-473C-96F9-6ADD7A5E2448}">
      <dgm:prSet phldrT="[文字]" custT="1"/>
      <dgm:spPr>
        <a:solidFill>
          <a:srgbClr val="FF0000"/>
        </a:solidFill>
      </dgm:spPr>
      <dgm:t>
        <a:bodyPr/>
        <a:lstStyle/>
        <a:p>
          <a:r>
            <a:rPr lang="zh-TW" altLang="en-US" sz="2000" b="1" dirty="0" smtClean="0">
              <a:latin typeface="微軟正黑體" pitchFamily="34" charset="-120"/>
              <a:ea typeface="微軟正黑體" pitchFamily="34" charset="-120"/>
            </a:rPr>
            <a:t>市府服務</a:t>
          </a:r>
          <a:endParaRPr lang="zh-TW" altLang="en-US" sz="2000" b="1" dirty="0">
            <a:latin typeface="微軟正黑體" pitchFamily="34" charset="-120"/>
            <a:ea typeface="微軟正黑體" pitchFamily="34" charset="-120"/>
          </a:endParaRPr>
        </a:p>
      </dgm:t>
    </dgm:pt>
    <dgm:pt modelId="{FBF8F2A2-153E-4A05-9907-4BAF4B5319ED}" type="parTrans" cxnId="{D71E4546-8FC1-4090-ADC2-63F4354A05F7}">
      <dgm:prSet/>
      <dgm:spPr/>
      <dgm:t>
        <a:bodyPr/>
        <a:lstStyle/>
        <a:p>
          <a:endParaRPr lang="zh-TW" altLang="en-US"/>
        </a:p>
      </dgm:t>
    </dgm:pt>
    <dgm:pt modelId="{E8309584-DA25-4CC9-9A78-622A4153D2F6}" type="sibTrans" cxnId="{D71E4546-8FC1-4090-ADC2-63F4354A05F7}">
      <dgm:prSet/>
      <dgm:spPr/>
      <dgm:t>
        <a:bodyPr/>
        <a:lstStyle/>
        <a:p>
          <a:endParaRPr lang="zh-TW" altLang="en-US"/>
        </a:p>
      </dgm:t>
    </dgm:pt>
    <dgm:pt modelId="{FEE52400-D506-4AB4-B3C6-EC7F77CC16F2}">
      <dgm:prSet phldrT="[文字]" custT="1"/>
      <dgm:spPr/>
      <dgm:t>
        <a:bodyPr/>
        <a:lstStyle/>
        <a:p>
          <a:r>
            <a:rPr lang="zh-TW" altLang="en-US" sz="1800" b="0" dirty="0" smtClean="0">
              <a:latin typeface="微軟正黑體" pitchFamily="34" charset="-120"/>
              <a:ea typeface="微軟正黑體" pitchFamily="34" charset="-120"/>
            </a:rPr>
            <a:t>智慧型站牌維運中心系統</a:t>
          </a:r>
          <a:endParaRPr lang="zh-TW" altLang="en-US" sz="1800" b="0" dirty="0">
            <a:latin typeface="微軟正黑體" pitchFamily="34" charset="-120"/>
            <a:ea typeface="微軟正黑體" pitchFamily="34" charset="-120"/>
          </a:endParaRPr>
        </a:p>
      </dgm:t>
    </dgm:pt>
    <dgm:pt modelId="{C862CAE9-1CB6-4A56-B61F-3F86FBA39508}" type="parTrans" cxnId="{FA4B98D7-B461-4C27-962F-F9FDAEE1C0FC}">
      <dgm:prSet/>
      <dgm:spPr/>
      <dgm:t>
        <a:bodyPr/>
        <a:lstStyle/>
        <a:p>
          <a:endParaRPr lang="zh-TW" altLang="en-US"/>
        </a:p>
      </dgm:t>
    </dgm:pt>
    <dgm:pt modelId="{F1003C4F-FD94-4717-A367-4D8513A82A83}" type="sibTrans" cxnId="{FA4B98D7-B461-4C27-962F-F9FDAEE1C0FC}">
      <dgm:prSet/>
      <dgm:spPr/>
      <dgm:t>
        <a:bodyPr/>
        <a:lstStyle/>
        <a:p>
          <a:endParaRPr lang="zh-TW" altLang="en-US"/>
        </a:p>
      </dgm:t>
    </dgm:pt>
    <dgm:pt modelId="{AB8D81D3-A31C-4094-A977-7E89DF3DF2A5}">
      <dgm:prSet phldrT="[文字]" custT="1"/>
      <dgm:spPr/>
      <dgm:t>
        <a:bodyPr/>
        <a:lstStyle/>
        <a:p>
          <a:r>
            <a:rPr kumimoji="0" lang="zh-TW" altLang="en-US" sz="2000" b="1" dirty="0" smtClean="0">
              <a:latin typeface="微軟正黑體" pitchFamily="34" charset="-120"/>
              <a:ea typeface="微軟正黑體" pitchFamily="34" charset="-120"/>
            </a:rPr>
            <a:t>公車業</a:t>
          </a:r>
          <a:r>
            <a:rPr lang="zh-TW" altLang="en-US" sz="2000" b="1" dirty="0" smtClean="0">
              <a:latin typeface="微軟正黑體" pitchFamily="34" charset="-120"/>
              <a:ea typeface="微軟正黑體" pitchFamily="34" charset="-120"/>
            </a:rPr>
            <a:t>者服務</a:t>
          </a:r>
          <a:endParaRPr lang="zh-TW" altLang="en-US" sz="2000" b="1" dirty="0">
            <a:latin typeface="微軟正黑體" pitchFamily="34" charset="-120"/>
            <a:ea typeface="微軟正黑體" pitchFamily="34" charset="-120"/>
          </a:endParaRPr>
        </a:p>
      </dgm:t>
    </dgm:pt>
    <dgm:pt modelId="{07F84335-3B99-4451-983A-AAE15507CDFC}" type="parTrans" cxnId="{C47A84EC-6DA0-4922-A3D4-41B5FBF11455}">
      <dgm:prSet/>
      <dgm:spPr/>
      <dgm:t>
        <a:bodyPr/>
        <a:lstStyle/>
        <a:p>
          <a:endParaRPr lang="zh-TW" altLang="en-US"/>
        </a:p>
      </dgm:t>
    </dgm:pt>
    <dgm:pt modelId="{F7E63313-7F52-463D-BEB3-295F0BEAFF4B}" type="sibTrans" cxnId="{C47A84EC-6DA0-4922-A3D4-41B5FBF11455}">
      <dgm:prSet/>
      <dgm:spPr/>
      <dgm:t>
        <a:bodyPr/>
        <a:lstStyle/>
        <a:p>
          <a:endParaRPr lang="zh-TW" altLang="en-US"/>
        </a:p>
      </dgm:t>
    </dgm:pt>
    <dgm:pt modelId="{24B37B3A-275F-403D-8C5C-906407C6A8CF}">
      <dgm:prSet phldrT="[文字]" custT="1"/>
      <dgm:spPr/>
      <dgm:t>
        <a:bodyPr/>
        <a:lstStyle/>
        <a:p>
          <a:r>
            <a:rPr lang="zh-TW" altLang="en-US" sz="1800" b="0" dirty="0" smtClean="0">
              <a:latin typeface="微軟正黑體" pitchFamily="34" charset="-120"/>
              <a:ea typeface="微軟正黑體" pitchFamily="34" charset="-120"/>
            </a:rPr>
            <a:t>行車監控管理系統</a:t>
          </a:r>
          <a:endParaRPr lang="zh-TW" altLang="en-US" sz="1800" b="0" dirty="0">
            <a:latin typeface="微軟正黑體" pitchFamily="34" charset="-120"/>
            <a:ea typeface="微軟正黑體" pitchFamily="34" charset="-120"/>
          </a:endParaRPr>
        </a:p>
      </dgm:t>
    </dgm:pt>
    <dgm:pt modelId="{81154B25-BCCC-4305-9695-0BF6565F90DB}" type="parTrans" cxnId="{F8ECA298-6438-4348-80CE-403ED11B4F44}">
      <dgm:prSet/>
      <dgm:spPr/>
      <dgm:t>
        <a:bodyPr/>
        <a:lstStyle/>
        <a:p>
          <a:endParaRPr lang="zh-TW" altLang="en-US"/>
        </a:p>
      </dgm:t>
    </dgm:pt>
    <dgm:pt modelId="{59EC3FD1-7985-41EC-8EC5-502BDBE536D8}" type="sibTrans" cxnId="{F8ECA298-6438-4348-80CE-403ED11B4F44}">
      <dgm:prSet/>
      <dgm:spPr/>
      <dgm:t>
        <a:bodyPr/>
        <a:lstStyle/>
        <a:p>
          <a:endParaRPr lang="zh-TW" altLang="en-US"/>
        </a:p>
      </dgm:t>
    </dgm:pt>
    <dgm:pt modelId="{B6FFC099-7646-4401-A43F-A7893719ADC4}">
      <dgm:prSet phldrT="[文字]" custT="1"/>
      <dgm:spPr/>
      <dgm:t>
        <a:bodyPr/>
        <a:lstStyle/>
        <a:p>
          <a:r>
            <a:rPr lang="zh-TW" altLang="en-US" sz="1800" b="0" dirty="0" smtClean="0">
              <a:latin typeface="微軟正黑體" pitchFamily="34" charset="-120"/>
              <a:ea typeface="微軟正黑體" pitchFamily="34" charset="-120"/>
            </a:rPr>
            <a:t>營運管理系統</a:t>
          </a:r>
          <a:endParaRPr lang="zh-TW" altLang="en-US" sz="1800" b="0" dirty="0">
            <a:latin typeface="微軟正黑體" pitchFamily="34" charset="-120"/>
            <a:ea typeface="微軟正黑體" pitchFamily="34" charset="-120"/>
          </a:endParaRPr>
        </a:p>
      </dgm:t>
    </dgm:pt>
    <dgm:pt modelId="{0A5AFF8A-8788-4EFF-BE65-4316A311FFF8}" type="parTrans" cxnId="{9CD94A64-6C35-4ADC-A2FE-0C220353890A}">
      <dgm:prSet/>
      <dgm:spPr/>
      <dgm:t>
        <a:bodyPr/>
        <a:lstStyle/>
        <a:p>
          <a:endParaRPr lang="zh-TW" altLang="en-US"/>
        </a:p>
      </dgm:t>
    </dgm:pt>
    <dgm:pt modelId="{83207BDF-DE19-4013-9978-B128D6711B30}" type="sibTrans" cxnId="{9CD94A64-6C35-4ADC-A2FE-0C220353890A}">
      <dgm:prSet/>
      <dgm:spPr/>
      <dgm:t>
        <a:bodyPr/>
        <a:lstStyle/>
        <a:p>
          <a:endParaRPr lang="zh-TW" altLang="en-US"/>
        </a:p>
      </dgm:t>
    </dgm:pt>
    <dgm:pt modelId="{4861318D-64E7-4244-8009-8FB6F4160A9B}">
      <dgm:prSet phldrT="[文字]" custT="1"/>
      <dgm:spPr/>
      <dgm:t>
        <a:bodyPr/>
        <a:lstStyle/>
        <a:p>
          <a:r>
            <a:rPr lang="zh-TW" altLang="en-US" sz="2000" b="1" dirty="0" smtClean="0">
              <a:latin typeface="微軟正黑體" pitchFamily="34" charset="-120"/>
              <a:ea typeface="微軟正黑體" pitchFamily="34" charset="-120"/>
            </a:rPr>
            <a:t>加值業者服務</a:t>
          </a:r>
          <a:endParaRPr lang="zh-TW" altLang="en-US" sz="2000" b="1" dirty="0">
            <a:latin typeface="微軟正黑體" pitchFamily="34" charset="-120"/>
            <a:ea typeface="微軟正黑體" pitchFamily="34" charset="-120"/>
          </a:endParaRPr>
        </a:p>
      </dgm:t>
    </dgm:pt>
    <dgm:pt modelId="{8B161FD2-09D9-4460-8393-ACC92F8ABEBC}" type="parTrans" cxnId="{285F1B33-E1B7-43B6-A4EB-955C146A58A2}">
      <dgm:prSet/>
      <dgm:spPr/>
      <dgm:t>
        <a:bodyPr/>
        <a:lstStyle/>
        <a:p>
          <a:endParaRPr lang="zh-TW" altLang="en-US"/>
        </a:p>
      </dgm:t>
    </dgm:pt>
    <dgm:pt modelId="{220CB280-8A9C-4B15-B3C2-6FBB27F3C64D}" type="sibTrans" cxnId="{285F1B33-E1B7-43B6-A4EB-955C146A58A2}">
      <dgm:prSet/>
      <dgm:spPr/>
      <dgm:t>
        <a:bodyPr/>
        <a:lstStyle/>
        <a:p>
          <a:endParaRPr lang="zh-TW" altLang="en-US"/>
        </a:p>
      </dgm:t>
    </dgm:pt>
    <dgm:pt modelId="{9FF3B80E-7959-4FFA-8631-69004CD56D3D}">
      <dgm:prSet phldrT="[文字]" custT="1"/>
      <dgm:spPr/>
      <dgm:t>
        <a:bodyPr/>
        <a:lstStyle/>
        <a:p>
          <a:r>
            <a:rPr lang="zh-TW" altLang="en-US" sz="1800" b="0" dirty="0" smtClean="0">
              <a:latin typeface="微軟正黑體" pitchFamily="34" charset="-120"/>
              <a:ea typeface="微軟正黑體" pitchFamily="34" charset="-120"/>
            </a:rPr>
            <a:t>主動式服務</a:t>
          </a:r>
          <a:endParaRPr lang="zh-TW" altLang="en-US" sz="1800" b="0" dirty="0">
            <a:latin typeface="微軟正黑體" pitchFamily="34" charset="-120"/>
            <a:ea typeface="微軟正黑體" pitchFamily="34" charset="-120"/>
          </a:endParaRPr>
        </a:p>
      </dgm:t>
    </dgm:pt>
    <dgm:pt modelId="{03363C6B-6C59-4EAE-9018-65E49DB0553D}" type="parTrans" cxnId="{968D86E9-CD52-4F49-98E5-596A1942150F}">
      <dgm:prSet/>
      <dgm:spPr/>
      <dgm:t>
        <a:bodyPr/>
        <a:lstStyle/>
        <a:p>
          <a:endParaRPr lang="zh-TW" altLang="en-US"/>
        </a:p>
      </dgm:t>
    </dgm:pt>
    <dgm:pt modelId="{500B2787-F579-4296-9C52-2B80CDD8E499}" type="sibTrans" cxnId="{968D86E9-CD52-4F49-98E5-596A1942150F}">
      <dgm:prSet/>
      <dgm:spPr/>
      <dgm:t>
        <a:bodyPr/>
        <a:lstStyle/>
        <a:p>
          <a:endParaRPr lang="zh-TW" altLang="en-US"/>
        </a:p>
      </dgm:t>
    </dgm:pt>
    <dgm:pt modelId="{026DD4E7-E0EE-476F-9B51-6669255362FE}">
      <dgm:prSet phldrT="[文字]" custT="1"/>
      <dgm:spPr/>
      <dgm:t>
        <a:bodyPr/>
        <a:lstStyle/>
        <a:p>
          <a:r>
            <a:rPr lang="zh-TW" altLang="en-US" sz="1800" b="0" dirty="0" smtClean="0">
              <a:latin typeface="微軟正黑體" pitchFamily="34" charset="-120"/>
              <a:ea typeface="微軟正黑體" pitchFamily="34" charset="-120"/>
            </a:rPr>
            <a:t>被動式服務</a:t>
          </a:r>
          <a:endParaRPr lang="zh-TW" altLang="en-US" sz="1800" b="0" dirty="0">
            <a:latin typeface="微軟正黑體" pitchFamily="34" charset="-120"/>
            <a:ea typeface="微軟正黑體" pitchFamily="34" charset="-120"/>
          </a:endParaRPr>
        </a:p>
      </dgm:t>
    </dgm:pt>
    <dgm:pt modelId="{A1A85CF9-61A2-440C-AD40-27EC3B27D66E}" type="parTrans" cxnId="{B07F0130-AFB0-4AAA-97AD-31FED366F0C4}">
      <dgm:prSet/>
      <dgm:spPr/>
      <dgm:t>
        <a:bodyPr/>
        <a:lstStyle/>
        <a:p>
          <a:endParaRPr lang="zh-TW" altLang="en-US"/>
        </a:p>
      </dgm:t>
    </dgm:pt>
    <dgm:pt modelId="{4A08BDDE-4228-4A72-B979-EC30A0B50D53}" type="sibTrans" cxnId="{B07F0130-AFB0-4AAA-97AD-31FED366F0C4}">
      <dgm:prSet/>
      <dgm:spPr/>
      <dgm:t>
        <a:bodyPr/>
        <a:lstStyle/>
        <a:p>
          <a:endParaRPr lang="zh-TW" altLang="en-US"/>
        </a:p>
      </dgm:t>
    </dgm:pt>
    <dgm:pt modelId="{547E5BFF-0026-495E-B7A6-2B78CCF37E84}">
      <dgm:prSet phldrT="[文字]" custT="1"/>
      <dgm:spPr/>
      <dgm:t>
        <a:bodyPr/>
        <a:lstStyle/>
        <a:p>
          <a:r>
            <a:rPr lang="zh-TW" altLang="en-US" sz="2000" b="1" dirty="0" smtClean="0">
              <a:latin typeface="微軟正黑體" pitchFamily="34" charset="-120"/>
              <a:ea typeface="微軟正黑體" pitchFamily="34" charset="-120"/>
            </a:rPr>
            <a:t>便民服務</a:t>
          </a:r>
          <a:endParaRPr lang="zh-TW" altLang="en-US" sz="2000" b="1" dirty="0">
            <a:latin typeface="微軟正黑體" pitchFamily="34" charset="-120"/>
            <a:ea typeface="微軟正黑體" pitchFamily="34" charset="-120"/>
          </a:endParaRPr>
        </a:p>
      </dgm:t>
    </dgm:pt>
    <dgm:pt modelId="{679F96E6-610A-4358-9865-A9ACD5563B7F}" type="parTrans" cxnId="{EDD685AE-233D-463C-989A-4D8DF2CC2E74}">
      <dgm:prSet/>
      <dgm:spPr/>
      <dgm:t>
        <a:bodyPr/>
        <a:lstStyle/>
        <a:p>
          <a:endParaRPr lang="zh-TW" altLang="en-US"/>
        </a:p>
      </dgm:t>
    </dgm:pt>
    <dgm:pt modelId="{792D4D26-8CFD-4277-8A72-CF7402E84EAD}" type="sibTrans" cxnId="{EDD685AE-233D-463C-989A-4D8DF2CC2E74}">
      <dgm:prSet/>
      <dgm:spPr/>
      <dgm:t>
        <a:bodyPr/>
        <a:lstStyle/>
        <a:p>
          <a:endParaRPr lang="zh-TW" altLang="en-US"/>
        </a:p>
      </dgm:t>
    </dgm:pt>
    <dgm:pt modelId="{7A8A6D7A-4A8F-409C-827E-C279FEA82F4B}">
      <dgm:prSet phldrT="[文字]" custT="1"/>
      <dgm:spPr/>
      <dgm:t>
        <a:bodyPr/>
        <a:lstStyle/>
        <a:p>
          <a:r>
            <a:rPr lang="zh-TW" altLang="en-US" sz="1800" b="0" dirty="0" smtClean="0">
              <a:latin typeface="微軟正黑體" pitchFamily="34" charset="-120"/>
              <a:ea typeface="微軟正黑體" pitchFamily="34" charset="-120"/>
            </a:rPr>
            <a:t>大眾運輸及公車路線查詢系統</a:t>
          </a:r>
          <a:endParaRPr lang="zh-TW" altLang="en-US" sz="1800" b="0" dirty="0">
            <a:latin typeface="微軟正黑體" pitchFamily="34" charset="-120"/>
            <a:ea typeface="微軟正黑體" pitchFamily="34" charset="-120"/>
          </a:endParaRPr>
        </a:p>
      </dgm:t>
    </dgm:pt>
    <dgm:pt modelId="{CE24D634-3F5C-4505-A565-3456466C3C98}" type="parTrans" cxnId="{BBFF2EFD-E2AF-4D72-89A6-BF45D0E5E450}">
      <dgm:prSet/>
      <dgm:spPr/>
      <dgm:t>
        <a:bodyPr/>
        <a:lstStyle/>
        <a:p>
          <a:endParaRPr lang="zh-TW" altLang="en-US"/>
        </a:p>
      </dgm:t>
    </dgm:pt>
    <dgm:pt modelId="{B2F30512-0B34-4967-B54C-1C7470BF4A55}" type="sibTrans" cxnId="{BBFF2EFD-E2AF-4D72-89A6-BF45D0E5E450}">
      <dgm:prSet/>
      <dgm:spPr/>
      <dgm:t>
        <a:bodyPr/>
        <a:lstStyle/>
        <a:p>
          <a:endParaRPr lang="zh-TW" altLang="en-US"/>
        </a:p>
      </dgm:t>
    </dgm:pt>
    <dgm:pt modelId="{DF7DAF5F-704F-4018-90A3-B0B392962C7F}">
      <dgm:prSet phldrT="[文字]" custT="1"/>
      <dgm:spPr/>
      <dgm:t>
        <a:bodyPr/>
        <a:lstStyle/>
        <a:p>
          <a:endParaRPr lang="zh-TW" altLang="en-US" sz="1800" b="0" dirty="0">
            <a:latin typeface="微軟正黑體" pitchFamily="34" charset="-120"/>
            <a:ea typeface="微軟正黑體" pitchFamily="34" charset="-120"/>
          </a:endParaRPr>
        </a:p>
      </dgm:t>
    </dgm:pt>
    <dgm:pt modelId="{67CCE544-7410-45B6-AD54-8355D4F1A196}" type="sibTrans" cxnId="{A13B8463-A71E-4032-AB77-7847EB12BF18}">
      <dgm:prSet/>
      <dgm:spPr/>
      <dgm:t>
        <a:bodyPr/>
        <a:lstStyle/>
        <a:p>
          <a:endParaRPr lang="zh-TW" altLang="en-US"/>
        </a:p>
      </dgm:t>
    </dgm:pt>
    <dgm:pt modelId="{13625B77-B714-4ED0-A47B-FA55F161F439}" type="parTrans" cxnId="{A13B8463-A71E-4032-AB77-7847EB12BF18}">
      <dgm:prSet/>
      <dgm:spPr/>
      <dgm:t>
        <a:bodyPr/>
        <a:lstStyle/>
        <a:p>
          <a:endParaRPr lang="zh-TW" altLang="en-US"/>
        </a:p>
      </dgm:t>
    </dgm:pt>
    <dgm:pt modelId="{F951B146-9A90-4E75-A078-1401B2F1233B}">
      <dgm:prSet custT="1"/>
      <dgm:spPr/>
      <dgm:t>
        <a:bodyPr/>
        <a:lstStyle/>
        <a:p>
          <a:r>
            <a:rPr lang="en-US" altLang="en-US" sz="1800" b="0" dirty="0">
              <a:latin typeface="微軟正黑體" pitchFamily="34" charset="-120"/>
              <a:ea typeface="微軟正黑體" pitchFamily="34" charset="-120"/>
            </a:rPr>
            <a:t>PDA</a:t>
          </a:r>
          <a:r>
            <a:rPr lang="zh-TW" altLang="en-US" sz="1800" b="0" dirty="0">
              <a:latin typeface="微軟正黑體" pitchFamily="34" charset="-120"/>
              <a:ea typeface="微軟正黑體" pitchFamily="34" charset="-120"/>
            </a:rPr>
            <a:t>手機查詢</a:t>
          </a:r>
        </a:p>
      </dgm:t>
    </dgm:pt>
    <dgm:pt modelId="{AF97CF4B-925E-4188-A7E1-29F7F5277C4A}" type="parTrans" cxnId="{EC888E78-D71F-4086-AE8F-E57E159A03E2}">
      <dgm:prSet/>
      <dgm:spPr/>
      <dgm:t>
        <a:bodyPr/>
        <a:lstStyle/>
        <a:p>
          <a:endParaRPr lang="zh-TW" altLang="en-US"/>
        </a:p>
      </dgm:t>
    </dgm:pt>
    <dgm:pt modelId="{AF8053B6-98E1-45C5-82DE-7F4EBDC66B58}" type="sibTrans" cxnId="{EC888E78-D71F-4086-AE8F-E57E159A03E2}">
      <dgm:prSet/>
      <dgm:spPr/>
      <dgm:t>
        <a:bodyPr/>
        <a:lstStyle/>
        <a:p>
          <a:endParaRPr lang="zh-TW" altLang="en-US"/>
        </a:p>
      </dgm:t>
    </dgm:pt>
    <dgm:pt modelId="{6575D789-18B5-473D-909A-7B3A5C0CA826}">
      <dgm:prSet custT="1"/>
      <dgm:spPr/>
      <dgm:t>
        <a:bodyPr/>
        <a:lstStyle/>
        <a:p>
          <a:endParaRPr lang="zh-TW" altLang="en-US" sz="1800" b="0" dirty="0">
            <a:latin typeface="微軟正黑體" pitchFamily="34" charset="-120"/>
            <a:ea typeface="微軟正黑體" pitchFamily="34" charset="-120"/>
          </a:endParaRPr>
        </a:p>
      </dgm:t>
    </dgm:pt>
    <dgm:pt modelId="{8635DB74-36E2-4F25-8DE6-CF7301E8ABD8}" type="parTrans" cxnId="{90A9A60D-1C6B-4CC8-A7B5-4B8744A87E8E}">
      <dgm:prSet/>
      <dgm:spPr/>
      <dgm:t>
        <a:bodyPr/>
        <a:lstStyle/>
        <a:p>
          <a:endParaRPr lang="zh-TW" altLang="en-US"/>
        </a:p>
      </dgm:t>
    </dgm:pt>
    <dgm:pt modelId="{1B2AF1DE-24B3-4BC5-ACF9-5A6B379CA103}" type="sibTrans" cxnId="{90A9A60D-1C6B-4CC8-A7B5-4B8744A87E8E}">
      <dgm:prSet/>
      <dgm:spPr/>
      <dgm:t>
        <a:bodyPr/>
        <a:lstStyle/>
        <a:p>
          <a:endParaRPr lang="zh-TW" altLang="en-US"/>
        </a:p>
      </dgm:t>
    </dgm:pt>
    <dgm:pt modelId="{32F044EC-A1EB-48BF-A1A0-7426AA4EBCE2}">
      <dgm:prSet custT="1"/>
      <dgm:spPr/>
      <dgm:t>
        <a:bodyPr/>
        <a:lstStyle/>
        <a:p>
          <a:r>
            <a:rPr lang="zh-TW" altLang="en-US" sz="1800" b="0" dirty="0">
              <a:latin typeface="微軟正黑體" pitchFamily="34" charset="-120"/>
              <a:ea typeface="微軟正黑體" pitchFamily="34" charset="-120"/>
            </a:rPr>
            <a:t>營運管理系統</a:t>
          </a:r>
        </a:p>
      </dgm:t>
    </dgm:pt>
    <dgm:pt modelId="{772348BC-D4C6-45A1-8867-C4C1BEFE4C5A}" type="parTrans" cxnId="{7C7E0525-C167-4245-BEA8-913A6FB4C296}">
      <dgm:prSet/>
      <dgm:spPr/>
      <dgm:t>
        <a:bodyPr/>
        <a:lstStyle/>
        <a:p>
          <a:endParaRPr lang="zh-TW" altLang="en-US"/>
        </a:p>
      </dgm:t>
    </dgm:pt>
    <dgm:pt modelId="{8581725A-22F1-4003-B37C-D1D7671B22C9}" type="sibTrans" cxnId="{7C7E0525-C167-4245-BEA8-913A6FB4C296}">
      <dgm:prSet/>
      <dgm:spPr/>
      <dgm:t>
        <a:bodyPr/>
        <a:lstStyle/>
        <a:p>
          <a:endParaRPr lang="zh-TW" altLang="en-US"/>
        </a:p>
      </dgm:t>
    </dgm:pt>
    <dgm:pt modelId="{06A6B07B-68BE-4B09-A919-240F66C35901}">
      <dgm:prSet custT="1"/>
      <dgm:spPr/>
      <dgm:t>
        <a:bodyPr/>
        <a:lstStyle/>
        <a:p>
          <a:endParaRPr lang="zh-TW" altLang="en-US" sz="1800" b="0" dirty="0">
            <a:latin typeface="微軟正黑體" pitchFamily="34" charset="-120"/>
            <a:ea typeface="微軟正黑體" pitchFamily="34" charset="-120"/>
          </a:endParaRPr>
        </a:p>
      </dgm:t>
    </dgm:pt>
    <dgm:pt modelId="{B27FBAFD-CA01-4832-ABA7-A6024FC2D5D7}" type="parTrans" cxnId="{256B29FE-D633-41D5-8000-D09535BF81AC}">
      <dgm:prSet/>
      <dgm:spPr/>
      <dgm:t>
        <a:bodyPr/>
        <a:lstStyle/>
        <a:p>
          <a:endParaRPr lang="zh-TW" altLang="en-US"/>
        </a:p>
      </dgm:t>
    </dgm:pt>
    <dgm:pt modelId="{65EEE4AD-A4AC-418E-96ED-C37E1C1E65C6}" type="sibTrans" cxnId="{256B29FE-D633-41D5-8000-D09535BF81AC}">
      <dgm:prSet/>
      <dgm:spPr/>
      <dgm:t>
        <a:bodyPr/>
        <a:lstStyle/>
        <a:p>
          <a:endParaRPr lang="zh-TW" altLang="en-US"/>
        </a:p>
      </dgm:t>
    </dgm:pt>
    <dgm:pt modelId="{1DC0FE12-D6C1-46C7-97E4-163B1AB0531E}">
      <dgm:prSet custT="1"/>
      <dgm:spPr/>
      <dgm:t>
        <a:bodyPr/>
        <a:lstStyle/>
        <a:p>
          <a:r>
            <a:rPr lang="zh-TW" altLang="en-US" sz="1800" b="0" dirty="0" smtClean="0">
              <a:latin typeface="微軟正黑體" pitchFamily="34" charset="-120"/>
              <a:ea typeface="微軟正黑體" pitchFamily="34" charset="-120"/>
            </a:rPr>
            <a:t>智慧型站牌</a:t>
          </a:r>
          <a:endParaRPr lang="zh-TW" altLang="en-US" sz="1800" b="0" dirty="0">
            <a:latin typeface="微軟正黑體" pitchFamily="34" charset="-120"/>
            <a:ea typeface="微軟正黑體" pitchFamily="34" charset="-120"/>
          </a:endParaRPr>
        </a:p>
      </dgm:t>
    </dgm:pt>
    <dgm:pt modelId="{75D1694E-68A7-48EC-93BD-CFEF2F06E000}" type="parTrans" cxnId="{1718803C-031F-480F-B6BF-F56E17C97B8C}">
      <dgm:prSet/>
      <dgm:spPr/>
    </dgm:pt>
    <dgm:pt modelId="{EAB4D6AA-42F1-455C-ADBE-4F22E5BEEEB7}" type="sibTrans" cxnId="{1718803C-031F-480F-B6BF-F56E17C97B8C}">
      <dgm:prSet/>
      <dgm:spPr/>
    </dgm:pt>
    <dgm:pt modelId="{9C53E6CF-A65C-4923-8C7B-122224BDAC32}">
      <dgm:prSet phldrT="[文字]" custT="1"/>
      <dgm:spPr/>
      <dgm:t>
        <a:bodyPr/>
        <a:lstStyle/>
        <a:p>
          <a:r>
            <a:rPr lang="zh-TW" altLang="en-US" sz="1800" b="0" dirty="0" smtClean="0">
              <a:latin typeface="微軟正黑體" pitchFamily="34" charset="-120"/>
              <a:ea typeface="微軟正黑體" pitchFamily="34" charset="-120"/>
            </a:rPr>
            <a:t>行車間距服務</a:t>
          </a:r>
          <a:endParaRPr lang="zh-TW" altLang="en-US" sz="1800" b="0" dirty="0">
            <a:latin typeface="微軟正黑體" pitchFamily="34" charset="-120"/>
            <a:ea typeface="微軟正黑體" pitchFamily="34" charset="-120"/>
          </a:endParaRPr>
        </a:p>
      </dgm:t>
    </dgm:pt>
    <dgm:pt modelId="{3FAB3A96-4311-4801-B3A1-03E898A5EFC5}" type="parTrans" cxnId="{005E9805-96E6-40E3-8D4E-646AF9A12FD1}">
      <dgm:prSet/>
      <dgm:spPr/>
    </dgm:pt>
    <dgm:pt modelId="{B2C650C9-B5AC-4218-BD8B-D8304B566BCD}" type="sibTrans" cxnId="{005E9805-96E6-40E3-8D4E-646AF9A12FD1}">
      <dgm:prSet/>
      <dgm:spPr/>
    </dgm:pt>
    <dgm:pt modelId="{97AB51DA-2F11-4EB6-BEA0-DF01217250E4}" type="pres">
      <dgm:prSet presAssocID="{FAEFE7E0-ADBC-4EF4-B435-025C610EB340}" presName="Name0" presStyleCnt="0">
        <dgm:presLayoutVars>
          <dgm:dir/>
          <dgm:animLvl val="lvl"/>
          <dgm:resizeHandles val="exact"/>
        </dgm:presLayoutVars>
      </dgm:prSet>
      <dgm:spPr/>
      <dgm:t>
        <a:bodyPr/>
        <a:lstStyle/>
        <a:p>
          <a:endParaRPr lang="zh-TW" altLang="en-US"/>
        </a:p>
      </dgm:t>
    </dgm:pt>
    <dgm:pt modelId="{1604DA2A-F4B3-41B0-A4B3-CC0358D05500}" type="pres">
      <dgm:prSet presAssocID="{547E5BFF-0026-495E-B7A6-2B78CCF37E84}" presName="composite" presStyleCnt="0"/>
      <dgm:spPr/>
    </dgm:pt>
    <dgm:pt modelId="{583E77D8-4923-43D6-B1BC-C8F5B7DDE3D8}" type="pres">
      <dgm:prSet presAssocID="{547E5BFF-0026-495E-B7A6-2B78CCF37E84}" presName="parTx" presStyleLbl="alignNode1" presStyleIdx="0" presStyleCnt="4">
        <dgm:presLayoutVars>
          <dgm:chMax val="0"/>
          <dgm:chPref val="0"/>
          <dgm:bulletEnabled val="1"/>
        </dgm:presLayoutVars>
      </dgm:prSet>
      <dgm:spPr/>
      <dgm:t>
        <a:bodyPr/>
        <a:lstStyle/>
        <a:p>
          <a:endParaRPr lang="zh-TW" altLang="en-US"/>
        </a:p>
      </dgm:t>
    </dgm:pt>
    <dgm:pt modelId="{6B8666DB-D6A6-4636-9B75-245659F6DE2C}" type="pres">
      <dgm:prSet presAssocID="{547E5BFF-0026-495E-B7A6-2B78CCF37E84}" presName="desTx" presStyleLbl="alignAccFollowNode1" presStyleIdx="0" presStyleCnt="4">
        <dgm:presLayoutVars>
          <dgm:bulletEnabled val="1"/>
        </dgm:presLayoutVars>
      </dgm:prSet>
      <dgm:spPr/>
      <dgm:t>
        <a:bodyPr/>
        <a:lstStyle/>
        <a:p>
          <a:endParaRPr lang="zh-TW" altLang="en-US"/>
        </a:p>
      </dgm:t>
    </dgm:pt>
    <dgm:pt modelId="{D42B3B7D-D7EC-4C8C-B893-24E0F5B1950B}" type="pres">
      <dgm:prSet presAssocID="{792D4D26-8CFD-4277-8A72-CF7402E84EAD}" presName="space" presStyleCnt="0"/>
      <dgm:spPr/>
    </dgm:pt>
    <dgm:pt modelId="{972039C5-2B04-44DE-8026-D05D4A55D3EC}" type="pres">
      <dgm:prSet presAssocID="{5E09FFFA-2A4B-473C-96F9-6ADD7A5E2448}" presName="composite" presStyleCnt="0"/>
      <dgm:spPr/>
    </dgm:pt>
    <dgm:pt modelId="{D6E47AF1-3ACA-4861-9A2C-B53E50E1FB9C}" type="pres">
      <dgm:prSet presAssocID="{5E09FFFA-2A4B-473C-96F9-6ADD7A5E2448}" presName="parTx" presStyleLbl="alignNode1" presStyleIdx="1" presStyleCnt="4">
        <dgm:presLayoutVars>
          <dgm:chMax val="0"/>
          <dgm:chPref val="0"/>
          <dgm:bulletEnabled val="1"/>
        </dgm:presLayoutVars>
      </dgm:prSet>
      <dgm:spPr/>
      <dgm:t>
        <a:bodyPr/>
        <a:lstStyle/>
        <a:p>
          <a:endParaRPr lang="zh-TW" altLang="en-US"/>
        </a:p>
      </dgm:t>
    </dgm:pt>
    <dgm:pt modelId="{44534FCF-9EC7-4A08-9396-2C5CD5210146}" type="pres">
      <dgm:prSet presAssocID="{5E09FFFA-2A4B-473C-96F9-6ADD7A5E2448}" presName="desTx" presStyleLbl="alignAccFollowNode1" presStyleIdx="1" presStyleCnt="4">
        <dgm:presLayoutVars>
          <dgm:bulletEnabled val="1"/>
        </dgm:presLayoutVars>
      </dgm:prSet>
      <dgm:spPr/>
      <dgm:t>
        <a:bodyPr/>
        <a:lstStyle/>
        <a:p>
          <a:endParaRPr lang="zh-TW" altLang="en-US"/>
        </a:p>
      </dgm:t>
    </dgm:pt>
    <dgm:pt modelId="{C2A341D6-05E1-4F86-848B-D4A9489982A4}" type="pres">
      <dgm:prSet presAssocID="{E8309584-DA25-4CC9-9A78-622A4153D2F6}" presName="space" presStyleCnt="0"/>
      <dgm:spPr/>
    </dgm:pt>
    <dgm:pt modelId="{8388FD07-F760-4DD2-BC08-FDE3C7ADD5B2}" type="pres">
      <dgm:prSet presAssocID="{AB8D81D3-A31C-4094-A977-7E89DF3DF2A5}" presName="composite" presStyleCnt="0"/>
      <dgm:spPr/>
    </dgm:pt>
    <dgm:pt modelId="{123B9432-6504-4C8B-AEB9-43B9D93AC844}" type="pres">
      <dgm:prSet presAssocID="{AB8D81D3-A31C-4094-A977-7E89DF3DF2A5}" presName="parTx" presStyleLbl="alignNode1" presStyleIdx="2" presStyleCnt="4">
        <dgm:presLayoutVars>
          <dgm:chMax val="0"/>
          <dgm:chPref val="0"/>
          <dgm:bulletEnabled val="1"/>
        </dgm:presLayoutVars>
      </dgm:prSet>
      <dgm:spPr/>
      <dgm:t>
        <a:bodyPr/>
        <a:lstStyle/>
        <a:p>
          <a:endParaRPr lang="zh-TW" altLang="en-US"/>
        </a:p>
      </dgm:t>
    </dgm:pt>
    <dgm:pt modelId="{65F94C06-B00F-4D09-88AD-3907E0BA7DB4}" type="pres">
      <dgm:prSet presAssocID="{AB8D81D3-A31C-4094-A977-7E89DF3DF2A5}" presName="desTx" presStyleLbl="alignAccFollowNode1" presStyleIdx="2" presStyleCnt="4">
        <dgm:presLayoutVars>
          <dgm:bulletEnabled val="1"/>
        </dgm:presLayoutVars>
      </dgm:prSet>
      <dgm:spPr/>
      <dgm:t>
        <a:bodyPr/>
        <a:lstStyle/>
        <a:p>
          <a:endParaRPr lang="zh-TW" altLang="en-US"/>
        </a:p>
      </dgm:t>
    </dgm:pt>
    <dgm:pt modelId="{5CF7E80A-4EC4-438D-AF3E-3F2A6EFFF912}" type="pres">
      <dgm:prSet presAssocID="{F7E63313-7F52-463D-BEB3-295F0BEAFF4B}" presName="space" presStyleCnt="0"/>
      <dgm:spPr/>
    </dgm:pt>
    <dgm:pt modelId="{432ED97F-22EF-474E-8696-785071FF4777}" type="pres">
      <dgm:prSet presAssocID="{4861318D-64E7-4244-8009-8FB6F4160A9B}" presName="composite" presStyleCnt="0"/>
      <dgm:spPr/>
    </dgm:pt>
    <dgm:pt modelId="{5447FE01-5133-48BD-8EEB-07234B848AE9}" type="pres">
      <dgm:prSet presAssocID="{4861318D-64E7-4244-8009-8FB6F4160A9B}" presName="parTx" presStyleLbl="alignNode1" presStyleIdx="3" presStyleCnt="4">
        <dgm:presLayoutVars>
          <dgm:chMax val="0"/>
          <dgm:chPref val="0"/>
          <dgm:bulletEnabled val="1"/>
        </dgm:presLayoutVars>
      </dgm:prSet>
      <dgm:spPr/>
      <dgm:t>
        <a:bodyPr/>
        <a:lstStyle/>
        <a:p>
          <a:endParaRPr lang="zh-TW" altLang="en-US"/>
        </a:p>
      </dgm:t>
    </dgm:pt>
    <dgm:pt modelId="{8898317C-65A2-4662-9949-E818C7E962FA}" type="pres">
      <dgm:prSet presAssocID="{4861318D-64E7-4244-8009-8FB6F4160A9B}" presName="desTx" presStyleLbl="alignAccFollowNode1" presStyleIdx="3" presStyleCnt="4">
        <dgm:presLayoutVars>
          <dgm:bulletEnabled val="1"/>
        </dgm:presLayoutVars>
      </dgm:prSet>
      <dgm:spPr/>
      <dgm:t>
        <a:bodyPr/>
        <a:lstStyle/>
        <a:p>
          <a:endParaRPr lang="zh-TW" altLang="en-US"/>
        </a:p>
      </dgm:t>
    </dgm:pt>
  </dgm:ptLst>
  <dgm:cxnLst>
    <dgm:cxn modelId="{79A37374-B646-4674-BF31-4CBE7897D274}" type="presOf" srcId="{06A6B07B-68BE-4B09-A919-240F66C35901}" destId="{44534FCF-9EC7-4A08-9396-2C5CD5210146}" srcOrd="0" destOrd="2" presId="urn:microsoft.com/office/officeart/2005/8/layout/hList1"/>
    <dgm:cxn modelId="{9E28043C-22A1-4B1F-A878-DA70B4BC7C93}" type="presOf" srcId="{7A8A6D7A-4A8F-409C-827E-C279FEA82F4B}" destId="{6B8666DB-D6A6-4636-9B75-245659F6DE2C}" srcOrd="0" destOrd="0" presId="urn:microsoft.com/office/officeart/2005/8/layout/hList1"/>
    <dgm:cxn modelId="{C13885F5-B989-4775-A06D-BF8162757508}" type="presOf" srcId="{4861318D-64E7-4244-8009-8FB6F4160A9B}" destId="{5447FE01-5133-48BD-8EEB-07234B848AE9}" srcOrd="0" destOrd="0" presId="urn:microsoft.com/office/officeart/2005/8/layout/hList1"/>
    <dgm:cxn modelId="{91585C9B-4D12-453C-9A69-D4A1A148151C}" type="presOf" srcId="{FEE52400-D506-4AB4-B3C6-EC7F77CC16F2}" destId="{44534FCF-9EC7-4A08-9396-2C5CD5210146}" srcOrd="0" destOrd="0" presId="urn:microsoft.com/office/officeart/2005/8/layout/hList1"/>
    <dgm:cxn modelId="{45BB8C03-4895-4DEA-9571-6FFD0A4BA97D}" type="presOf" srcId="{9C53E6CF-A65C-4923-8C7B-122224BDAC32}" destId="{65F94C06-B00F-4D09-88AD-3907E0BA7DB4}" srcOrd="0" destOrd="2" presId="urn:microsoft.com/office/officeart/2005/8/layout/hList1"/>
    <dgm:cxn modelId="{005E9805-96E6-40E3-8D4E-646AF9A12FD1}" srcId="{AB8D81D3-A31C-4094-A977-7E89DF3DF2A5}" destId="{9C53E6CF-A65C-4923-8C7B-122224BDAC32}" srcOrd="2" destOrd="0" parTransId="{3FAB3A96-4311-4801-B3A1-03E898A5EFC5}" sibTransId="{B2C650C9-B5AC-4218-BD8B-D8304B566BCD}"/>
    <dgm:cxn modelId="{8ABDA06B-4902-4B02-AC91-62693D13AFFC}" type="presOf" srcId="{6575D789-18B5-473D-909A-7B3A5C0CA826}" destId="{6B8666DB-D6A6-4636-9B75-245659F6DE2C}" srcOrd="0" destOrd="3" presId="urn:microsoft.com/office/officeart/2005/8/layout/hList1"/>
    <dgm:cxn modelId="{256B29FE-D633-41D5-8000-D09535BF81AC}" srcId="{5E09FFFA-2A4B-473C-96F9-6ADD7A5E2448}" destId="{06A6B07B-68BE-4B09-A919-240F66C35901}" srcOrd="2" destOrd="0" parTransId="{B27FBAFD-CA01-4832-ABA7-A6024FC2D5D7}" sibTransId="{65EEE4AD-A4AC-418E-96ED-C37E1C1E65C6}"/>
    <dgm:cxn modelId="{7C7E0525-C167-4245-BEA8-913A6FB4C296}" srcId="{5E09FFFA-2A4B-473C-96F9-6ADD7A5E2448}" destId="{32F044EC-A1EB-48BF-A1A0-7426AA4EBCE2}" srcOrd="1" destOrd="0" parTransId="{772348BC-D4C6-45A1-8867-C4C1BEFE4C5A}" sibTransId="{8581725A-22F1-4003-B37C-D1D7671B22C9}"/>
    <dgm:cxn modelId="{1718803C-031F-480F-B6BF-F56E17C97B8C}" srcId="{547E5BFF-0026-495E-B7A6-2B78CCF37E84}" destId="{1DC0FE12-D6C1-46C7-97E4-163B1AB0531E}" srcOrd="2" destOrd="0" parTransId="{75D1694E-68A7-48EC-93BD-CFEF2F06E000}" sibTransId="{EAB4D6AA-42F1-455C-ADBE-4F22E5BEEEB7}"/>
    <dgm:cxn modelId="{EC888E78-D71F-4086-AE8F-E57E159A03E2}" srcId="{547E5BFF-0026-495E-B7A6-2B78CCF37E84}" destId="{F951B146-9A90-4E75-A078-1401B2F1233B}" srcOrd="1" destOrd="0" parTransId="{AF97CF4B-925E-4188-A7E1-29F7F5277C4A}" sibTransId="{AF8053B6-98E1-45C5-82DE-7F4EBDC66B58}"/>
    <dgm:cxn modelId="{3EFBAD0F-CFAC-468B-A7A7-6A61E018A68A}" type="presOf" srcId="{F951B146-9A90-4E75-A078-1401B2F1233B}" destId="{6B8666DB-D6A6-4636-9B75-245659F6DE2C}" srcOrd="0" destOrd="1" presId="urn:microsoft.com/office/officeart/2005/8/layout/hList1"/>
    <dgm:cxn modelId="{A13B8463-A71E-4032-AB77-7847EB12BF18}" srcId="{5E09FFFA-2A4B-473C-96F9-6ADD7A5E2448}" destId="{DF7DAF5F-704F-4018-90A3-B0B392962C7F}" srcOrd="3" destOrd="0" parTransId="{13625B77-B714-4ED0-A47B-FA55F161F439}" sibTransId="{67CCE544-7410-45B6-AD54-8355D4F1A196}"/>
    <dgm:cxn modelId="{9C5E6CB5-77BC-4A80-BF15-AF8452CE1D79}" type="presOf" srcId="{32F044EC-A1EB-48BF-A1A0-7426AA4EBCE2}" destId="{44534FCF-9EC7-4A08-9396-2C5CD5210146}" srcOrd="0" destOrd="1" presId="urn:microsoft.com/office/officeart/2005/8/layout/hList1"/>
    <dgm:cxn modelId="{B07F0130-AFB0-4AAA-97AD-31FED366F0C4}" srcId="{4861318D-64E7-4244-8009-8FB6F4160A9B}" destId="{026DD4E7-E0EE-476F-9B51-6669255362FE}" srcOrd="1" destOrd="0" parTransId="{A1A85CF9-61A2-440C-AD40-27EC3B27D66E}" sibTransId="{4A08BDDE-4228-4A72-B979-EC30A0B50D53}"/>
    <dgm:cxn modelId="{FA4B98D7-B461-4C27-962F-F9FDAEE1C0FC}" srcId="{5E09FFFA-2A4B-473C-96F9-6ADD7A5E2448}" destId="{FEE52400-D506-4AB4-B3C6-EC7F77CC16F2}" srcOrd="0" destOrd="0" parTransId="{C862CAE9-1CB6-4A56-B61F-3F86FBA39508}" sibTransId="{F1003C4F-FD94-4717-A367-4D8513A82A83}"/>
    <dgm:cxn modelId="{1CE344CA-5D9F-4DB4-912C-61A0F538FBA3}" type="presOf" srcId="{1DC0FE12-D6C1-46C7-97E4-163B1AB0531E}" destId="{6B8666DB-D6A6-4636-9B75-245659F6DE2C}" srcOrd="0" destOrd="2" presId="urn:microsoft.com/office/officeart/2005/8/layout/hList1"/>
    <dgm:cxn modelId="{E780AB81-EEA9-4833-992A-176F166FAE70}" type="presOf" srcId="{B6FFC099-7646-4401-A43F-A7893719ADC4}" destId="{65F94C06-B00F-4D09-88AD-3907E0BA7DB4}" srcOrd="0" destOrd="1" presId="urn:microsoft.com/office/officeart/2005/8/layout/hList1"/>
    <dgm:cxn modelId="{90A9A60D-1C6B-4CC8-A7B5-4B8744A87E8E}" srcId="{547E5BFF-0026-495E-B7A6-2B78CCF37E84}" destId="{6575D789-18B5-473D-909A-7B3A5C0CA826}" srcOrd="3" destOrd="0" parTransId="{8635DB74-36E2-4F25-8DE6-CF7301E8ABD8}" sibTransId="{1B2AF1DE-24B3-4BC5-ACF9-5A6B379CA103}"/>
    <dgm:cxn modelId="{C47A84EC-6DA0-4922-A3D4-41B5FBF11455}" srcId="{FAEFE7E0-ADBC-4EF4-B435-025C610EB340}" destId="{AB8D81D3-A31C-4094-A977-7E89DF3DF2A5}" srcOrd="2" destOrd="0" parTransId="{07F84335-3B99-4451-983A-AAE15507CDFC}" sibTransId="{F7E63313-7F52-463D-BEB3-295F0BEAFF4B}"/>
    <dgm:cxn modelId="{EA9150CB-9DCE-43AD-877D-B337344F5AF7}" type="presOf" srcId="{DF7DAF5F-704F-4018-90A3-B0B392962C7F}" destId="{44534FCF-9EC7-4A08-9396-2C5CD5210146}" srcOrd="0" destOrd="3" presId="urn:microsoft.com/office/officeart/2005/8/layout/hList1"/>
    <dgm:cxn modelId="{98B31DA5-C9BF-48B6-AACC-E26B6E7993FA}" type="presOf" srcId="{24B37B3A-275F-403D-8C5C-906407C6A8CF}" destId="{65F94C06-B00F-4D09-88AD-3907E0BA7DB4}" srcOrd="0" destOrd="0" presId="urn:microsoft.com/office/officeart/2005/8/layout/hList1"/>
    <dgm:cxn modelId="{EDD685AE-233D-463C-989A-4D8DF2CC2E74}" srcId="{FAEFE7E0-ADBC-4EF4-B435-025C610EB340}" destId="{547E5BFF-0026-495E-B7A6-2B78CCF37E84}" srcOrd="0" destOrd="0" parTransId="{679F96E6-610A-4358-9865-A9ACD5563B7F}" sibTransId="{792D4D26-8CFD-4277-8A72-CF7402E84EAD}"/>
    <dgm:cxn modelId="{CF3B4178-8F94-4D3B-B819-9C7B40FB6BA9}" type="presOf" srcId="{AB8D81D3-A31C-4094-A977-7E89DF3DF2A5}" destId="{123B9432-6504-4C8B-AEB9-43B9D93AC844}" srcOrd="0" destOrd="0" presId="urn:microsoft.com/office/officeart/2005/8/layout/hList1"/>
    <dgm:cxn modelId="{D71E4546-8FC1-4090-ADC2-63F4354A05F7}" srcId="{FAEFE7E0-ADBC-4EF4-B435-025C610EB340}" destId="{5E09FFFA-2A4B-473C-96F9-6ADD7A5E2448}" srcOrd="1" destOrd="0" parTransId="{FBF8F2A2-153E-4A05-9907-4BAF4B5319ED}" sibTransId="{E8309584-DA25-4CC9-9A78-622A4153D2F6}"/>
    <dgm:cxn modelId="{496820A2-6D58-4889-B708-8BD58A189E34}" type="presOf" srcId="{FAEFE7E0-ADBC-4EF4-B435-025C610EB340}" destId="{97AB51DA-2F11-4EB6-BEA0-DF01217250E4}" srcOrd="0" destOrd="0" presId="urn:microsoft.com/office/officeart/2005/8/layout/hList1"/>
    <dgm:cxn modelId="{285F1B33-E1B7-43B6-A4EB-955C146A58A2}" srcId="{FAEFE7E0-ADBC-4EF4-B435-025C610EB340}" destId="{4861318D-64E7-4244-8009-8FB6F4160A9B}" srcOrd="3" destOrd="0" parTransId="{8B161FD2-09D9-4460-8393-ACC92F8ABEBC}" sibTransId="{220CB280-8A9C-4B15-B3C2-6FBB27F3C64D}"/>
    <dgm:cxn modelId="{003C720E-7531-4784-B3E9-EF3804AB3D4A}" type="presOf" srcId="{9FF3B80E-7959-4FFA-8631-69004CD56D3D}" destId="{8898317C-65A2-4662-9949-E818C7E962FA}" srcOrd="0" destOrd="0" presId="urn:microsoft.com/office/officeart/2005/8/layout/hList1"/>
    <dgm:cxn modelId="{F8ECA298-6438-4348-80CE-403ED11B4F44}" srcId="{AB8D81D3-A31C-4094-A977-7E89DF3DF2A5}" destId="{24B37B3A-275F-403D-8C5C-906407C6A8CF}" srcOrd="0" destOrd="0" parTransId="{81154B25-BCCC-4305-9695-0BF6565F90DB}" sibTransId="{59EC3FD1-7985-41EC-8EC5-502BDBE536D8}"/>
    <dgm:cxn modelId="{9CD94A64-6C35-4ADC-A2FE-0C220353890A}" srcId="{AB8D81D3-A31C-4094-A977-7E89DF3DF2A5}" destId="{B6FFC099-7646-4401-A43F-A7893719ADC4}" srcOrd="1" destOrd="0" parTransId="{0A5AFF8A-8788-4EFF-BE65-4316A311FFF8}" sibTransId="{83207BDF-DE19-4013-9978-B128D6711B30}"/>
    <dgm:cxn modelId="{55CA3A7B-9EB9-4C61-BC61-4C3C638111FC}" type="presOf" srcId="{547E5BFF-0026-495E-B7A6-2B78CCF37E84}" destId="{583E77D8-4923-43D6-B1BC-C8F5B7DDE3D8}" srcOrd="0" destOrd="0" presId="urn:microsoft.com/office/officeart/2005/8/layout/hList1"/>
    <dgm:cxn modelId="{55002667-2A97-4F97-A22C-F15284CB3548}" type="presOf" srcId="{026DD4E7-E0EE-476F-9B51-6669255362FE}" destId="{8898317C-65A2-4662-9949-E818C7E962FA}" srcOrd="0" destOrd="1" presId="urn:microsoft.com/office/officeart/2005/8/layout/hList1"/>
    <dgm:cxn modelId="{968D86E9-CD52-4F49-98E5-596A1942150F}" srcId="{4861318D-64E7-4244-8009-8FB6F4160A9B}" destId="{9FF3B80E-7959-4FFA-8631-69004CD56D3D}" srcOrd="0" destOrd="0" parTransId="{03363C6B-6C59-4EAE-9018-65E49DB0553D}" sibTransId="{500B2787-F579-4296-9C52-2B80CDD8E499}"/>
    <dgm:cxn modelId="{B16C0AC3-3691-40D0-A1DC-2D0D5E41E669}" type="presOf" srcId="{5E09FFFA-2A4B-473C-96F9-6ADD7A5E2448}" destId="{D6E47AF1-3ACA-4861-9A2C-B53E50E1FB9C}" srcOrd="0" destOrd="0" presId="urn:microsoft.com/office/officeart/2005/8/layout/hList1"/>
    <dgm:cxn modelId="{BBFF2EFD-E2AF-4D72-89A6-BF45D0E5E450}" srcId="{547E5BFF-0026-495E-B7A6-2B78CCF37E84}" destId="{7A8A6D7A-4A8F-409C-827E-C279FEA82F4B}" srcOrd="0" destOrd="0" parTransId="{CE24D634-3F5C-4505-A565-3456466C3C98}" sibTransId="{B2F30512-0B34-4967-B54C-1C7470BF4A55}"/>
    <dgm:cxn modelId="{6A14A5F4-8DEA-4DAA-A72F-4C6E173C1E03}" type="presParOf" srcId="{97AB51DA-2F11-4EB6-BEA0-DF01217250E4}" destId="{1604DA2A-F4B3-41B0-A4B3-CC0358D05500}" srcOrd="0" destOrd="0" presId="urn:microsoft.com/office/officeart/2005/8/layout/hList1"/>
    <dgm:cxn modelId="{07B14CBB-25B0-493B-A43E-7F3DA745C7A1}" type="presParOf" srcId="{1604DA2A-F4B3-41B0-A4B3-CC0358D05500}" destId="{583E77D8-4923-43D6-B1BC-C8F5B7DDE3D8}" srcOrd="0" destOrd="0" presId="urn:microsoft.com/office/officeart/2005/8/layout/hList1"/>
    <dgm:cxn modelId="{6293D146-C31A-4D9F-AAD7-C6DE8C5321CA}" type="presParOf" srcId="{1604DA2A-F4B3-41B0-A4B3-CC0358D05500}" destId="{6B8666DB-D6A6-4636-9B75-245659F6DE2C}" srcOrd="1" destOrd="0" presId="urn:microsoft.com/office/officeart/2005/8/layout/hList1"/>
    <dgm:cxn modelId="{096A1F74-EAAE-469A-99BE-AD7670C018F4}" type="presParOf" srcId="{97AB51DA-2F11-4EB6-BEA0-DF01217250E4}" destId="{D42B3B7D-D7EC-4C8C-B893-24E0F5B1950B}" srcOrd="1" destOrd="0" presId="urn:microsoft.com/office/officeart/2005/8/layout/hList1"/>
    <dgm:cxn modelId="{435D6959-0D79-4071-843C-AF259B253DA8}" type="presParOf" srcId="{97AB51DA-2F11-4EB6-BEA0-DF01217250E4}" destId="{972039C5-2B04-44DE-8026-D05D4A55D3EC}" srcOrd="2" destOrd="0" presId="urn:microsoft.com/office/officeart/2005/8/layout/hList1"/>
    <dgm:cxn modelId="{89AFE55C-2D45-40D9-A97D-EBE27A6936C7}" type="presParOf" srcId="{972039C5-2B04-44DE-8026-D05D4A55D3EC}" destId="{D6E47AF1-3ACA-4861-9A2C-B53E50E1FB9C}" srcOrd="0" destOrd="0" presId="urn:microsoft.com/office/officeart/2005/8/layout/hList1"/>
    <dgm:cxn modelId="{6BF5084C-D65A-4E90-975C-97068027F298}" type="presParOf" srcId="{972039C5-2B04-44DE-8026-D05D4A55D3EC}" destId="{44534FCF-9EC7-4A08-9396-2C5CD5210146}" srcOrd="1" destOrd="0" presId="urn:microsoft.com/office/officeart/2005/8/layout/hList1"/>
    <dgm:cxn modelId="{67EB2C6D-0D06-4972-892C-6D3F919FD0AA}" type="presParOf" srcId="{97AB51DA-2F11-4EB6-BEA0-DF01217250E4}" destId="{C2A341D6-05E1-4F86-848B-D4A9489982A4}" srcOrd="3" destOrd="0" presId="urn:microsoft.com/office/officeart/2005/8/layout/hList1"/>
    <dgm:cxn modelId="{6459AE41-E4B0-4307-A1EA-0CC088CAF594}" type="presParOf" srcId="{97AB51DA-2F11-4EB6-BEA0-DF01217250E4}" destId="{8388FD07-F760-4DD2-BC08-FDE3C7ADD5B2}" srcOrd="4" destOrd="0" presId="urn:microsoft.com/office/officeart/2005/8/layout/hList1"/>
    <dgm:cxn modelId="{0DC9E543-785D-402D-92A5-B19001A3DBE8}" type="presParOf" srcId="{8388FD07-F760-4DD2-BC08-FDE3C7ADD5B2}" destId="{123B9432-6504-4C8B-AEB9-43B9D93AC844}" srcOrd="0" destOrd="0" presId="urn:microsoft.com/office/officeart/2005/8/layout/hList1"/>
    <dgm:cxn modelId="{7FC57A7A-8F88-415A-8785-BC597D7C2FD2}" type="presParOf" srcId="{8388FD07-F760-4DD2-BC08-FDE3C7ADD5B2}" destId="{65F94C06-B00F-4D09-88AD-3907E0BA7DB4}" srcOrd="1" destOrd="0" presId="urn:microsoft.com/office/officeart/2005/8/layout/hList1"/>
    <dgm:cxn modelId="{4B9707AB-C3A2-447A-8C7B-0835EB3FAB6B}" type="presParOf" srcId="{97AB51DA-2F11-4EB6-BEA0-DF01217250E4}" destId="{5CF7E80A-4EC4-438D-AF3E-3F2A6EFFF912}" srcOrd="5" destOrd="0" presId="urn:microsoft.com/office/officeart/2005/8/layout/hList1"/>
    <dgm:cxn modelId="{C8A3171D-9C78-4519-AF0E-81AB4BECFDD8}" type="presParOf" srcId="{97AB51DA-2F11-4EB6-BEA0-DF01217250E4}" destId="{432ED97F-22EF-474E-8696-785071FF4777}" srcOrd="6" destOrd="0" presId="urn:microsoft.com/office/officeart/2005/8/layout/hList1"/>
    <dgm:cxn modelId="{C4AFB546-8B4F-4572-9FD1-3FD6F48A2991}" type="presParOf" srcId="{432ED97F-22EF-474E-8696-785071FF4777}" destId="{5447FE01-5133-48BD-8EEB-07234B848AE9}" srcOrd="0" destOrd="0" presId="urn:microsoft.com/office/officeart/2005/8/layout/hList1"/>
    <dgm:cxn modelId="{D1B5DC41-9B46-47FD-AD6D-6644A848A3F4}" type="presParOf" srcId="{432ED97F-22EF-474E-8696-785071FF4777}" destId="{8898317C-65A2-4662-9949-E818C7E962F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EFE7E0-ADBC-4EF4-B435-025C610EB340}" type="doc">
      <dgm:prSet loTypeId="urn:microsoft.com/office/officeart/2005/8/layout/hList1" loCatId="list" qsTypeId="urn:microsoft.com/office/officeart/2005/8/quickstyle/3d1" qsCatId="3D" csTypeId="urn:microsoft.com/office/officeart/2005/8/colors/accent2_2" csCatId="accent2" phldr="1"/>
      <dgm:spPr/>
      <dgm:t>
        <a:bodyPr/>
        <a:lstStyle/>
        <a:p>
          <a:endParaRPr lang="zh-TW" altLang="en-US"/>
        </a:p>
      </dgm:t>
    </dgm:pt>
    <dgm:pt modelId="{5E09FFFA-2A4B-473C-96F9-6ADD7A5E2448}">
      <dgm:prSet phldrT="[文字]" custT="1"/>
      <dgm:spPr/>
      <dgm:t>
        <a:bodyPr/>
        <a:lstStyle/>
        <a:p>
          <a:r>
            <a:rPr lang="zh-TW" altLang="en-US" sz="2000" b="1" dirty="0" smtClean="0">
              <a:latin typeface="微軟正黑體" pitchFamily="34" charset="-120"/>
              <a:ea typeface="微軟正黑體" pitchFamily="34" charset="-120"/>
            </a:rPr>
            <a:t>市府服務</a:t>
          </a:r>
          <a:endParaRPr lang="zh-TW" altLang="en-US" sz="2000" b="1" dirty="0">
            <a:latin typeface="微軟正黑體" pitchFamily="34" charset="-120"/>
            <a:ea typeface="微軟正黑體" pitchFamily="34" charset="-120"/>
          </a:endParaRPr>
        </a:p>
      </dgm:t>
    </dgm:pt>
    <dgm:pt modelId="{FBF8F2A2-153E-4A05-9907-4BAF4B5319ED}" type="parTrans" cxnId="{D71E4546-8FC1-4090-ADC2-63F4354A05F7}">
      <dgm:prSet/>
      <dgm:spPr/>
      <dgm:t>
        <a:bodyPr/>
        <a:lstStyle/>
        <a:p>
          <a:endParaRPr lang="zh-TW" altLang="en-US"/>
        </a:p>
      </dgm:t>
    </dgm:pt>
    <dgm:pt modelId="{E8309584-DA25-4CC9-9A78-622A4153D2F6}" type="sibTrans" cxnId="{D71E4546-8FC1-4090-ADC2-63F4354A05F7}">
      <dgm:prSet/>
      <dgm:spPr/>
      <dgm:t>
        <a:bodyPr/>
        <a:lstStyle/>
        <a:p>
          <a:endParaRPr lang="zh-TW" altLang="en-US"/>
        </a:p>
      </dgm:t>
    </dgm:pt>
    <dgm:pt modelId="{FEE52400-D506-4AB4-B3C6-EC7F77CC16F2}">
      <dgm:prSet phldrT="[文字]" custT="1"/>
      <dgm:spPr/>
      <dgm:t>
        <a:bodyPr/>
        <a:lstStyle/>
        <a:p>
          <a:r>
            <a:rPr lang="zh-TW" altLang="en-US" sz="1800" b="0" dirty="0" smtClean="0">
              <a:latin typeface="微軟正黑體" pitchFamily="34" charset="-120"/>
              <a:ea typeface="微軟正黑體" pitchFamily="34" charset="-120"/>
            </a:rPr>
            <a:t>智慧型站牌維運中心系統</a:t>
          </a:r>
          <a:endParaRPr lang="zh-TW" altLang="en-US" sz="1800" b="0" dirty="0">
            <a:latin typeface="微軟正黑體" pitchFamily="34" charset="-120"/>
            <a:ea typeface="微軟正黑體" pitchFamily="34" charset="-120"/>
          </a:endParaRPr>
        </a:p>
      </dgm:t>
    </dgm:pt>
    <dgm:pt modelId="{C862CAE9-1CB6-4A56-B61F-3F86FBA39508}" type="parTrans" cxnId="{FA4B98D7-B461-4C27-962F-F9FDAEE1C0FC}">
      <dgm:prSet/>
      <dgm:spPr/>
      <dgm:t>
        <a:bodyPr/>
        <a:lstStyle/>
        <a:p>
          <a:endParaRPr lang="zh-TW" altLang="en-US"/>
        </a:p>
      </dgm:t>
    </dgm:pt>
    <dgm:pt modelId="{F1003C4F-FD94-4717-A367-4D8513A82A83}" type="sibTrans" cxnId="{FA4B98D7-B461-4C27-962F-F9FDAEE1C0FC}">
      <dgm:prSet/>
      <dgm:spPr/>
      <dgm:t>
        <a:bodyPr/>
        <a:lstStyle/>
        <a:p>
          <a:endParaRPr lang="zh-TW" altLang="en-US"/>
        </a:p>
      </dgm:t>
    </dgm:pt>
    <dgm:pt modelId="{AB8D81D3-A31C-4094-A977-7E89DF3DF2A5}">
      <dgm:prSet phldrT="[文字]" custT="1"/>
      <dgm:spPr>
        <a:solidFill>
          <a:srgbClr val="FF0000"/>
        </a:solidFill>
      </dgm:spPr>
      <dgm:t>
        <a:bodyPr/>
        <a:lstStyle/>
        <a:p>
          <a:r>
            <a:rPr kumimoji="0" lang="zh-TW" altLang="en-US" sz="2000" b="1" dirty="0" smtClean="0">
              <a:latin typeface="微軟正黑體" pitchFamily="34" charset="-120"/>
              <a:ea typeface="微軟正黑體" pitchFamily="34" charset="-120"/>
            </a:rPr>
            <a:t>公車業</a:t>
          </a:r>
          <a:r>
            <a:rPr lang="zh-TW" altLang="en-US" sz="2000" b="1" dirty="0" smtClean="0">
              <a:latin typeface="微軟正黑體" pitchFamily="34" charset="-120"/>
              <a:ea typeface="微軟正黑體" pitchFamily="34" charset="-120"/>
            </a:rPr>
            <a:t>者服務</a:t>
          </a:r>
          <a:endParaRPr lang="zh-TW" altLang="en-US" sz="2000" b="1" dirty="0">
            <a:latin typeface="微軟正黑體" pitchFamily="34" charset="-120"/>
            <a:ea typeface="微軟正黑體" pitchFamily="34" charset="-120"/>
          </a:endParaRPr>
        </a:p>
      </dgm:t>
    </dgm:pt>
    <dgm:pt modelId="{07F84335-3B99-4451-983A-AAE15507CDFC}" type="parTrans" cxnId="{C47A84EC-6DA0-4922-A3D4-41B5FBF11455}">
      <dgm:prSet/>
      <dgm:spPr/>
      <dgm:t>
        <a:bodyPr/>
        <a:lstStyle/>
        <a:p>
          <a:endParaRPr lang="zh-TW" altLang="en-US"/>
        </a:p>
      </dgm:t>
    </dgm:pt>
    <dgm:pt modelId="{F7E63313-7F52-463D-BEB3-295F0BEAFF4B}" type="sibTrans" cxnId="{C47A84EC-6DA0-4922-A3D4-41B5FBF11455}">
      <dgm:prSet/>
      <dgm:spPr/>
      <dgm:t>
        <a:bodyPr/>
        <a:lstStyle/>
        <a:p>
          <a:endParaRPr lang="zh-TW" altLang="en-US"/>
        </a:p>
      </dgm:t>
    </dgm:pt>
    <dgm:pt modelId="{24B37B3A-275F-403D-8C5C-906407C6A8CF}">
      <dgm:prSet phldrT="[文字]" custT="1"/>
      <dgm:spPr/>
      <dgm:t>
        <a:bodyPr/>
        <a:lstStyle/>
        <a:p>
          <a:r>
            <a:rPr lang="zh-TW" altLang="en-US" sz="1800" b="0" dirty="0" smtClean="0">
              <a:latin typeface="微軟正黑體" pitchFamily="34" charset="-120"/>
              <a:ea typeface="微軟正黑體" pitchFamily="34" charset="-120"/>
            </a:rPr>
            <a:t>行車監控管理系統</a:t>
          </a:r>
          <a:endParaRPr lang="zh-TW" altLang="en-US" sz="1800" b="0" dirty="0">
            <a:latin typeface="微軟正黑體" pitchFamily="34" charset="-120"/>
            <a:ea typeface="微軟正黑體" pitchFamily="34" charset="-120"/>
          </a:endParaRPr>
        </a:p>
      </dgm:t>
    </dgm:pt>
    <dgm:pt modelId="{81154B25-BCCC-4305-9695-0BF6565F90DB}" type="parTrans" cxnId="{F8ECA298-6438-4348-80CE-403ED11B4F44}">
      <dgm:prSet/>
      <dgm:spPr/>
      <dgm:t>
        <a:bodyPr/>
        <a:lstStyle/>
        <a:p>
          <a:endParaRPr lang="zh-TW" altLang="en-US"/>
        </a:p>
      </dgm:t>
    </dgm:pt>
    <dgm:pt modelId="{59EC3FD1-7985-41EC-8EC5-502BDBE536D8}" type="sibTrans" cxnId="{F8ECA298-6438-4348-80CE-403ED11B4F44}">
      <dgm:prSet/>
      <dgm:spPr/>
      <dgm:t>
        <a:bodyPr/>
        <a:lstStyle/>
        <a:p>
          <a:endParaRPr lang="zh-TW" altLang="en-US"/>
        </a:p>
      </dgm:t>
    </dgm:pt>
    <dgm:pt modelId="{B6FFC099-7646-4401-A43F-A7893719ADC4}">
      <dgm:prSet phldrT="[文字]" custT="1"/>
      <dgm:spPr/>
      <dgm:t>
        <a:bodyPr/>
        <a:lstStyle/>
        <a:p>
          <a:r>
            <a:rPr lang="zh-TW" altLang="en-US" sz="1800" b="0" dirty="0" smtClean="0">
              <a:latin typeface="微軟正黑體" pitchFamily="34" charset="-120"/>
              <a:ea typeface="微軟正黑體" pitchFamily="34" charset="-120"/>
            </a:rPr>
            <a:t>營運管理系統</a:t>
          </a:r>
          <a:endParaRPr lang="zh-TW" altLang="en-US" sz="1800" b="0" dirty="0">
            <a:latin typeface="微軟正黑體" pitchFamily="34" charset="-120"/>
            <a:ea typeface="微軟正黑體" pitchFamily="34" charset="-120"/>
          </a:endParaRPr>
        </a:p>
      </dgm:t>
    </dgm:pt>
    <dgm:pt modelId="{0A5AFF8A-8788-4EFF-BE65-4316A311FFF8}" type="parTrans" cxnId="{9CD94A64-6C35-4ADC-A2FE-0C220353890A}">
      <dgm:prSet/>
      <dgm:spPr/>
      <dgm:t>
        <a:bodyPr/>
        <a:lstStyle/>
        <a:p>
          <a:endParaRPr lang="zh-TW" altLang="en-US"/>
        </a:p>
      </dgm:t>
    </dgm:pt>
    <dgm:pt modelId="{83207BDF-DE19-4013-9978-B128D6711B30}" type="sibTrans" cxnId="{9CD94A64-6C35-4ADC-A2FE-0C220353890A}">
      <dgm:prSet/>
      <dgm:spPr/>
      <dgm:t>
        <a:bodyPr/>
        <a:lstStyle/>
        <a:p>
          <a:endParaRPr lang="zh-TW" altLang="en-US"/>
        </a:p>
      </dgm:t>
    </dgm:pt>
    <dgm:pt modelId="{4861318D-64E7-4244-8009-8FB6F4160A9B}">
      <dgm:prSet phldrT="[文字]" custT="1"/>
      <dgm:spPr/>
      <dgm:t>
        <a:bodyPr/>
        <a:lstStyle/>
        <a:p>
          <a:r>
            <a:rPr lang="zh-TW" altLang="en-US" sz="2000" b="1" dirty="0" smtClean="0">
              <a:latin typeface="微軟正黑體" pitchFamily="34" charset="-120"/>
              <a:ea typeface="微軟正黑體" pitchFamily="34" charset="-120"/>
            </a:rPr>
            <a:t>加值業者服務</a:t>
          </a:r>
          <a:endParaRPr lang="zh-TW" altLang="en-US" sz="2000" b="1" dirty="0">
            <a:latin typeface="微軟正黑體" pitchFamily="34" charset="-120"/>
            <a:ea typeface="微軟正黑體" pitchFamily="34" charset="-120"/>
          </a:endParaRPr>
        </a:p>
      </dgm:t>
    </dgm:pt>
    <dgm:pt modelId="{8B161FD2-09D9-4460-8393-ACC92F8ABEBC}" type="parTrans" cxnId="{285F1B33-E1B7-43B6-A4EB-955C146A58A2}">
      <dgm:prSet/>
      <dgm:spPr/>
      <dgm:t>
        <a:bodyPr/>
        <a:lstStyle/>
        <a:p>
          <a:endParaRPr lang="zh-TW" altLang="en-US"/>
        </a:p>
      </dgm:t>
    </dgm:pt>
    <dgm:pt modelId="{220CB280-8A9C-4B15-B3C2-6FBB27F3C64D}" type="sibTrans" cxnId="{285F1B33-E1B7-43B6-A4EB-955C146A58A2}">
      <dgm:prSet/>
      <dgm:spPr/>
      <dgm:t>
        <a:bodyPr/>
        <a:lstStyle/>
        <a:p>
          <a:endParaRPr lang="zh-TW" altLang="en-US"/>
        </a:p>
      </dgm:t>
    </dgm:pt>
    <dgm:pt modelId="{9FF3B80E-7959-4FFA-8631-69004CD56D3D}">
      <dgm:prSet phldrT="[文字]" custT="1"/>
      <dgm:spPr/>
      <dgm:t>
        <a:bodyPr/>
        <a:lstStyle/>
        <a:p>
          <a:r>
            <a:rPr lang="zh-TW" altLang="en-US" sz="1800" b="0" dirty="0" smtClean="0">
              <a:latin typeface="微軟正黑體" pitchFamily="34" charset="-120"/>
              <a:ea typeface="微軟正黑體" pitchFamily="34" charset="-120"/>
            </a:rPr>
            <a:t>主動式服務</a:t>
          </a:r>
          <a:endParaRPr lang="zh-TW" altLang="en-US" sz="1800" b="0" dirty="0">
            <a:latin typeface="微軟正黑體" pitchFamily="34" charset="-120"/>
            <a:ea typeface="微軟正黑體" pitchFamily="34" charset="-120"/>
          </a:endParaRPr>
        </a:p>
      </dgm:t>
    </dgm:pt>
    <dgm:pt modelId="{03363C6B-6C59-4EAE-9018-65E49DB0553D}" type="parTrans" cxnId="{968D86E9-CD52-4F49-98E5-596A1942150F}">
      <dgm:prSet/>
      <dgm:spPr/>
      <dgm:t>
        <a:bodyPr/>
        <a:lstStyle/>
        <a:p>
          <a:endParaRPr lang="zh-TW" altLang="en-US"/>
        </a:p>
      </dgm:t>
    </dgm:pt>
    <dgm:pt modelId="{500B2787-F579-4296-9C52-2B80CDD8E499}" type="sibTrans" cxnId="{968D86E9-CD52-4F49-98E5-596A1942150F}">
      <dgm:prSet/>
      <dgm:spPr/>
      <dgm:t>
        <a:bodyPr/>
        <a:lstStyle/>
        <a:p>
          <a:endParaRPr lang="zh-TW" altLang="en-US"/>
        </a:p>
      </dgm:t>
    </dgm:pt>
    <dgm:pt modelId="{026DD4E7-E0EE-476F-9B51-6669255362FE}">
      <dgm:prSet phldrT="[文字]" custT="1"/>
      <dgm:spPr/>
      <dgm:t>
        <a:bodyPr/>
        <a:lstStyle/>
        <a:p>
          <a:r>
            <a:rPr lang="zh-TW" altLang="en-US" sz="1800" b="0" dirty="0" smtClean="0">
              <a:latin typeface="微軟正黑體" pitchFamily="34" charset="-120"/>
              <a:ea typeface="微軟正黑體" pitchFamily="34" charset="-120"/>
            </a:rPr>
            <a:t>被動式服務</a:t>
          </a:r>
          <a:endParaRPr lang="zh-TW" altLang="en-US" sz="1800" b="0" dirty="0">
            <a:latin typeface="微軟正黑體" pitchFamily="34" charset="-120"/>
            <a:ea typeface="微軟正黑體" pitchFamily="34" charset="-120"/>
          </a:endParaRPr>
        </a:p>
      </dgm:t>
    </dgm:pt>
    <dgm:pt modelId="{A1A85CF9-61A2-440C-AD40-27EC3B27D66E}" type="parTrans" cxnId="{B07F0130-AFB0-4AAA-97AD-31FED366F0C4}">
      <dgm:prSet/>
      <dgm:spPr/>
      <dgm:t>
        <a:bodyPr/>
        <a:lstStyle/>
        <a:p>
          <a:endParaRPr lang="zh-TW" altLang="en-US"/>
        </a:p>
      </dgm:t>
    </dgm:pt>
    <dgm:pt modelId="{4A08BDDE-4228-4A72-B979-EC30A0B50D53}" type="sibTrans" cxnId="{B07F0130-AFB0-4AAA-97AD-31FED366F0C4}">
      <dgm:prSet/>
      <dgm:spPr/>
      <dgm:t>
        <a:bodyPr/>
        <a:lstStyle/>
        <a:p>
          <a:endParaRPr lang="zh-TW" altLang="en-US"/>
        </a:p>
      </dgm:t>
    </dgm:pt>
    <dgm:pt modelId="{547E5BFF-0026-495E-B7A6-2B78CCF37E84}">
      <dgm:prSet phldrT="[文字]" custT="1"/>
      <dgm:spPr/>
      <dgm:t>
        <a:bodyPr/>
        <a:lstStyle/>
        <a:p>
          <a:r>
            <a:rPr lang="zh-TW" altLang="en-US" sz="2000" b="1" dirty="0" smtClean="0">
              <a:latin typeface="微軟正黑體" pitchFamily="34" charset="-120"/>
              <a:ea typeface="微軟正黑體" pitchFamily="34" charset="-120"/>
            </a:rPr>
            <a:t>便民服務</a:t>
          </a:r>
          <a:endParaRPr lang="zh-TW" altLang="en-US" sz="2000" b="1" dirty="0">
            <a:latin typeface="微軟正黑體" pitchFamily="34" charset="-120"/>
            <a:ea typeface="微軟正黑體" pitchFamily="34" charset="-120"/>
          </a:endParaRPr>
        </a:p>
      </dgm:t>
    </dgm:pt>
    <dgm:pt modelId="{679F96E6-610A-4358-9865-A9ACD5563B7F}" type="parTrans" cxnId="{EDD685AE-233D-463C-989A-4D8DF2CC2E74}">
      <dgm:prSet/>
      <dgm:spPr/>
      <dgm:t>
        <a:bodyPr/>
        <a:lstStyle/>
        <a:p>
          <a:endParaRPr lang="zh-TW" altLang="en-US"/>
        </a:p>
      </dgm:t>
    </dgm:pt>
    <dgm:pt modelId="{792D4D26-8CFD-4277-8A72-CF7402E84EAD}" type="sibTrans" cxnId="{EDD685AE-233D-463C-989A-4D8DF2CC2E74}">
      <dgm:prSet/>
      <dgm:spPr/>
      <dgm:t>
        <a:bodyPr/>
        <a:lstStyle/>
        <a:p>
          <a:endParaRPr lang="zh-TW" altLang="en-US"/>
        </a:p>
      </dgm:t>
    </dgm:pt>
    <dgm:pt modelId="{7A8A6D7A-4A8F-409C-827E-C279FEA82F4B}">
      <dgm:prSet phldrT="[文字]" custT="1"/>
      <dgm:spPr/>
      <dgm:t>
        <a:bodyPr/>
        <a:lstStyle/>
        <a:p>
          <a:r>
            <a:rPr lang="zh-TW" altLang="en-US" sz="1800" b="0" dirty="0" smtClean="0">
              <a:latin typeface="微軟正黑體" pitchFamily="34" charset="-120"/>
              <a:ea typeface="微軟正黑體" pitchFamily="34" charset="-120"/>
            </a:rPr>
            <a:t>大眾運輸及公車路線查詢系統</a:t>
          </a:r>
          <a:endParaRPr lang="zh-TW" altLang="en-US" sz="1800" b="0" dirty="0">
            <a:latin typeface="微軟正黑體" pitchFamily="34" charset="-120"/>
            <a:ea typeface="微軟正黑體" pitchFamily="34" charset="-120"/>
          </a:endParaRPr>
        </a:p>
      </dgm:t>
    </dgm:pt>
    <dgm:pt modelId="{CE24D634-3F5C-4505-A565-3456466C3C98}" type="parTrans" cxnId="{BBFF2EFD-E2AF-4D72-89A6-BF45D0E5E450}">
      <dgm:prSet/>
      <dgm:spPr/>
      <dgm:t>
        <a:bodyPr/>
        <a:lstStyle/>
        <a:p>
          <a:endParaRPr lang="zh-TW" altLang="en-US"/>
        </a:p>
      </dgm:t>
    </dgm:pt>
    <dgm:pt modelId="{B2F30512-0B34-4967-B54C-1C7470BF4A55}" type="sibTrans" cxnId="{BBFF2EFD-E2AF-4D72-89A6-BF45D0E5E450}">
      <dgm:prSet/>
      <dgm:spPr/>
      <dgm:t>
        <a:bodyPr/>
        <a:lstStyle/>
        <a:p>
          <a:endParaRPr lang="zh-TW" altLang="en-US"/>
        </a:p>
      </dgm:t>
    </dgm:pt>
    <dgm:pt modelId="{DF7DAF5F-704F-4018-90A3-B0B392962C7F}">
      <dgm:prSet phldrT="[文字]" custT="1"/>
      <dgm:spPr/>
      <dgm:t>
        <a:bodyPr/>
        <a:lstStyle/>
        <a:p>
          <a:endParaRPr lang="zh-TW" altLang="en-US" sz="1800" b="0" dirty="0">
            <a:latin typeface="微軟正黑體" pitchFamily="34" charset="-120"/>
            <a:ea typeface="微軟正黑體" pitchFamily="34" charset="-120"/>
          </a:endParaRPr>
        </a:p>
      </dgm:t>
    </dgm:pt>
    <dgm:pt modelId="{67CCE544-7410-45B6-AD54-8355D4F1A196}" type="sibTrans" cxnId="{A13B8463-A71E-4032-AB77-7847EB12BF18}">
      <dgm:prSet/>
      <dgm:spPr/>
      <dgm:t>
        <a:bodyPr/>
        <a:lstStyle/>
        <a:p>
          <a:endParaRPr lang="zh-TW" altLang="en-US"/>
        </a:p>
      </dgm:t>
    </dgm:pt>
    <dgm:pt modelId="{13625B77-B714-4ED0-A47B-FA55F161F439}" type="parTrans" cxnId="{A13B8463-A71E-4032-AB77-7847EB12BF18}">
      <dgm:prSet/>
      <dgm:spPr/>
      <dgm:t>
        <a:bodyPr/>
        <a:lstStyle/>
        <a:p>
          <a:endParaRPr lang="zh-TW" altLang="en-US"/>
        </a:p>
      </dgm:t>
    </dgm:pt>
    <dgm:pt modelId="{F951B146-9A90-4E75-A078-1401B2F1233B}">
      <dgm:prSet custT="1"/>
      <dgm:spPr/>
      <dgm:t>
        <a:bodyPr/>
        <a:lstStyle/>
        <a:p>
          <a:r>
            <a:rPr lang="en-US" altLang="en-US" sz="1800" b="0" dirty="0">
              <a:latin typeface="微軟正黑體" pitchFamily="34" charset="-120"/>
              <a:ea typeface="微軟正黑體" pitchFamily="34" charset="-120"/>
            </a:rPr>
            <a:t>PDA</a:t>
          </a:r>
          <a:r>
            <a:rPr lang="zh-TW" altLang="en-US" sz="1800" b="0" dirty="0">
              <a:latin typeface="微軟正黑體" pitchFamily="34" charset="-120"/>
              <a:ea typeface="微軟正黑體" pitchFamily="34" charset="-120"/>
            </a:rPr>
            <a:t>手機查詢</a:t>
          </a:r>
        </a:p>
      </dgm:t>
    </dgm:pt>
    <dgm:pt modelId="{AF97CF4B-925E-4188-A7E1-29F7F5277C4A}" type="parTrans" cxnId="{EC888E78-D71F-4086-AE8F-E57E159A03E2}">
      <dgm:prSet/>
      <dgm:spPr/>
      <dgm:t>
        <a:bodyPr/>
        <a:lstStyle/>
        <a:p>
          <a:endParaRPr lang="zh-TW" altLang="en-US"/>
        </a:p>
      </dgm:t>
    </dgm:pt>
    <dgm:pt modelId="{AF8053B6-98E1-45C5-82DE-7F4EBDC66B58}" type="sibTrans" cxnId="{EC888E78-D71F-4086-AE8F-E57E159A03E2}">
      <dgm:prSet/>
      <dgm:spPr/>
      <dgm:t>
        <a:bodyPr/>
        <a:lstStyle/>
        <a:p>
          <a:endParaRPr lang="zh-TW" altLang="en-US"/>
        </a:p>
      </dgm:t>
    </dgm:pt>
    <dgm:pt modelId="{6575D789-18B5-473D-909A-7B3A5C0CA826}">
      <dgm:prSet custT="1"/>
      <dgm:spPr/>
      <dgm:t>
        <a:bodyPr/>
        <a:lstStyle/>
        <a:p>
          <a:endParaRPr lang="zh-TW" altLang="en-US" sz="1800" b="0" dirty="0">
            <a:latin typeface="微軟正黑體" pitchFamily="34" charset="-120"/>
            <a:ea typeface="微軟正黑體" pitchFamily="34" charset="-120"/>
          </a:endParaRPr>
        </a:p>
      </dgm:t>
    </dgm:pt>
    <dgm:pt modelId="{8635DB74-36E2-4F25-8DE6-CF7301E8ABD8}" type="parTrans" cxnId="{90A9A60D-1C6B-4CC8-A7B5-4B8744A87E8E}">
      <dgm:prSet/>
      <dgm:spPr/>
      <dgm:t>
        <a:bodyPr/>
        <a:lstStyle/>
        <a:p>
          <a:endParaRPr lang="zh-TW" altLang="en-US"/>
        </a:p>
      </dgm:t>
    </dgm:pt>
    <dgm:pt modelId="{1B2AF1DE-24B3-4BC5-ACF9-5A6B379CA103}" type="sibTrans" cxnId="{90A9A60D-1C6B-4CC8-A7B5-4B8744A87E8E}">
      <dgm:prSet/>
      <dgm:spPr/>
      <dgm:t>
        <a:bodyPr/>
        <a:lstStyle/>
        <a:p>
          <a:endParaRPr lang="zh-TW" altLang="en-US"/>
        </a:p>
      </dgm:t>
    </dgm:pt>
    <dgm:pt modelId="{32F044EC-A1EB-48BF-A1A0-7426AA4EBCE2}">
      <dgm:prSet custT="1"/>
      <dgm:spPr/>
      <dgm:t>
        <a:bodyPr/>
        <a:lstStyle/>
        <a:p>
          <a:r>
            <a:rPr lang="zh-TW" altLang="en-US" sz="1800" b="0" dirty="0">
              <a:latin typeface="微軟正黑體" pitchFamily="34" charset="-120"/>
              <a:ea typeface="微軟正黑體" pitchFamily="34" charset="-120"/>
            </a:rPr>
            <a:t>營運管理系統</a:t>
          </a:r>
        </a:p>
      </dgm:t>
    </dgm:pt>
    <dgm:pt modelId="{772348BC-D4C6-45A1-8867-C4C1BEFE4C5A}" type="parTrans" cxnId="{7C7E0525-C167-4245-BEA8-913A6FB4C296}">
      <dgm:prSet/>
      <dgm:spPr/>
      <dgm:t>
        <a:bodyPr/>
        <a:lstStyle/>
        <a:p>
          <a:endParaRPr lang="zh-TW" altLang="en-US"/>
        </a:p>
      </dgm:t>
    </dgm:pt>
    <dgm:pt modelId="{8581725A-22F1-4003-B37C-D1D7671B22C9}" type="sibTrans" cxnId="{7C7E0525-C167-4245-BEA8-913A6FB4C296}">
      <dgm:prSet/>
      <dgm:spPr/>
      <dgm:t>
        <a:bodyPr/>
        <a:lstStyle/>
        <a:p>
          <a:endParaRPr lang="zh-TW" altLang="en-US"/>
        </a:p>
      </dgm:t>
    </dgm:pt>
    <dgm:pt modelId="{06A6B07B-68BE-4B09-A919-240F66C35901}">
      <dgm:prSet custT="1"/>
      <dgm:spPr/>
      <dgm:t>
        <a:bodyPr/>
        <a:lstStyle/>
        <a:p>
          <a:endParaRPr lang="zh-TW" altLang="en-US" sz="1800" b="0" dirty="0">
            <a:latin typeface="微軟正黑體" pitchFamily="34" charset="-120"/>
            <a:ea typeface="微軟正黑體" pitchFamily="34" charset="-120"/>
          </a:endParaRPr>
        </a:p>
      </dgm:t>
    </dgm:pt>
    <dgm:pt modelId="{B27FBAFD-CA01-4832-ABA7-A6024FC2D5D7}" type="parTrans" cxnId="{256B29FE-D633-41D5-8000-D09535BF81AC}">
      <dgm:prSet/>
      <dgm:spPr/>
      <dgm:t>
        <a:bodyPr/>
        <a:lstStyle/>
        <a:p>
          <a:endParaRPr lang="zh-TW" altLang="en-US"/>
        </a:p>
      </dgm:t>
    </dgm:pt>
    <dgm:pt modelId="{65EEE4AD-A4AC-418E-96ED-C37E1C1E65C6}" type="sibTrans" cxnId="{256B29FE-D633-41D5-8000-D09535BF81AC}">
      <dgm:prSet/>
      <dgm:spPr/>
      <dgm:t>
        <a:bodyPr/>
        <a:lstStyle/>
        <a:p>
          <a:endParaRPr lang="zh-TW" altLang="en-US"/>
        </a:p>
      </dgm:t>
    </dgm:pt>
    <dgm:pt modelId="{1DC0FE12-D6C1-46C7-97E4-163B1AB0531E}">
      <dgm:prSet custT="1"/>
      <dgm:spPr/>
      <dgm:t>
        <a:bodyPr/>
        <a:lstStyle/>
        <a:p>
          <a:r>
            <a:rPr lang="zh-TW" altLang="en-US" sz="1800" b="0" dirty="0" smtClean="0">
              <a:latin typeface="微軟正黑體" pitchFamily="34" charset="-120"/>
              <a:ea typeface="微軟正黑體" pitchFamily="34" charset="-120"/>
            </a:rPr>
            <a:t>智慧型站牌</a:t>
          </a:r>
          <a:endParaRPr lang="zh-TW" altLang="en-US" sz="1800" b="0" dirty="0">
            <a:latin typeface="微軟正黑體" pitchFamily="34" charset="-120"/>
            <a:ea typeface="微軟正黑體" pitchFamily="34" charset="-120"/>
          </a:endParaRPr>
        </a:p>
      </dgm:t>
    </dgm:pt>
    <dgm:pt modelId="{75D1694E-68A7-48EC-93BD-CFEF2F06E000}" type="parTrans" cxnId="{1718803C-031F-480F-B6BF-F56E17C97B8C}">
      <dgm:prSet/>
      <dgm:spPr/>
    </dgm:pt>
    <dgm:pt modelId="{EAB4D6AA-42F1-455C-ADBE-4F22E5BEEEB7}" type="sibTrans" cxnId="{1718803C-031F-480F-B6BF-F56E17C97B8C}">
      <dgm:prSet/>
      <dgm:spPr/>
    </dgm:pt>
    <dgm:pt modelId="{9C53E6CF-A65C-4923-8C7B-122224BDAC32}">
      <dgm:prSet phldrT="[文字]" custT="1"/>
      <dgm:spPr/>
      <dgm:t>
        <a:bodyPr/>
        <a:lstStyle/>
        <a:p>
          <a:r>
            <a:rPr lang="zh-TW" altLang="en-US" sz="1800" b="0" dirty="0" smtClean="0">
              <a:latin typeface="微軟正黑體" pitchFamily="34" charset="-120"/>
              <a:ea typeface="微軟正黑體" pitchFamily="34" charset="-120"/>
            </a:rPr>
            <a:t>行車間距服務</a:t>
          </a:r>
          <a:endParaRPr lang="zh-TW" altLang="en-US" sz="1800" b="0" dirty="0">
            <a:latin typeface="微軟正黑體" pitchFamily="34" charset="-120"/>
            <a:ea typeface="微軟正黑體" pitchFamily="34" charset="-120"/>
          </a:endParaRPr>
        </a:p>
      </dgm:t>
    </dgm:pt>
    <dgm:pt modelId="{3FAB3A96-4311-4801-B3A1-03E898A5EFC5}" type="parTrans" cxnId="{005E9805-96E6-40E3-8D4E-646AF9A12FD1}">
      <dgm:prSet/>
      <dgm:spPr/>
    </dgm:pt>
    <dgm:pt modelId="{B2C650C9-B5AC-4218-BD8B-D8304B566BCD}" type="sibTrans" cxnId="{005E9805-96E6-40E3-8D4E-646AF9A12FD1}">
      <dgm:prSet/>
      <dgm:spPr/>
    </dgm:pt>
    <dgm:pt modelId="{97AB51DA-2F11-4EB6-BEA0-DF01217250E4}" type="pres">
      <dgm:prSet presAssocID="{FAEFE7E0-ADBC-4EF4-B435-025C610EB340}" presName="Name0" presStyleCnt="0">
        <dgm:presLayoutVars>
          <dgm:dir/>
          <dgm:animLvl val="lvl"/>
          <dgm:resizeHandles val="exact"/>
        </dgm:presLayoutVars>
      </dgm:prSet>
      <dgm:spPr/>
      <dgm:t>
        <a:bodyPr/>
        <a:lstStyle/>
        <a:p>
          <a:endParaRPr lang="zh-TW" altLang="en-US"/>
        </a:p>
      </dgm:t>
    </dgm:pt>
    <dgm:pt modelId="{1604DA2A-F4B3-41B0-A4B3-CC0358D05500}" type="pres">
      <dgm:prSet presAssocID="{547E5BFF-0026-495E-B7A6-2B78CCF37E84}" presName="composite" presStyleCnt="0"/>
      <dgm:spPr/>
    </dgm:pt>
    <dgm:pt modelId="{583E77D8-4923-43D6-B1BC-C8F5B7DDE3D8}" type="pres">
      <dgm:prSet presAssocID="{547E5BFF-0026-495E-B7A6-2B78CCF37E84}" presName="parTx" presStyleLbl="alignNode1" presStyleIdx="0" presStyleCnt="4">
        <dgm:presLayoutVars>
          <dgm:chMax val="0"/>
          <dgm:chPref val="0"/>
          <dgm:bulletEnabled val="1"/>
        </dgm:presLayoutVars>
      </dgm:prSet>
      <dgm:spPr/>
      <dgm:t>
        <a:bodyPr/>
        <a:lstStyle/>
        <a:p>
          <a:endParaRPr lang="zh-TW" altLang="en-US"/>
        </a:p>
      </dgm:t>
    </dgm:pt>
    <dgm:pt modelId="{6B8666DB-D6A6-4636-9B75-245659F6DE2C}" type="pres">
      <dgm:prSet presAssocID="{547E5BFF-0026-495E-B7A6-2B78CCF37E84}" presName="desTx" presStyleLbl="alignAccFollowNode1" presStyleIdx="0" presStyleCnt="4">
        <dgm:presLayoutVars>
          <dgm:bulletEnabled val="1"/>
        </dgm:presLayoutVars>
      </dgm:prSet>
      <dgm:spPr/>
      <dgm:t>
        <a:bodyPr/>
        <a:lstStyle/>
        <a:p>
          <a:endParaRPr lang="zh-TW" altLang="en-US"/>
        </a:p>
      </dgm:t>
    </dgm:pt>
    <dgm:pt modelId="{D42B3B7D-D7EC-4C8C-B893-24E0F5B1950B}" type="pres">
      <dgm:prSet presAssocID="{792D4D26-8CFD-4277-8A72-CF7402E84EAD}" presName="space" presStyleCnt="0"/>
      <dgm:spPr/>
    </dgm:pt>
    <dgm:pt modelId="{972039C5-2B04-44DE-8026-D05D4A55D3EC}" type="pres">
      <dgm:prSet presAssocID="{5E09FFFA-2A4B-473C-96F9-6ADD7A5E2448}" presName="composite" presStyleCnt="0"/>
      <dgm:spPr/>
    </dgm:pt>
    <dgm:pt modelId="{D6E47AF1-3ACA-4861-9A2C-B53E50E1FB9C}" type="pres">
      <dgm:prSet presAssocID="{5E09FFFA-2A4B-473C-96F9-6ADD7A5E2448}" presName="parTx" presStyleLbl="alignNode1" presStyleIdx="1" presStyleCnt="4">
        <dgm:presLayoutVars>
          <dgm:chMax val="0"/>
          <dgm:chPref val="0"/>
          <dgm:bulletEnabled val="1"/>
        </dgm:presLayoutVars>
      </dgm:prSet>
      <dgm:spPr/>
      <dgm:t>
        <a:bodyPr/>
        <a:lstStyle/>
        <a:p>
          <a:endParaRPr lang="zh-TW" altLang="en-US"/>
        </a:p>
      </dgm:t>
    </dgm:pt>
    <dgm:pt modelId="{44534FCF-9EC7-4A08-9396-2C5CD5210146}" type="pres">
      <dgm:prSet presAssocID="{5E09FFFA-2A4B-473C-96F9-6ADD7A5E2448}" presName="desTx" presStyleLbl="alignAccFollowNode1" presStyleIdx="1" presStyleCnt="4">
        <dgm:presLayoutVars>
          <dgm:bulletEnabled val="1"/>
        </dgm:presLayoutVars>
      </dgm:prSet>
      <dgm:spPr/>
      <dgm:t>
        <a:bodyPr/>
        <a:lstStyle/>
        <a:p>
          <a:endParaRPr lang="zh-TW" altLang="en-US"/>
        </a:p>
      </dgm:t>
    </dgm:pt>
    <dgm:pt modelId="{C2A341D6-05E1-4F86-848B-D4A9489982A4}" type="pres">
      <dgm:prSet presAssocID="{E8309584-DA25-4CC9-9A78-622A4153D2F6}" presName="space" presStyleCnt="0"/>
      <dgm:spPr/>
    </dgm:pt>
    <dgm:pt modelId="{8388FD07-F760-4DD2-BC08-FDE3C7ADD5B2}" type="pres">
      <dgm:prSet presAssocID="{AB8D81D3-A31C-4094-A977-7E89DF3DF2A5}" presName="composite" presStyleCnt="0"/>
      <dgm:spPr/>
    </dgm:pt>
    <dgm:pt modelId="{123B9432-6504-4C8B-AEB9-43B9D93AC844}" type="pres">
      <dgm:prSet presAssocID="{AB8D81D3-A31C-4094-A977-7E89DF3DF2A5}" presName="parTx" presStyleLbl="alignNode1" presStyleIdx="2" presStyleCnt="4">
        <dgm:presLayoutVars>
          <dgm:chMax val="0"/>
          <dgm:chPref val="0"/>
          <dgm:bulletEnabled val="1"/>
        </dgm:presLayoutVars>
      </dgm:prSet>
      <dgm:spPr/>
      <dgm:t>
        <a:bodyPr/>
        <a:lstStyle/>
        <a:p>
          <a:endParaRPr lang="zh-TW" altLang="en-US"/>
        </a:p>
      </dgm:t>
    </dgm:pt>
    <dgm:pt modelId="{65F94C06-B00F-4D09-88AD-3907E0BA7DB4}" type="pres">
      <dgm:prSet presAssocID="{AB8D81D3-A31C-4094-A977-7E89DF3DF2A5}" presName="desTx" presStyleLbl="alignAccFollowNode1" presStyleIdx="2" presStyleCnt="4">
        <dgm:presLayoutVars>
          <dgm:bulletEnabled val="1"/>
        </dgm:presLayoutVars>
      </dgm:prSet>
      <dgm:spPr/>
      <dgm:t>
        <a:bodyPr/>
        <a:lstStyle/>
        <a:p>
          <a:endParaRPr lang="zh-TW" altLang="en-US"/>
        </a:p>
      </dgm:t>
    </dgm:pt>
    <dgm:pt modelId="{5CF7E80A-4EC4-438D-AF3E-3F2A6EFFF912}" type="pres">
      <dgm:prSet presAssocID="{F7E63313-7F52-463D-BEB3-295F0BEAFF4B}" presName="space" presStyleCnt="0"/>
      <dgm:spPr/>
    </dgm:pt>
    <dgm:pt modelId="{432ED97F-22EF-474E-8696-785071FF4777}" type="pres">
      <dgm:prSet presAssocID="{4861318D-64E7-4244-8009-8FB6F4160A9B}" presName="composite" presStyleCnt="0"/>
      <dgm:spPr/>
    </dgm:pt>
    <dgm:pt modelId="{5447FE01-5133-48BD-8EEB-07234B848AE9}" type="pres">
      <dgm:prSet presAssocID="{4861318D-64E7-4244-8009-8FB6F4160A9B}" presName="parTx" presStyleLbl="alignNode1" presStyleIdx="3" presStyleCnt="4">
        <dgm:presLayoutVars>
          <dgm:chMax val="0"/>
          <dgm:chPref val="0"/>
          <dgm:bulletEnabled val="1"/>
        </dgm:presLayoutVars>
      </dgm:prSet>
      <dgm:spPr/>
      <dgm:t>
        <a:bodyPr/>
        <a:lstStyle/>
        <a:p>
          <a:endParaRPr lang="zh-TW" altLang="en-US"/>
        </a:p>
      </dgm:t>
    </dgm:pt>
    <dgm:pt modelId="{8898317C-65A2-4662-9949-E818C7E962FA}" type="pres">
      <dgm:prSet presAssocID="{4861318D-64E7-4244-8009-8FB6F4160A9B}" presName="desTx" presStyleLbl="alignAccFollowNode1" presStyleIdx="3" presStyleCnt="4">
        <dgm:presLayoutVars>
          <dgm:bulletEnabled val="1"/>
        </dgm:presLayoutVars>
      </dgm:prSet>
      <dgm:spPr/>
      <dgm:t>
        <a:bodyPr/>
        <a:lstStyle/>
        <a:p>
          <a:endParaRPr lang="zh-TW" altLang="en-US"/>
        </a:p>
      </dgm:t>
    </dgm:pt>
  </dgm:ptLst>
  <dgm:cxnLst>
    <dgm:cxn modelId="{86CAD358-BB7A-4B1B-99B5-897F21ADBFD8}" type="presOf" srcId="{026DD4E7-E0EE-476F-9B51-6669255362FE}" destId="{8898317C-65A2-4662-9949-E818C7E962FA}" srcOrd="0" destOrd="1" presId="urn:microsoft.com/office/officeart/2005/8/layout/hList1"/>
    <dgm:cxn modelId="{005E9805-96E6-40E3-8D4E-646AF9A12FD1}" srcId="{AB8D81D3-A31C-4094-A977-7E89DF3DF2A5}" destId="{9C53E6CF-A65C-4923-8C7B-122224BDAC32}" srcOrd="2" destOrd="0" parTransId="{3FAB3A96-4311-4801-B3A1-03E898A5EFC5}" sibTransId="{B2C650C9-B5AC-4218-BD8B-D8304B566BCD}"/>
    <dgm:cxn modelId="{34206435-C04F-4D3B-A001-02CA43C81ACD}" type="presOf" srcId="{FAEFE7E0-ADBC-4EF4-B435-025C610EB340}" destId="{97AB51DA-2F11-4EB6-BEA0-DF01217250E4}" srcOrd="0" destOrd="0" presId="urn:microsoft.com/office/officeart/2005/8/layout/hList1"/>
    <dgm:cxn modelId="{0A43C420-C6CA-4253-8079-B03CB942F149}" type="presOf" srcId="{5E09FFFA-2A4B-473C-96F9-6ADD7A5E2448}" destId="{D6E47AF1-3ACA-4861-9A2C-B53E50E1FB9C}" srcOrd="0" destOrd="0" presId="urn:microsoft.com/office/officeart/2005/8/layout/hList1"/>
    <dgm:cxn modelId="{256B29FE-D633-41D5-8000-D09535BF81AC}" srcId="{5E09FFFA-2A4B-473C-96F9-6ADD7A5E2448}" destId="{06A6B07B-68BE-4B09-A919-240F66C35901}" srcOrd="2" destOrd="0" parTransId="{B27FBAFD-CA01-4832-ABA7-A6024FC2D5D7}" sibTransId="{65EEE4AD-A4AC-418E-96ED-C37E1C1E65C6}"/>
    <dgm:cxn modelId="{7C7E0525-C167-4245-BEA8-913A6FB4C296}" srcId="{5E09FFFA-2A4B-473C-96F9-6ADD7A5E2448}" destId="{32F044EC-A1EB-48BF-A1A0-7426AA4EBCE2}" srcOrd="1" destOrd="0" parTransId="{772348BC-D4C6-45A1-8867-C4C1BEFE4C5A}" sibTransId="{8581725A-22F1-4003-B37C-D1D7671B22C9}"/>
    <dgm:cxn modelId="{1718803C-031F-480F-B6BF-F56E17C97B8C}" srcId="{547E5BFF-0026-495E-B7A6-2B78CCF37E84}" destId="{1DC0FE12-D6C1-46C7-97E4-163B1AB0531E}" srcOrd="2" destOrd="0" parTransId="{75D1694E-68A7-48EC-93BD-CFEF2F06E000}" sibTransId="{EAB4D6AA-42F1-455C-ADBE-4F22E5BEEEB7}"/>
    <dgm:cxn modelId="{0A6F01C1-679E-4BFE-A0BA-E20FC5108588}" type="presOf" srcId="{9FF3B80E-7959-4FFA-8631-69004CD56D3D}" destId="{8898317C-65A2-4662-9949-E818C7E962FA}" srcOrd="0" destOrd="0" presId="urn:microsoft.com/office/officeart/2005/8/layout/hList1"/>
    <dgm:cxn modelId="{DDEDCDB1-54DF-4F21-B8FF-30EA6360E240}" type="presOf" srcId="{FEE52400-D506-4AB4-B3C6-EC7F77CC16F2}" destId="{44534FCF-9EC7-4A08-9396-2C5CD5210146}" srcOrd="0" destOrd="0" presId="urn:microsoft.com/office/officeart/2005/8/layout/hList1"/>
    <dgm:cxn modelId="{C36E81E0-8560-4749-AC44-FE3CEA5CAFE0}" type="presOf" srcId="{06A6B07B-68BE-4B09-A919-240F66C35901}" destId="{44534FCF-9EC7-4A08-9396-2C5CD5210146}" srcOrd="0" destOrd="2" presId="urn:microsoft.com/office/officeart/2005/8/layout/hList1"/>
    <dgm:cxn modelId="{EC888E78-D71F-4086-AE8F-E57E159A03E2}" srcId="{547E5BFF-0026-495E-B7A6-2B78CCF37E84}" destId="{F951B146-9A90-4E75-A078-1401B2F1233B}" srcOrd="1" destOrd="0" parTransId="{AF97CF4B-925E-4188-A7E1-29F7F5277C4A}" sibTransId="{AF8053B6-98E1-45C5-82DE-7F4EBDC66B58}"/>
    <dgm:cxn modelId="{7428DFC3-E442-4556-A225-19C71CAFEBE9}" type="presOf" srcId="{6575D789-18B5-473D-909A-7B3A5C0CA826}" destId="{6B8666DB-D6A6-4636-9B75-245659F6DE2C}" srcOrd="0" destOrd="3" presId="urn:microsoft.com/office/officeart/2005/8/layout/hList1"/>
    <dgm:cxn modelId="{0F77F3CC-0B3F-43CF-8634-E4FC4DD9F67D}" type="presOf" srcId="{B6FFC099-7646-4401-A43F-A7893719ADC4}" destId="{65F94C06-B00F-4D09-88AD-3907E0BA7DB4}" srcOrd="0" destOrd="1" presId="urn:microsoft.com/office/officeart/2005/8/layout/hList1"/>
    <dgm:cxn modelId="{01E74001-9341-4B79-A1D5-F184B8E3149F}" type="presOf" srcId="{AB8D81D3-A31C-4094-A977-7E89DF3DF2A5}" destId="{123B9432-6504-4C8B-AEB9-43B9D93AC844}" srcOrd="0" destOrd="0" presId="urn:microsoft.com/office/officeart/2005/8/layout/hList1"/>
    <dgm:cxn modelId="{A13B8463-A71E-4032-AB77-7847EB12BF18}" srcId="{5E09FFFA-2A4B-473C-96F9-6ADD7A5E2448}" destId="{DF7DAF5F-704F-4018-90A3-B0B392962C7F}" srcOrd="3" destOrd="0" parTransId="{13625B77-B714-4ED0-A47B-FA55F161F439}" sibTransId="{67CCE544-7410-45B6-AD54-8355D4F1A196}"/>
    <dgm:cxn modelId="{B07F0130-AFB0-4AAA-97AD-31FED366F0C4}" srcId="{4861318D-64E7-4244-8009-8FB6F4160A9B}" destId="{026DD4E7-E0EE-476F-9B51-6669255362FE}" srcOrd="1" destOrd="0" parTransId="{A1A85CF9-61A2-440C-AD40-27EC3B27D66E}" sibTransId="{4A08BDDE-4228-4A72-B979-EC30A0B50D53}"/>
    <dgm:cxn modelId="{5C91B218-7635-48A8-BE98-B25B04FCAA48}" type="presOf" srcId="{4861318D-64E7-4244-8009-8FB6F4160A9B}" destId="{5447FE01-5133-48BD-8EEB-07234B848AE9}" srcOrd="0" destOrd="0" presId="urn:microsoft.com/office/officeart/2005/8/layout/hList1"/>
    <dgm:cxn modelId="{FA4B98D7-B461-4C27-962F-F9FDAEE1C0FC}" srcId="{5E09FFFA-2A4B-473C-96F9-6ADD7A5E2448}" destId="{FEE52400-D506-4AB4-B3C6-EC7F77CC16F2}" srcOrd="0" destOrd="0" parTransId="{C862CAE9-1CB6-4A56-B61F-3F86FBA39508}" sibTransId="{F1003C4F-FD94-4717-A367-4D8513A82A83}"/>
    <dgm:cxn modelId="{90A9A60D-1C6B-4CC8-A7B5-4B8744A87E8E}" srcId="{547E5BFF-0026-495E-B7A6-2B78CCF37E84}" destId="{6575D789-18B5-473D-909A-7B3A5C0CA826}" srcOrd="3" destOrd="0" parTransId="{8635DB74-36E2-4F25-8DE6-CF7301E8ABD8}" sibTransId="{1B2AF1DE-24B3-4BC5-ACF9-5A6B379CA103}"/>
    <dgm:cxn modelId="{C47A84EC-6DA0-4922-A3D4-41B5FBF11455}" srcId="{FAEFE7E0-ADBC-4EF4-B435-025C610EB340}" destId="{AB8D81D3-A31C-4094-A977-7E89DF3DF2A5}" srcOrd="2" destOrd="0" parTransId="{07F84335-3B99-4451-983A-AAE15507CDFC}" sibTransId="{F7E63313-7F52-463D-BEB3-295F0BEAFF4B}"/>
    <dgm:cxn modelId="{03BBCC2F-4045-439C-8A11-2456C14CF6B2}" type="presOf" srcId="{32F044EC-A1EB-48BF-A1A0-7426AA4EBCE2}" destId="{44534FCF-9EC7-4A08-9396-2C5CD5210146}" srcOrd="0" destOrd="1" presId="urn:microsoft.com/office/officeart/2005/8/layout/hList1"/>
    <dgm:cxn modelId="{9CF5BDA6-1F80-453A-AA4A-06889F1A610F}" type="presOf" srcId="{547E5BFF-0026-495E-B7A6-2B78CCF37E84}" destId="{583E77D8-4923-43D6-B1BC-C8F5B7DDE3D8}" srcOrd="0" destOrd="0" presId="urn:microsoft.com/office/officeart/2005/8/layout/hList1"/>
    <dgm:cxn modelId="{6F98C175-6BBD-49A0-AA25-0D48EA1AF9C4}" type="presOf" srcId="{24B37B3A-275F-403D-8C5C-906407C6A8CF}" destId="{65F94C06-B00F-4D09-88AD-3907E0BA7DB4}" srcOrd="0" destOrd="0" presId="urn:microsoft.com/office/officeart/2005/8/layout/hList1"/>
    <dgm:cxn modelId="{EDD685AE-233D-463C-989A-4D8DF2CC2E74}" srcId="{FAEFE7E0-ADBC-4EF4-B435-025C610EB340}" destId="{547E5BFF-0026-495E-B7A6-2B78CCF37E84}" srcOrd="0" destOrd="0" parTransId="{679F96E6-610A-4358-9865-A9ACD5563B7F}" sibTransId="{792D4D26-8CFD-4277-8A72-CF7402E84EAD}"/>
    <dgm:cxn modelId="{D71E4546-8FC1-4090-ADC2-63F4354A05F7}" srcId="{FAEFE7E0-ADBC-4EF4-B435-025C610EB340}" destId="{5E09FFFA-2A4B-473C-96F9-6ADD7A5E2448}" srcOrd="1" destOrd="0" parTransId="{FBF8F2A2-153E-4A05-9907-4BAF4B5319ED}" sibTransId="{E8309584-DA25-4CC9-9A78-622A4153D2F6}"/>
    <dgm:cxn modelId="{F5A3AE13-FD74-4CF9-BCD2-85084404CB1E}" type="presOf" srcId="{9C53E6CF-A65C-4923-8C7B-122224BDAC32}" destId="{65F94C06-B00F-4D09-88AD-3907E0BA7DB4}" srcOrd="0" destOrd="2" presId="urn:microsoft.com/office/officeart/2005/8/layout/hList1"/>
    <dgm:cxn modelId="{D7C4CFAB-FBD7-4900-BF6A-D658BAA4857A}" type="presOf" srcId="{7A8A6D7A-4A8F-409C-827E-C279FEA82F4B}" destId="{6B8666DB-D6A6-4636-9B75-245659F6DE2C}" srcOrd="0" destOrd="0" presId="urn:microsoft.com/office/officeart/2005/8/layout/hList1"/>
    <dgm:cxn modelId="{AE8AC7E3-96D3-4188-9445-43481E35D012}" type="presOf" srcId="{1DC0FE12-D6C1-46C7-97E4-163B1AB0531E}" destId="{6B8666DB-D6A6-4636-9B75-245659F6DE2C}" srcOrd="0" destOrd="2" presId="urn:microsoft.com/office/officeart/2005/8/layout/hList1"/>
    <dgm:cxn modelId="{285F1B33-E1B7-43B6-A4EB-955C146A58A2}" srcId="{FAEFE7E0-ADBC-4EF4-B435-025C610EB340}" destId="{4861318D-64E7-4244-8009-8FB6F4160A9B}" srcOrd="3" destOrd="0" parTransId="{8B161FD2-09D9-4460-8393-ACC92F8ABEBC}" sibTransId="{220CB280-8A9C-4B15-B3C2-6FBB27F3C64D}"/>
    <dgm:cxn modelId="{D4D4E4FD-A655-44A8-9109-B22974B9A441}" type="presOf" srcId="{F951B146-9A90-4E75-A078-1401B2F1233B}" destId="{6B8666DB-D6A6-4636-9B75-245659F6DE2C}" srcOrd="0" destOrd="1" presId="urn:microsoft.com/office/officeart/2005/8/layout/hList1"/>
    <dgm:cxn modelId="{F8ECA298-6438-4348-80CE-403ED11B4F44}" srcId="{AB8D81D3-A31C-4094-A977-7E89DF3DF2A5}" destId="{24B37B3A-275F-403D-8C5C-906407C6A8CF}" srcOrd="0" destOrd="0" parTransId="{81154B25-BCCC-4305-9695-0BF6565F90DB}" sibTransId="{59EC3FD1-7985-41EC-8EC5-502BDBE536D8}"/>
    <dgm:cxn modelId="{9CD94A64-6C35-4ADC-A2FE-0C220353890A}" srcId="{AB8D81D3-A31C-4094-A977-7E89DF3DF2A5}" destId="{B6FFC099-7646-4401-A43F-A7893719ADC4}" srcOrd="1" destOrd="0" parTransId="{0A5AFF8A-8788-4EFF-BE65-4316A311FFF8}" sibTransId="{83207BDF-DE19-4013-9978-B128D6711B30}"/>
    <dgm:cxn modelId="{0FF4E957-1FF8-47BD-B13B-10DC8CD4FCE0}" type="presOf" srcId="{DF7DAF5F-704F-4018-90A3-B0B392962C7F}" destId="{44534FCF-9EC7-4A08-9396-2C5CD5210146}" srcOrd="0" destOrd="3" presId="urn:microsoft.com/office/officeart/2005/8/layout/hList1"/>
    <dgm:cxn modelId="{968D86E9-CD52-4F49-98E5-596A1942150F}" srcId="{4861318D-64E7-4244-8009-8FB6F4160A9B}" destId="{9FF3B80E-7959-4FFA-8631-69004CD56D3D}" srcOrd="0" destOrd="0" parTransId="{03363C6B-6C59-4EAE-9018-65E49DB0553D}" sibTransId="{500B2787-F579-4296-9C52-2B80CDD8E499}"/>
    <dgm:cxn modelId="{BBFF2EFD-E2AF-4D72-89A6-BF45D0E5E450}" srcId="{547E5BFF-0026-495E-B7A6-2B78CCF37E84}" destId="{7A8A6D7A-4A8F-409C-827E-C279FEA82F4B}" srcOrd="0" destOrd="0" parTransId="{CE24D634-3F5C-4505-A565-3456466C3C98}" sibTransId="{B2F30512-0B34-4967-B54C-1C7470BF4A55}"/>
    <dgm:cxn modelId="{C0EB3F67-AD1F-4272-A14B-FB49AEABD3AE}" type="presParOf" srcId="{97AB51DA-2F11-4EB6-BEA0-DF01217250E4}" destId="{1604DA2A-F4B3-41B0-A4B3-CC0358D05500}" srcOrd="0" destOrd="0" presId="urn:microsoft.com/office/officeart/2005/8/layout/hList1"/>
    <dgm:cxn modelId="{7BD7D932-B8D1-4B22-B437-FD6FA2BCF617}" type="presParOf" srcId="{1604DA2A-F4B3-41B0-A4B3-CC0358D05500}" destId="{583E77D8-4923-43D6-B1BC-C8F5B7DDE3D8}" srcOrd="0" destOrd="0" presId="urn:microsoft.com/office/officeart/2005/8/layout/hList1"/>
    <dgm:cxn modelId="{BA3D3E15-970A-459D-99C5-98D2E885549D}" type="presParOf" srcId="{1604DA2A-F4B3-41B0-A4B3-CC0358D05500}" destId="{6B8666DB-D6A6-4636-9B75-245659F6DE2C}" srcOrd="1" destOrd="0" presId="urn:microsoft.com/office/officeart/2005/8/layout/hList1"/>
    <dgm:cxn modelId="{C92EEA64-46EE-4CCE-9F46-6EAD978651A0}" type="presParOf" srcId="{97AB51DA-2F11-4EB6-BEA0-DF01217250E4}" destId="{D42B3B7D-D7EC-4C8C-B893-24E0F5B1950B}" srcOrd="1" destOrd="0" presId="urn:microsoft.com/office/officeart/2005/8/layout/hList1"/>
    <dgm:cxn modelId="{50A32CF9-DCE2-4EB5-A1B8-556284891933}" type="presParOf" srcId="{97AB51DA-2F11-4EB6-BEA0-DF01217250E4}" destId="{972039C5-2B04-44DE-8026-D05D4A55D3EC}" srcOrd="2" destOrd="0" presId="urn:microsoft.com/office/officeart/2005/8/layout/hList1"/>
    <dgm:cxn modelId="{503D10AA-A89A-4217-B57F-8766A3ADA9EA}" type="presParOf" srcId="{972039C5-2B04-44DE-8026-D05D4A55D3EC}" destId="{D6E47AF1-3ACA-4861-9A2C-B53E50E1FB9C}" srcOrd="0" destOrd="0" presId="urn:microsoft.com/office/officeart/2005/8/layout/hList1"/>
    <dgm:cxn modelId="{1F1A2D22-64E2-4285-93EE-0F854486F0B4}" type="presParOf" srcId="{972039C5-2B04-44DE-8026-D05D4A55D3EC}" destId="{44534FCF-9EC7-4A08-9396-2C5CD5210146}" srcOrd="1" destOrd="0" presId="urn:microsoft.com/office/officeart/2005/8/layout/hList1"/>
    <dgm:cxn modelId="{25E351D2-0B95-47B2-822D-2D6A198662B5}" type="presParOf" srcId="{97AB51DA-2F11-4EB6-BEA0-DF01217250E4}" destId="{C2A341D6-05E1-4F86-848B-D4A9489982A4}" srcOrd="3" destOrd="0" presId="urn:microsoft.com/office/officeart/2005/8/layout/hList1"/>
    <dgm:cxn modelId="{90E00BC3-D1A5-42E1-863E-F72DF5EF181E}" type="presParOf" srcId="{97AB51DA-2F11-4EB6-BEA0-DF01217250E4}" destId="{8388FD07-F760-4DD2-BC08-FDE3C7ADD5B2}" srcOrd="4" destOrd="0" presId="urn:microsoft.com/office/officeart/2005/8/layout/hList1"/>
    <dgm:cxn modelId="{513CEE9D-26C6-4016-971A-41CAEE9F9E5A}" type="presParOf" srcId="{8388FD07-F760-4DD2-BC08-FDE3C7ADD5B2}" destId="{123B9432-6504-4C8B-AEB9-43B9D93AC844}" srcOrd="0" destOrd="0" presId="urn:microsoft.com/office/officeart/2005/8/layout/hList1"/>
    <dgm:cxn modelId="{4B5349C5-9542-49E2-9F94-83BAF26DB0D8}" type="presParOf" srcId="{8388FD07-F760-4DD2-BC08-FDE3C7ADD5B2}" destId="{65F94C06-B00F-4D09-88AD-3907E0BA7DB4}" srcOrd="1" destOrd="0" presId="urn:microsoft.com/office/officeart/2005/8/layout/hList1"/>
    <dgm:cxn modelId="{E0B029B6-B2FB-44FF-BCD8-CE2144601848}" type="presParOf" srcId="{97AB51DA-2F11-4EB6-BEA0-DF01217250E4}" destId="{5CF7E80A-4EC4-438D-AF3E-3F2A6EFFF912}" srcOrd="5" destOrd="0" presId="urn:microsoft.com/office/officeart/2005/8/layout/hList1"/>
    <dgm:cxn modelId="{F48E7A75-6197-4455-98D0-422A2CE9834E}" type="presParOf" srcId="{97AB51DA-2F11-4EB6-BEA0-DF01217250E4}" destId="{432ED97F-22EF-474E-8696-785071FF4777}" srcOrd="6" destOrd="0" presId="urn:microsoft.com/office/officeart/2005/8/layout/hList1"/>
    <dgm:cxn modelId="{F518D8F3-2E9C-4618-8A11-1E0E170A18C8}" type="presParOf" srcId="{432ED97F-22EF-474E-8696-785071FF4777}" destId="{5447FE01-5133-48BD-8EEB-07234B848AE9}" srcOrd="0" destOrd="0" presId="urn:microsoft.com/office/officeart/2005/8/layout/hList1"/>
    <dgm:cxn modelId="{355C3F2F-DB93-4A9B-8D01-0580DC3A3D42}" type="presParOf" srcId="{432ED97F-22EF-474E-8696-785071FF4777}" destId="{8898317C-65A2-4662-9949-E818C7E962F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EFE7E0-ADBC-4EF4-B435-025C610EB340}" type="doc">
      <dgm:prSet loTypeId="urn:microsoft.com/office/officeart/2005/8/layout/hList1" loCatId="list" qsTypeId="urn:microsoft.com/office/officeart/2005/8/quickstyle/3d1" qsCatId="3D" csTypeId="urn:microsoft.com/office/officeart/2005/8/colors/accent2_2" csCatId="accent2" phldr="1"/>
      <dgm:spPr/>
      <dgm:t>
        <a:bodyPr/>
        <a:lstStyle/>
        <a:p>
          <a:endParaRPr lang="zh-TW" altLang="en-US"/>
        </a:p>
      </dgm:t>
    </dgm:pt>
    <dgm:pt modelId="{5E09FFFA-2A4B-473C-96F9-6ADD7A5E2448}">
      <dgm:prSet phldrT="[文字]" custT="1"/>
      <dgm:spPr/>
      <dgm:t>
        <a:bodyPr/>
        <a:lstStyle/>
        <a:p>
          <a:r>
            <a:rPr lang="zh-TW" altLang="en-US" sz="2000" b="1" dirty="0" smtClean="0">
              <a:latin typeface="微軟正黑體" pitchFamily="34" charset="-120"/>
              <a:ea typeface="微軟正黑體" pitchFamily="34" charset="-120"/>
            </a:rPr>
            <a:t>市府服務</a:t>
          </a:r>
          <a:endParaRPr lang="zh-TW" altLang="en-US" sz="2000" b="1" dirty="0">
            <a:latin typeface="微軟正黑體" pitchFamily="34" charset="-120"/>
            <a:ea typeface="微軟正黑體" pitchFamily="34" charset="-120"/>
          </a:endParaRPr>
        </a:p>
      </dgm:t>
    </dgm:pt>
    <dgm:pt modelId="{FBF8F2A2-153E-4A05-9907-4BAF4B5319ED}" type="parTrans" cxnId="{D71E4546-8FC1-4090-ADC2-63F4354A05F7}">
      <dgm:prSet/>
      <dgm:spPr/>
      <dgm:t>
        <a:bodyPr/>
        <a:lstStyle/>
        <a:p>
          <a:endParaRPr lang="zh-TW" altLang="en-US"/>
        </a:p>
      </dgm:t>
    </dgm:pt>
    <dgm:pt modelId="{E8309584-DA25-4CC9-9A78-622A4153D2F6}" type="sibTrans" cxnId="{D71E4546-8FC1-4090-ADC2-63F4354A05F7}">
      <dgm:prSet/>
      <dgm:spPr/>
      <dgm:t>
        <a:bodyPr/>
        <a:lstStyle/>
        <a:p>
          <a:endParaRPr lang="zh-TW" altLang="en-US"/>
        </a:p>
      </dgm:t>
    </dgm:pt>
    <dgm:pt modelId="{FEE52400-D506-4AB4-B3C6-EC7F77CC16F2}">
      <dgm:prSet phldrT="[文字]" custT="1"/>
      <dgm:spPr/>
      <dgm:t>
        <a:bodyPr/>
        <a:lstStyle/>
        <a:p>
          <a:r>
            <a:rPr lang="zh-TW" altLang="en-US" sz="1800" b="0" dirty="0" smtClean="0">
              <a:latin typeface="微軟正黑體" pitchFamily="34" charset="-120"/>
              <a:ea typeface="微軟正黑體" pitchFamily="34" charset="-120"/>
            </a:rPr>
            <a:t>智慧型站牌維運中心系統</a:t>
          </a:r>
          <a:endParaRPr lang="zh-TW" altLang="en-US" sz="1800" b="0" dirty="0">
            <a:latin typeface="微軟正黑體" pitchFamily="34" charset="-120"/>
            <a:ea typeface="微軟正黑體" pitchFamily="34" charset="-120"/>
          </a:endParaRPr>
        </a:p>
      </dgm:t>
    </dgm:pt>
    <dgm:pt modelId="{C862CAE9-1CB6-4A56-B61F-3F86FBA39508}" type="parTrans" cxnId="{FA4B98D7-B461-4C27-962F-F9FDAEE1C0FC}">
      <dgm:prSet/>
      <dgm:spPr/>
      <dgm:t>
        <a:bodyPr/>
        <a:lstStyle/>
        <a:p>
          <a:endParaRPr lang="zh-TW" altLang="en-US"/>
        </a:p>
      </dgm:t>
    </dgm:pt>
    <dgm:pt modelId="{F1003C4F-FD94-4717-A367-4D8513A82A83}" type="sibTrans" cxnId="{FA4B98D7-B461-4C27-962F-F9FDAEE1C0FC}">
      <dgm:prSet/>
      <dgm:spPr/>
      <dgm:t>
        <a:bodyPr/>
        <a:lstStyle/>
        <a:p>
          <a:endParaRPr lang="zh-TW" altLang="en-US"/>
        </a:p>
      </dgm:t>
    </dgm:pt>
    <dgm:pt modelId="{AB8D81D3-A31C-4094-A977-7E89DF3DF2A5}">
      <dgm:prSet phldrT="[文字]" custT="1"/>
      <dgm:spPr/>
      <dgm:t>
        <a:bodyPr/>
        <a:lstStyle/>
        <a:p>
          <a:r>
            <a:rPr kumimoji="0" lang="zh-TW" altLang="en-US" sz="2000" b="1" dirty="0" smtClean="0">
              <a:latin typeface="微軟正黑體" pitchFamily="34" charset="-120"/>
              <a:ea typeface="微軟正黑體" pitchFamily="34" charset="-120"/>
            </a:rPr>
            <a:t>公車業</a:t>
          </a:r>
          <a:r>
            <a:rPr lang="zh-TW" altLang="en-US" sz="2000" b="1" dirty="0" smtClean="0">
              <a:latin typeface="微軟正黑體" pitchFamily="34" charset="-120"/>
              <a:ea typeface="微軟正黑體" pitchFamily="34" charset="-120"/>
            </a:rPr>
            <a:t>者服務</a:t>
          </a:r>
          <a:endParaRPr lang="zh-TW" altLang="en-US" sz="2000" b="1" dirty="0">
            <a:latin typeface="微軟正黑體" pitchFamily="34" charset="-120"/>
            <a:ea typeface="微軟正黑體" pitchFamily="34" charset="-120"/>
          </a:endParaRPr>
        </a:p>
      </dgm:t>
    </dgm:pt>
    <dgm:pt modelId="{07F84335-3B99-4451-983A-AAE15507CDFC}" type="parTrans" cxnId="{C47A84EC-6DA0-4922-A3D4-41B5FBF11455}">
      <dgm:prSet/>
      <dgm:spPr/>
      <dgm:t>
        <a:bodyPr/>
        <a:lstStyle/>
        <a:p>
          <a:endParaRPr lang="zh-TW" altLang="en-US"/>
        </a:p>
      </dgm:t>
    </dgm:pt>
    <dgm:pt modelId="{F7E63313-7F52-463D-BEB3-295F0BEAFF4B}" type="sibTrans" cxnId="{C47A84EC-6DA0-4922-A3D4-41B5FBF11455}">
      <dgm:prSet/>
      <dgm:spPr/>
      <dgm:t>
        <a:bodyPr/>
        <a:lstStyle/>
        <a:p>
          <a:endParaRPr lang="zh-TW" altLang="en-US"/>
        </a:p>
      </dgm:t>
    </dgm:pt>
    <dgm:pt modelId="{24B37B3A-275F-403D-8C5C-906407C6A8CF}">
      <dgm:prSet phldrT="[文字]" custT="1"/>
      <dgm:spPr/>
      <dgm:t>
        <a:bodyPr/>
        <a:lstStyle/>
        <a:p>
          <a:r>
            <a:rPr lang="zh-TW" altLang="en-US" sz="1800" b="0" dirty="0" smtClean="0">
              <a:latin typeface="微軟正黑體" pitchFamily="34" charset="-120"/>
              <a:ea typeface="微軟正黑體" pitchFamily="34" charset="-120"/>
            </a:rPr>
            <a:t>行車監控管理系統</a:t>
          </a:r>
          <a:endParaRPr lang="zh-TW" altLang="en-US" sz="1800" b="0" dirty="0">
            <a:latin typeface="微軟正黑體" pitchFamily="34" charset="-120"/>
            <a:ea typeface="微軟正黑體" pitchFamily="34" charset="-120"/>
          </a:endParaRPr>
        </a:p>
      </dgm:t>
    </dgm:pt>
    <dgm:pt modelId="{81154B25-BCCC-4305-9695-0BF6565F90DB}" type="parTrans" cxnId="{F8ECA298-6438-4348-80CE-403ED11B4F44}">
      <dgm:prSet/>
      <dgm:spPr/>
      <dgm:t>
        <a:bodyPr/>
        <a:lstStyle/>
        <a:p>
          <a:endParaRPr lang="zh-TW" altLang="en-US"/>
        </a:p>
      </dgm:t>
    </dgm:pt>
    <dgm:pt modelId="{59EC3FD1-7985-41EC-8EC5-502BDBE536D8}" type="sibTrans" cxnId="{F8ECA298-6438-4348-80CE-403ED11B4F44}">
      <dgm:prSet/>
      <dgm:spPr/>
      <dgm:t>
        <a:bodyPr/>
        <a:lstStyle/>
        <a:p>
          <a:endParaRPr lang="zh-TW" altLang="en-US"/>
        </a:p>
      </dgm:t>
    </dgm:pt>
    <dgm:pt modelId="{B6FFC099-7646-4401-A43F-A7893719ADC4}">
      <dgm:prSet phldrT="[文字]" custT="1"/>
      <dgm:spPr/>
      <dgm:t>
        <a:bodyPr/>
        <a:lstStyle/>
        <a:p>
          <a:r>
            <a:rPr lang="zh-TW" altLang="en-US" sz="1800" b="0" dirty="0" smtClean="0">
              <a:latin typeface="微軟正黑體" pitchFamily="34" charset="-120"/>
              <a:ea typeface="微軟正黑體" pitchFamily="34" charset="-120"/>
            </a:rPr>
            <a:t>營運管理系統</a:t>
          </a:r>
          <a:endParaRPr lang="zh-TW" altLang="en-US" sz="1800" b="0" dirty="0">
            <a:latin typeface="微軟正黑體" pitchFamily="34" charset="-120"/>
            <a:ea typeface="微軟正黑體" pitchFamily="34" charset="-120"/>
          </a:endParaRPr>
        </a:p>
      </dgm:t>
    </dgm:pt>
    <dgm:pt modelId="{0A5AFF8A-8788-4EFF-BE65-4316A311FFF8}" type="parTrans" cxnId="{9CD94A64-6C35-4ADC-A2FE-0C220353890A}">
      <dgm:prSet/>
      <dgm:spPr/>
      <dgm:t>
        <a:bodyPr/>
        <a:lstStyle/>
        <a:p>
          <a:endParaRPr lang="zh-TW" altLang="en-US"/>
        </a:p>
      </dgm:t>
    </dgm:pt>
    <dgm:pt modelId="{83207BDF-DE19-4013-9978-B128D6711B30}" type="sibTrans" cxnId="{9CD94A64-6C35-4ADC-A2FE-0C220353890A}">
      <dgm:prSet/>
      <dgm:spPr/>
      <dgm:t>
        <a:bodyPr/>
        <a:lstStyle/>
        <a:p>
          <a:endParaRPr lang="zh-TW" altLang="en-US"/>
        </a:p>
      </dgm:t>
    </dgm:pt>
    <dgm:pt modelId="{4861318D-64E7-4244-8009-8FB6F4160A9B}">
      <dgm:prSet phldrT="[文字]" custT="1"/>
      <dgm:spPr>
        <a:solidFill>
          <a:srgbClr val="FF0000"/>
        </a:solidFill>
      </dgm:spPr>
      <dgm:t>
        <a:bodyPr/>
        <a:lstStyle/>
        <a:p>
          <a:r>
            <a:rPr lang="zh-TW" altLang="en-US" sz="2000" b="1" dirty="0" smtClean="0">
              <a:latin typeface="微軟正黑體" pitchFamily="34" charset="-120"/>
              <a:ea typeface="微軟正黑體" pitchFamily="34" charset="-120"/>
            </a:rPr>
            <a:t>加值業者服務</a:t>
          </a:r>
          <a:endParaRPr lang="zh-TW" altLang="en-US" sz="2000" b="1" dirty="0">
            <a:latin typeface="微軟正黑體" pitchFamily="34" charset="-120"/>
            <a:ea typeface="微軟正黑體" pitchFamily="34" charset="-120"/>
          </a:endParaRPr>
        </a:p>
      </dgm:t>
    </dgm:pt>
    <dgm:pt modelId="{8B161FD2-09D9-4460-8393-ACC92F8ABEBC}" type="parTrans" cxnId="{285F1B33-E1B7-43B6-A4EB-955C146A58A2}">
      <dgm:prSet/>
      <dgm:spPr/>
      <dgm:t>
        <a:bodyPr/>
        <a:lstStyle/>
        <a:p>
          <a:endParaRPr lang="zh-TW" altLang="en-US"/>
        </a:p>
      </dgm:t>
    </dgm:pt>
    <dgm:pt modelId="{220CB280-8A9C-4B15-B3C2-6FBB27F3C64D}" type="sibTrans" cxnId="{285F1B33-E1B7-43B6-A4EB-955C146A58A2}">
      <dgm:prSet/>
      <dgm:spPr/>
      <dgm:t>
        <a:bodyPr/>
        <a:lstStyle/>
        <a:p>
          <a:endParaRPr lang="zh-TW" altLang="en-US"/>
        </a:p>
      </dgm:t>
    </dgm:pt>
    <dgm:pt modelId="{9FF3B80E-7959-4FFA-8631-69004CD56D3D}">
      <dgm:prSet phldrT="[文字]" custT="1"/>
      <dgm:spPr/>
      <dgm:t>
        <a:bodyPr/>
        <a:lstStyle/>
        <a:p>
          <a:r>
            <a:rPr lang="zh-TW" altLang="en-US" sz="1800" b="0" dirty="0" smtClean="0">
              <a:latin typeface="微軟正黑體" pitchFamily="34" charset="-120"/>
              <a:ea typeface="微軟正黑體" pitchFamily="34" charset="-120"/>
            </a:rPr>
            <a:t>主動式服務</a:t>
          </a:r>
          <a:endParaRPr lang="zh-TW" altLang="en-US" sz="1800" b="0" dirty="0">
            <a:latin typeface="微軟正黑體" pitchFamily="34" charset="-120"/>
            <a:ea typeface="微軟正黑體" pitchFamily="34" charset="-120"/>
          </a:endParaRPr>
        </a:p>
      </dgm:t>
    </dgm:pt>
    <dgm:pt modelId="{03363C6B-6C59-4EAE-9018-65E49DB0553D}" type="parTrans" cxnId="{968D86E9-CD52-4F49-98E5-596A1942150F}">
      <dgm:prSet/>
      <dgm:spPr/>
      <dgm:t>
        <a:bodyPr/>
        <a:lstStyle/>
        <a:p>
          <a:endParaRPr lang="zh-TW" altLang="en-US"/>
        </a:p>
      </dgm:t>
    </dgm:pt>
    <dgm:pt modelId="{500B2787-F579-4296-9C52-2B80CDD8E499}" type="sibTrans" cxnId="{968D86E9-CD52-4F49-98E5-596A1942150F}">
      <dgm:prSet/>
      <dgm:spPr/>
      <dgm:t>
        <a:bodyPr/>
        <a:lstStyle/>
        <a:p>
          <a:endParaRPr lang="zh-TW" altLang="en-US"/>
        </a:p>
      </dgm:t>
    </dgm:pt>
    <dgm:pt modelId="{026DD4E7-E0EE-476F-9B51-6669255362FE}">
      <dgm:prSet phldrT="[文字]" custT="1"/>
      <dgm:spPr/>
      <dgm:t>
        <a:bodyPr/>
        <a:lstStyle/>
        <a:p>
          <a:r>
            <a:rPr lang="zh-TW" altLang="en-US" sz="1800" b="0" dirty="0" smtClean="0">
              <a:latin typeface="微軟正黑體" pitchFamily="34" charset="-120"/>
              <a:ea typeface="微軟正黑體" pitchFamily="34" charset="-120"/>
            </a:rPr>
            <a:t>被動式服務</a:t>
          </a:r>
          <a:endParaRPr lang="zh-TW" altLang="en-US" sz="1800" b="0" dirty="0">
            <a:latin typeface="微軟正黑體" pitchFamily="34" charset="-120"/>
            <a:ea typeface="微軟正黑體" pitchFamily="34" charset="-120"/>
          </a:endParaRPr>
        </a:p>
      </dgm:t>
    </dgm:pt>
    <dgm:pt modelId="{A1A85CF9-61A2-440C-AD40-27EC3B27D66E}" type="parTrans" cxnId="{B07F0130-AFB0-4AAA-97AD-31FED366F0C4}">
      <dgm:prSet/>
      <dgm:spPr/>
      <dgm:t>
        <a:bodyPr/>
        <a:lstStyle/>
        <a:p>
          <a:endParaRPr lang="zh-TW" altLang="en-US"/>
        </a:p>
      </dgm:t>
    </dgm:pt>
    <dgm:pt modelId="{4A08BDDE-4228-4A72-B979-EC30A0B50D53}" type="sibTrans" cxnId="{B07F0130-AFB0-4AAA-97AD-31FED366F0C4}">
      <dgm:prSet/>
      <dgm:spPr/>
      <dgm:t>
        <a:bodyPr/>
        <a:lstStyle/>
        <a:p>
          <a:endParaRPr lang="zh-TW" altLang="en-US"/>
        </a:p>
      </dgm:t>
    </dgm:pt>
    <dgm:pt modelId="{547E5BFF-0026-495E-B7A6-2B78CCF37E84}">
      <dgm:prSet phldrT="[文字]" custT="1"/>
      <dgm:spPr/>
      <dgm:t>
        <a:bodyPr/>
        <a:lstStyle/>
        <a:p>
          <a:r>
            <a:rPr lang="zh-TW" altLang="en-US" sz="2000" b="1" dirty="0" smtClean="0">
              <a:latin typeface="微軟正黑體" pitchFamily="34" charset="-120"/>
              <a:ea typeface="微軟正黑體" pitchFamily="34" charset="-120"/>
            </a:rPr>
            <a:t>便民服務</a:t>
          </a:r>
          <a:endParaRPr lang="zh-TW" altLang="en-US" sz="2000" b="1" dirty="0">
            <a:latin typeface="微軟正黑體" pitchFamily="34" charset="-120"/>
            <a:ea typeface="微軟正黑體" pitchFamily="34" charset="-120"/>
          </a:endParaRPr>
        </a:p>
      </dgm:t>
    </dgm:pt>
    <dgm:pt modelId="{679F96E6-610A-4358-9865-A9ACD5563B7F}" type="parTrans" cxnId="{EDD685AE-233D-463C-989A-4D8DF2CC2E74}">
      <dgm:prSet/>
      <dgm:spPr/>
      <dgm:t>
        <a:bodyPr/>
        <a:lstStyle/>
        <a:p>
          <a:endParaRPr lang="zh-TW" altLang="en-US"/>
        </a:p>
      </dgm:t>
    </dgm:pt>
    <dgm:pt modelId="{792D4D26-8CFD-4277-8A72-CF7402E84EAD}" type="sibTrans" cxnId="{EDD685AE-233D-463C-989A-4D8DF2CC2E74}">
      <dgm:prSet/>
      <dgm:spPr/>
      <dgm:t>
        <a:bodyPr/>
        <a:lstStyle/>
        <a:p>
          <a:endParaRPr lang="zh-TW" altLang="en-US"/>
        </a:p>
      </dgm:t>
    </dgm:pt>
    <dgm:pt modelId="{7A8A6D7A-4A8F-409C-827E-C279FEA82F4B}">
      <dgm:prSet phldrT="[文字]" custT="1"/>
      <dgm:spPr/>
      <dgm:t>
        <a:bodyPr/>
        <a:lstStyle/>
        <a:p>
          <a:r>
            <a:rPr lang="zh-TW" altLang="en-US" sz="1800" b="0" dirty="0" smtClean="0">
              <a:latin typeface="微軟正黑體" pitchFamily="34" charset="-120"/>
              <a:ea typeface="微軟正黑體" pitchFamily="34" charset="-120"/>
            </a:rPr>
            <a:t>大眾運輸及公車路線查詢系統</a:t>
          </a:r>
          <a:endParaRPr lang="zh-TW" altLang="en-US" sz="1800" b="0" dirty="0">
            <a:latin typeface="微軟正黑體" pitchFamily="34" charset="-120"/>
            <a:ea typeface="微軟正黑體" pitchFamily="34" charset="-120"/>
          </a:endParaRPr>
        </a:p>
      </dgm:t>
    </dgm:pt>
    <dgm:pt modelId="{CE24D634-3F5C-4505-A565-3456466C3C98}" type="parTrans" cxnId="{BBFF2EFD-E2AF-4D72-89A6-BF45D0E5E450}">
      <dgm:prSet/>
      <dgm:spPr/>
      <dgm:t>
        <a:bodyPr/>
        <a:lstStyle/>
        <a:p>
          <a:endParaRPr lang="zh-TW" altLang="en-US"/>
        </a:p>
      </dgm:t>
    </dgm:pt>
    <dgm:pt modelId="{B2F30512-0B34-4967-B54C-1C7470BF4A55}" type="sibTrans" cxnId="{BBFF2EFD-E2AF-4D72-89A6-BF45D0E5E450}">
      <dgm:prSet/>
      <dgm:spPr/>
      <dgm:t>
        <a:bodyPr/>
        <a:lstStyle/>
        <a:p>
          <a:endParaRPr lang="zh-TW" altLang="en-US"/>
        </a:p>
      </dgm:t>
    </dgm:pt>
    <dgm:pt modelId="{DF7DAF5F-704F-4018-90A3-B0B392962C7F}">
      <dgm:prSet phldrT="[文字]" custT="1"/>
      <dgm:spPr/>
      <dgm:t>
        <a:bodyPr/>
        <a:lstStyle/>
        <a:p>
          <a:endParaRPr lang="zh-TW" altLang="en-US" sz="1800" b="0" dirty="0">
            <a:latin typeface="微軟正黑體" pitchFamily="34" charset="-120"/>
            <a:ea typeface="微軟正黑體" pitchFamily="34" charset="-120"/>
          </a:endParaRPr>
        </a:p>
      </dgm:t>
    </dgm:pt>
    <dgm:pt modelId="{67CCE544-7410-45B6-AD54-8355D4F1A196}" type="sibTrans" cxnId="{A13B8463-A71E-4032-AB77-7847EB12BF18}">
      <dgm:prSet/>
      <dgm:spPr/>
      <dgm:t>
        <a:bodyPr/>
        <a:lstStyle/>
        <a:p>
          <a:endParaRPr lang="zh-TW" altLang="en-US"/>
        </a:p>
      </dgm:t>
    </dgm:pt>
    <dgm:pt modelId="{13625B77-B714-4ED0-A47B-FA55F161F439}" type="parTrans" cxnId="{A13B8463-A71E-4032-AB77-7847EB12BF18}">
      <dgm:prSet/>
      <dgm:spPr/>
      <dgm:t>
        <a:bodyPr/>
        <a:lstStyle/>
        <a:p>
          <a:endParaRPr lang="zh-TW" altLang="en-US"/>
        </a:p>
      </dgm:t>
    </dgm:pt>
    <dgm:pt modelId="{F951B146-9A90-4E75-A078-1401B2F1233B}">
      <dgm:prSet custT="1"/>
      <dgm:spPr/>
      <dgm:t>
        <a:bodyPr/>
        <a:lstStyle/>
        <a:p>
          <a:r>
            <a:rPr lang="en-US" altLang="en-US" sz="1800" b="0" dirty="0">
              <a:latin typeface="微軟正黑體" pitchFamily="34" charset="-120"/>
              <a:ea typeface="微軟正黑體" pitchFamily="34" charset="-120"/>
            </a:rPr>
            <a:t>PDA</a:t>
          </a:r>
          <a:r>
            <a:rPr lang="zh-TW" altLang="en-US" sz="1800" b="0" dirty="0">
              <a:latin typeface="微軟正黑體" pitchFamily="34" charset="-120"/>
              <a:ea typeface="微軟正黑體" pitchFamily="34" charset="-120"/>
            </a:rPr>
            <a:t>手機查詢</a:t>
          </a:r>
        </a:p>
      </dgm:t>
    </dgm:pt>
    <dgm:pt modelId="{AF97CF4B-925E-4188-A7E1-29F7F5277C4A}" type="parTrans" cxnId="{EC888E78-D71F-4086-AE8F-E57E159A03E2}">
      <dgm:prSet/>
      <dgm:spPr/>
      <dgm:t>
        <a:bodyPr/>
        <a:lstStyle/>
        <a:p>
          <a:endParaRPr lang="zh-TW" altLang="en-US"/>
        </a:p>
      </dgm:t>
    </dgm:pt>
    <dgm:pt modelId="{AF8053B6-98E1-45C5-82DE-7F4EBDC66B58}" type="sibTrans" cxnId="{EC888E78-D71F-4086-AE8F-E57E159A03E2}">
      <dgm:prSet/>
      <dgm:spPr/>
      <dgm:t>
        <a:bodyPr/>
        <a:lstStyle/>
        <a:p>
          <a:endParaRPr lang="zh-TW" altLang="en-US"/>
        </a:p>
      </dgm:t>
    </dgm:pt>
    <dgm:pt modelId="{6575D789-18B5-473D-909A-7B3A5C0CA826}">
      <dgm:prSet custT="1"/>
      <dgm:spPr/>
      <dgm:t>
        <a:bodyPr/>
        <a:lstStyle/>
        <a:p>
          <a:endParaRPr lang="zh-TW" altLang="en-US" sz="1800" b="0" dirty="0">
            <a:latin typeface="微軟正黑體" pitchFamily="34" charset="-120"/>
            <a:ea typeface="微軟正黑體" pitchFamily="34" charset="-120"/>
          </a:endParaRPr>
        </a:p>
      </dgm:t>
    </dgm:pt>
    <dgm:pt modelId="{8635DB74-36E2-4F25-8DE6-CF7301E8ABD8}" type="parTrans" cxnId="{90A9A60D-1C6B-4CC8-A7B5-4B8744A87E8E}">
      <dgm:prSet/>
      <dgm:spPr/>
      <dgm:t>
        <a:bodyPr/>
        <a:lstStyle/>
        <a:p>
          <a:endParaRPr lang="zh-TW" altLang="en-US"/>
        </a:p>
      </dgm:t>
    </dgm:pt>
    <dgm:pt modelId="{1B2AF1DE-24B3-4BC5-ACF9-5A6B379CA103}" type="sibTrans" cxnId="{90A9A60D-1C6B-4CC8-A7B5-4B8744A87E8E}">
      <dgm:prSet/>
      <dgm:spPr/>
      <dgm:t>
        <a:bodyPr/>
        <a:lstStyle/>
        <a:p>
          <a:endParaRPr lang="zh-TW" altLang="en-US"/>
        </a:p>
      </dgm:t>
    </dgm:pt>
    <dgm:pt modelId="{32F044EC-A1EB-48BF-A1A0-7426AA4EBCE2}">
      <dgm:prSet custT="1"/>
      <dgm:spPr/>
      <dgm:t>
        <a:bodyPr/>
        <a:lstStyle/>
        <a:p>
          <a:r>
            <a:rPr lang="zh-TW" altLang="en-US" sz="1800" b="0" dirty="0">
              <a:latin typeface="微軟正黑體" pitchFamily="34" charset="-120"/>
              <a:ea typeface="微軟正黑體" pitchFamily="34" charset="-120"/>
            </a:rPr>
            <a:t>營運管理系統</a:t>
          </a:r>
        </a:p>
      </dgm:t>
    </dgm:pt>
    <dgm:pt modelId="{772348BC-D4C6-45A1-8867-C4C1BEFE4C5A}" type="parTrans" cxnId="{7C7E0525-C167-4245-BEA8-913A6FB4C296}">
      <dgm:prSet/>
      <dgm:spPr/>
      <dgm:t>
        <a:bodyPr/>
        <a:lstStyle/>
        <a:p>
          <a:endParaRPr lang="zh-TW" altLang="en-US"/>
        </a:p>
      </dgm:t>
    </dgm:pt>
    <dgm:pt modelId="{8581725A-22F1-4003-B37C-D1D7671B22C9}" type="sibTrans" cxnId="{7C7E0525-C167-4245-BEA8-913A6FB4C296}">
      <dgm:prSet/>
      <dgm:spPr/>
      <dgm:t>
        <a:bodyPr/>
        <a:lstStyle/>
        <a:p>
          <a:endParaRPr lang="zh-TW" altLang="en-US"/>
        </a:p>
      </dgm:t>
    </dgm:pt>
    <dgm:pt modelId="{06A6B07B-68BE-4B09-A919-240F66C35901}">
      <dgm:prSet custT="1"/>
      <dgm:spPr/>
      <dgm:t>
        <a:bodyPr/>
        <a:lstStyle/>
        <a:p>
          <a:endParaRPr lang="zh-TW" altLang="en-US" sz="1800" b="0" dirty="0">
            <a:latin typeface="微軟正黑體" pitchFamily="34" charset="-120"/>
            <a:ea typeface="微軟正黑體" pitchFamily="34" charset="-120"/>
          </a:endParaRPr>
        </a:p>
      </dgm:t>
    </dgm:pt>
    <dgm:pt modelId="{B27FBAFD-CA01-4832-ABA7-A6024FC2D5D7}" type="parTrans" cxnId="{256B29FE-D633-41D5-8000-D09535BF81AC}">
      <dgm:prSet/>
      <dgm:spPr/>
      <dgm:t>
        <a:bodyPr/>
        <a:lstStyle/>
        <a:p>
          <a:endParaRPr lang="zh-TW" altLang="en-US"/>
        </a:p>
      </dgm:t>
    </dgm:pt>
    <dgm:pt modelId="{65EEE4AD-A4AC-418E-96ED-C37E1C1E65C6}" type="sibTrans" cxnId="{256B29FE-D633-41D5-8000-D09535BF81AC}">
      <dgm:prSet/>
      <dgm:spPr/>
      <dgm:t>
        <a:bodyPr/>
        <a:lstStyle/>
        <a:p>
          <a:endParaRPr lang="zh-TW" altLang="en-US"/>
        </a:p>
      </dgm:t>
    </dgm:pt>
    <dgm:pt modelId="{1DC0FE12-D6C1-46C7-97E4-163B1AB0531E}">
      <dgm:prSet custT="1"/>
      <dgm:spPr/>
      <dgm:t>
        <a:bodyPr/>
        <a:lstStyle/>
        <a:p>
          <a:r>
            <a:rPr lang="zh-TW" altLang="en-US" sz="1800" b="0" dirty="0" smtClean="0">
              <a:latin typeface="微軟正黑體" pitchFamily="34" charset="-120"/>
              <a:ea typeface="微軟正黑體" pitchFamily="34" charset="-120"/>
            </a:rPr>
            <a:t>智慧型站牌</a:t>
          </a:r>
          <a:endParaRPr lang="zh-TW" altLang="en-US" sz="1800" b="0" dirty="0">
            <a:latin typeface="微軟正黑體" pitchFamily="34" charset="-120"/>
            <a:ea typeface="微軟正黑體" pitchFamily="34" charset="-120"/>
          </a:endParaRPr>
        </a:p>
      </dgm:t>
    </dgm:pt>
    <dgm:pt modelId="{75D1694E-68A7-48EC-93BD-CFEF2F06E000}" type="parTrans" cxnId="{1718803C-031F-480F-B6BF-F56E17C97B8C}">
      <dgm:prSet/>
      <dgm:spPr/>
    </dgm:pt>
    <dgm:pt modelId="{EAB4D6AA-42F1-455C-ADBE-4F22E5BEEEB7}" type="sibTrans" cxnId="{1718803C-031F-480F-B6BF-F56E17C97B8C}">
      <dgm:prSet/>
      <dgm:spPr/>
    </dgm:pt>
    <dgm:pt modelId="{9C53E6CF-A65C-4923-8C7B-122224BDAC32}">
      <dgm:prSet phldrT="[文字]" custT="1"/>
      <dgm:spPr/>
      <dgm:t>
        <a:bodyPr/>
        <a:lstStyle/>
        <a:p>
          <a:r>
            <a:rPr lang="zh-TW" altLang="en-US" sz="1800" b="0" dirty="0" smtClean="0">
              <a:latin typeface="微軟正黑體" pitchFamily="34" charset="-120"/>
              <a:ea typeface="微軟正黑體" pitchFamily="34" charset="-120"/>
            </a:rPr>
            <a:t>行車間距服務</a:t>
          </a:r>
          <a:endParaRPr lang="zh-TW" altLang="en-US" sz="1800" b="0" dirty="0">
            <a:latin typeface="微軟正黑體" pitchFamily="34" charset="-120"/>
            <a:ea typeface="微軟正黑體" pitchFamily="34" charset="-120"/>
          </a:endParaRPr>
        </a:p>
      </dgm:t>
    </dgm:pt>
    <dgm:pt modelId="{3FAB3A96-4311-4801-B3A1-03E898A5EFC5}" type="parTrans" cxnId="{005E9805-96E6-40E3-8D4E-646AF9A12FD1}">
      <dgm:prSet/>
      <dgm:spPr/>
    </dgm:pt>
    <dgm:pt modelId="{B2C650C9-B5AC-4218-BD8B-D8304B566BCD}" type="sibTrans" cxnId="{005E9805-96E6-40E3-8D4E-646AF9A12FD1}">
      <dgm:prSet/>
      <dgm:spPr/>
    </dgm:pt>
    <dgm:pt modelId="{97AB51DA-2F11-4EB6-BEA0-DF01217250E4}" type="pres">
      <dgm:prSet presAssocID="{FAEFE7E0-ADBC-4EF4-B435-025C610EB340}" presName="Name0" presStyleCnt="0">
        <dgm:presLayoutVars>
          <dgm:dir/>
          <dgm:animLvl val="lvl"/>
          <dgm:resizeHandles val="exact"/>
        </dgm:presLayoutVars>
      </dgm:prSet>
      <dgm:spPr/>
      <dgm:t>
        <a:bodyPr/>
        <a:lstStyle/>
        <a:p>
          <a:endParaRPr lang="zh-TW" altLang="en-US"/>
        </a:p>
      </dgm:t>
    </dgm:pt>
    <dgm:pt modelId="{1604DA2A-F4B3-41B0-A4B3-CC0358D05500}" type="pres">
      <dgm:prSet presAssocID="{547E5BFF-0026-495E-B7A6-2B78CCF37E84}" presName="composite" presStyleCnt="0"/>
      <dgm:spPr/>
    </dgm:pt>
    <dgm:pt modelId="{583E77D8-4923-43D6-B1BC-C8F5B7DDE3D8}" type="pres">
      <dgm:prSet presAssocID="{547E5BFF-0026-495E-B7A6-2B78CCF37E84}" presName="parTx" presStyleLbl="alignNode1" presStyleIdx="0" presStyleCnt="4">
        <dgm:presLayoutVars>
          <dgm:chMax val="0"/>
          <dgm:chPref val="0"/>
          <dgm:bulletEnabled val="1"/>
        </dgm:presLayoutVars>
      </dgm:prSet>
      <dgm:spPr/>
      <dgm:t>
        <a:bodyPr/>
        <a:lstStyle/>
        <a:p>
          <a:endParaRPr lang="zh-TW" altLang="en-US"/>
        </a:p>
      </dgm:t>
    </dgm:pt>
    <dgm:pt modelId="{6B8666DB-D6A6-4636-9B75-245659F6DE2C}" type="pres">
      <dgm:prSet presAssocID="{547E5BFF-0026-495E-B7A6-2B78CCF37E84}" presName="desTx" presStyleLbl="alignAccFollowNode1" presStyleIdx="0" presStyleCnt="4" custLinFactNeighborX="-166" custLinFactNeighborY="430">
        <dgm:presLayoutVars>
          <dgm:bulletEnabled val="1"/>
        </dgm:presLayoutVars>
      </dgm:prSet>
      <dgm:spPr/>
      <dgm:t>
        <a:bodyPr/>
        <a:lstStyle/>
        <a:p>
          <a:endParaRPr lang="zh-TW" altLang="en-US"/>
        </a:p>
      </dgm:t>
    </dgm:pt>
    <dgm:pt modelId="{D42B3B7D-D7EC-4C8C-B893-24E0F5B1950B}" type="pres">
      <dgm:prSet presAssocID="{792D4D26-8CFD-4277-8A72-CF7402E84EAD}" presName="space" presStyleCnt="0"/>
      <dgm:spPr/>
    </dgm:pt>
    <dgm:pt modelId="{972039C5-2B04-44DE-8026-D05D4A55D3EC}" type="pres">
      <dgm:prSet presAssocID="{5E09FFFA-2A4B-473C-96F9-6ADD7A5E2448}" presName="composite" presStyleCnt="0"/>
      <dgm:spPr/>
    </dgm:pt>
    <dgm:pt modelId="{D6E47AF1-3ACA-4861-9A2C-B53E50E1FB9C}" type="pres">
      <dgm:prSet presAssocID="{5E09FFFA-2A4B-473C-96F9-6ADD7A5E2448}" presName="parTx" presStyleLbl="alignNode1" presStyleIdx="1" presStyleCnt="4">
        <dgm:presLayoutVars>
          <dgm:chMax val="0"/>
          <dgm:chPref val="0"/>
          <dgm:bulletEnabled val="1"/>
        </dgm:presLayoutVars>
      </dgm:prSet>
      <dgm:spPr/>
      <dgm:t>
        <a:bodyPr/>
        <a:lstStyle/>
        <a:p>
          <a:endParaRPr lang="zh-TW" altLang="en-US"/>
        </a:p>
      </dgm:t>
    </dgm:pt>
    <dgm:pt modelId="{44534FCF-9EC7-4A08-9396-2C5CD5210146}" type="pres">
      <dgm:prSet presAssocID="{5E09FFFA-2A4B-473C-96F9-6ADD7A5E2448}" presName="desTx" presStyleLbl="alignAccFollowNode1" presStyleIdx="1" presStyleCnt="4">
        <dgm:presLayoutVars>
          <dgm:bulletEnabled val="1"/>
        </dgm:presLayoutVars>
      </dgm:prSet>
      <dgm:spPr/>
      <dgm:t>
        <a:bodyPr/>
        <a:lstStyle/>
        <a:p>
          <a:endParaRPr lang="zh-TW" altLang="en-US"/>
        </a:p>
      </dgm:t>
    </dgm:pt>
    <dgm:pt modelId="{C2A341D6-05E1-4F86-848B-D4A9489982A4}" type="pres">
      <dgm:prSet presAssocID="{E8309584-DA25-4CC9-9A78-622A4153D2F6}" presName="space" presStyleCnt="0"/>
      <dgm:spPr/>
    </dgm:pt>
    <dgm:pt modelId="{8388FD07-F760-4DD2-BC08-FDE3C7ADD5B2}" type="pres">
      <dgm:prSet presAssocID="{AB8D81D3-A31C-4094-A977-7E89DF3DF2A5}" presName="composite" presStyleCnt="0"/>
      <dgm:spPr/>
    </dgm:pt>
    <dgm:pt modelId="{123B9432-6504-4C8B-AEB9-43B9D93AC844}" type="pres">
      <dgm:prSet presAssocID="{AB8D81D3-A31C-4094-A977-7E89DF3DF2A5}" presName="parTx" presStyleLbl="alignNode1" presStyleIdx="2" presStyleCnt="4">
        <dgm:presLayoutVars>
          <dgm:chMax val="0"/>
          <dgm:chPref val="0"/>
          <dgm:bulletEnabled val="1"/>
        </dgm:presLayoutVars>
      </dgm:prSet>
      <dgm:spPr/>
      <dgm:t>
        <a:bodyPr/>
        <a:lstStyle/>
        <a:p>
          <a:endParaRPr lang="zh-TW" altLang="en-US"/>
        </a:p>
      </dgm:t>
    </dgm:pt>
    <dgm:pt modelId="{65F94C06-B00F-4D09-88AD-3907E0BA7DB4}" type="pres">
      <dgm:prSet presAssocID="{AB8D81D3-A31C-4094-A977-7E89DF3DF2A5}" presName="desTx" presStyleLbl="alignAccFollowNode1" presStyleIdx="2" presStyleCnt="4">
        <dgm:presLayoutVars>
          <dgm:bulletEnabled val="1"/>
        </dgm:presLayoutVars>
      </dgm:prSet>
      <dgm:spPr/>
      <dgm:t>
        <a:bodyPr/>
        <a:lstStyle/>
        <a:p>
          <a:endParaRPr lang="zh-TW" altLang="en-US"/>
        </a:p>
      </dgm:t>
    </dgm:pt>
    <dgm:pt modelId="{5CF7E80A-4EC4-438D-AF3E-3F2A6EFFF912}" type="pres">
      <dgm:prSet presAssocID="{F7E63313-7F52-463D-BEB3-295F0BEAFF4B}" presName="space" presStyleCnt="0"/>
      <dgm:spPr/>
    </dgm:pt>
    <dgm:pt modelId="{432ED97F-22EF-474E-8696-785071FF4777}" type="pres">
      <dgm:prSet presAssocID="{4861318D-64E7-4244-8009-8FB6F4160A9B}" presName="composite" presStyleCnt="0"/>
      <dgm:spPr/>
    </dgm:pt>
    <dgm:pt modelId="{5447FE01-5133-48BD-8EEB-07234B848AE9}" type="pres">
      <dgm:prSet presAssocID="{4861318D-64E7-4244-8009-8FB6F4160A9B}" presName="parTx" presStyleLbl="alignNode1" presStyleIdx="3" presStyleCnt="4">
        <dgm:presLayoutVars>
          <dgm:chMax val="0"/>
          <dgm:chPref val="0"/>
          <dgm:bulletEnabled val="1"/>
        </dgm:presLayoutVars>
      </dgm:prSet>
      <dgm:spPr/>
      <dgm:t>
        <a:bodyPr/>
        <a:lstStyle/>
        <a:p>
          <a:endParaRPr lang="zh-TW" altLang="en-US"/>
        </a:p>
      </dgm:t>
    </dgm:pt>
    <dgm:pt modelId="{8898317C-65A2-4662-9949-E818C7E962FA}" type="pres">
      <dgm:prSet presAssocID="{4861318D-64E7-4244-8009-8FB6F4160A9B}" presName="desTx" presStyleLbl="alignAccFollowNode1" presStyleIdx="3" presStyleCnt="4">
        <dgm:presLayoutVars>
          <dgm:bulletEnabled val="1"/>
        </dgm:presLayoutVars>
      </dgm:prSet>
      <dgm:spPr/>
      <dgm:t>
        <a:bodyPr/>
        <a:lstStyle/>
        <a:p>
          <a:endParaRPr lang="zh-TW" altLang="en-US"/>
        </a:p>
      </dgm:t>
    </dgm:pt>
  </dgm:ptLst>
  <dgm:cxnLst>
    <dgm:cxn modelId="{A683DB9F-0B6B-4A37-8F1C-76B201B74349}" type="presOf" srcId="{DF7DAF5F-704F-4018-90A3-B0B392962C7F}" destId="{44534FCF-9EC7-4A08-9396-2C5CD5210146}" srcOrd="0" destOrd="3" presId="urn:microsoft.com/office/officeart/2005/8/layout/hList1"/>
    <dgm:cxn modelId="{005E9805-96E6-40E3-8D4E-646AF9A12FD1}" srcId="{AB8D81D3-A31C-4094-A977-7E89DF3DF2A5}" destId="{9C53E6CF-A65C-4923-8C7B-122224BDAC32}" srcOrd="2" destOrd="0" parTransId="{3FAB3A96-4311-4801-B3A1-03E898A5EFC5}" sibTransId="{B2C650C9-B5AC-4218-BD8B-D8304B566BCD}"/>
    <dgm:cxn modelId="{C2E30356-644D-4A4C-8AD2-C188A2B9913E}" type="presOf" srcId="{1DC0FE12-D6C1-46C7-97E4-163B1AB0531E}" destId="{6B8666DB-D6A6-4636-9B75-245659F6DE2C}" srcOrd="0" destOrd="2" presId="urn:microsoft.com/office/officeart/2005/8/layout/hList1"/>
    <dgm:cxn modelId="{179A520C-3443-42F7-B725-9C0AB3B84ACC}" type="presOf" srcId="{026DD4E7-E0EE-476F-9B51-6669255362FE}" destId="{8898317C-65A2-4662-9949-E818C7E962FA}" srcOrd="0" destOrd="1" presId="urn:microsoft.com/office/officeart/2005/8/layout/hList1"/>
    <dgm:cxn modelId="{6F0EED18-3128-4020-8644-6FB5E0D9E8DC}" type="presOf" srcId="{06A6B07B-68BE-4B09-A919-240F66C35901}" destId="{44534FCF-9EC7-4A08-9396-2C5CD5210146}" srcOrd="0" destOrd="2" presId="urn:microsoft.com/office/officeart/2005/8/layout/hList1"/>
    <dgm:cxn modelId="{46B930DB-B082-4AB0-A977-841966DEB71D}" type="presOf" srcId="{5E09FFFA-2A4B-473C-96F9-6ADD7A5E2448}" destId="{D6E47AF1-3ACA-4861-9A2C-B53E50E1FB9C}" srcOrd="0" destOrd="0" presId="urn:microsoft.com/office/officeart/2005/8/layout/hList1"/>
    <dgm:cxn modelId="{256B29FE-D633-41D5-8000-D09535BF81AC}" srcId="{5E09FFFA-2A4B-473C-96F9-6ADD7A5E2448}" destId="{06A6B07B-68BE-4B09-A919-240F66C35901}" srcOrd="2" destOrd="0" parTransId="{B27FBAFD-CA01-4832-ABA7-A6024FC2D5D7}" sibTransId="{65EEE4AD-A4AC-418E-96ED-C37E1C1E65C6}"/>
    <dgm:cxn modelId="{7C7E0525-C167-4245-BEA8-913A6FB4C296}" srcId="{5E09FFFA-2A4B-473C-96F9-6ADD7A5E2448}" destId="{32F044EC-A1EB-48BF-A1A0-7426AA4EBCE2}" srcOrd="1" destOrd="0" parTransId="{772348BC-D4C6-45A1-8867-C4C1BEFE4C5A}" sibTransId="{8581725A-22F1-4003-B37C-D1D7671B22C9}"/>
    <dgm:cxn modelId="{1718803C-031F-480F-B6BF-F56E17C97B8C}" srcId="{547E5BFF-0026-495E-B7A6-2B78CCF37E84}" destId="{1DC0FE12-D6C1-46C7-97E4-163B1AB0531E}" srcOrd="2" destOrd="0" parTransId="{75D1694E-68A7-48EC-93BD-CFEF2F06E000}" sibTransId="{EAB4D6AA-42F1-455C-ADBE-4F22E5BEEEB7}"/>
    <dgm:cxn modelId="{EC888E78-D71F-4086-AE8F-E57E159A03E2}" srcId="{547E5BFF-0026-495E-B7A6-2B78CCF37E84}" destId="{F951B146-9A90-4E75-A078-1401B2F1233B}" srcOrd="1" destOrd="0" parTransId="{AF97CF4B-925E-4188-A7E1-29F7F5277C4A}" sibTransId="{AF8053B6-98E1-45C5-82DE-7F4EBDC66B58}"/>
    <dgm:cxn modelId="{AB397C94-B473-4753-8B73-5335703129DD}" type="presOf" srcId="{F951B146-9A90-4E75-A078-1401B2F1233B}" destId="{6B8666DB-D6A6-4636-9B75-245659F6DE2C}" srcOrd="0" destOrd="1" presId="urn:microsoft.com/office/officeart/2005/8/layout/hList1"/>
    <dgm:cxn modelId="{90186995-A730-4CF9-B584-2014E8FBDC2E}" type="presOf" srcId="{24B37B3A-275F-403D-8C5C-906407C6A8CF}" destId="{65F94C06-B00F-4D09-88AD-3907E0BA7DB4}" srcOrd="0" destOrd="0" presId="urn:microsoft.com/office/officeart/2005/8/layout/hList1"/>
    <dgm:cxn modelId="{A13B8463-A71E-4032-AB77-7847EB12BF18}" srcId="{5E09FFFA-2A4B-473C-96F9-6ADD7A5E2448}" destId="{DF7DAF5F-704F-4018-90A3-B0B392962C7F}" srcOrd="3" destOrd="0" parTransId="{13625B77-B714-4ED0-A47B-FA55F161F439}" sibTransId="{67CCE544-7410-45B6-AD54-8355D4F1A196}"/>
    <dgm:cxn modelId="{5E9FE62B-F0A3-45DF-AA9C-ABE6DEB92E60}" type="presOf" srcId="{547E5BFF-0026-495E-B7A6-2B78CCF37E84}" destId="{583E77D8-4923-43D6-B1BC-C8F5B7DDE3D8}" srcOrd="0" destOrd="0" presId="urn:microsoft.com/office/officeart/2005/8/layout/hList1"/>
    <dgm:cxn modelId="{B07F0130-AFB0-4AAA-97AD-31FED366F0C4}" srcId="{4861318D-64E7-4244-8009-8FB6F4160A9B}" destId="{026DD4E7-E0EE-476F-9B51-6669255362FE}" srcOrd="1" destOrd="0" parTransId="{A1A85CF9-61A2-440C-AD40-27EC3B27D66E}" sibTransId="{4A08BDDE-4228-4A72-B979-EC30A0B50D53}"/>
    <dgm:cxn modelId="{FA4B98D7-B461-4C27-962F-F9FDAEE1C0FC}" srcId="{5E09FFFA-2A4B-473C-96F9-6ADD7A5E2448}" destId="{FEE52400-D506-4AB4-B3C6-EC7F77CC16F2}" srcOrd="0" destOrd="0" parTransId="{C862CAE9-1CB6-4A56-B61F-3F86FBA39508}" sibTransId="{F1003C4F-FD94-4717-A367-4D8513A82A83}"/>
    <dgm:cxn modelId="{90A9A60D-1C6B-4CC8-A7B5-4B8744A87E8E}" srcId="{547E5BFF-0026-495E-B7A6-2B78CCF37E84}" destId="{6575D789-18B5-473D-909A-7B3A5C0CA826}" srcOrd="3" destOrd="0" parTransId="{8635DB74-36E2-4F25-8DE6-CF7301E8ABD8}" sibTransId="{1B2AF1DE-24B3-4BC5-ACF9-5A6B379CA103}"/>
    <dgm:cxn modelId="{C47A84EC-6DA0-4922-A3D4-41B5FBF11455}" srcId="{FAEFE7E0-ADBC-4EF4-B435-025C610EB340}" destId="{AB8D81D3-A31C-4094-A977-7E89DF3DF2A5}" srcOrd="2" destOrd="0" parTransId="{07F84335-3B99-4451-983A-AAE15507CDFC}" sibTransId="{F7E63313-7F52-463D-BEB3-295F0BEAFF4B}"/>
    <dgm:cxn modelId="{301B3C3D-0E99-460C-8404-3BD348ABFFEF}" type="presOf" srcId="{6575D789-18B5-473D-909A-7B3A5C0CA826}" destId="{6B8666DB-D6A6-4636-9B75-245659F6DE2C}" srcOrd="0" destOrd="3" presId="urn:microsoft.com/office/officeart/2005/8/layout/hList1"/>
    <dgm:cxn modelId="{EDF034A6-9B7E-47ED-A739-9574104C8540}" type="presOf" srcId="{AB8D81D3-A31C-4094-A977-7E89DF3DF2A5}" destId="{123B9432-6504-4C8B-AEB9-43B9D93AC844}" srcOrd="0" destOrd="0" presId="urn:microsoft.com/office/officeart/2005/8/layout/hList1"/>
    <dgm:cxn modelId="{83DECC30-C9B3-4AB4-BB1D-892E1414CB80}" type="presOf" srcId="{FAEFE7E0-ADBC-4EF4-B435-025C610EB340}" destId="{97AB51DA-2F11-4EB6-BEA0-DF01217250E4}" srcOrd="0" destOrd="0" presId="urn:microsoft.com/office/officeart/2005/8/layout/hList1"/>
    <dgm:cxn modelId="{0077C324-1F43-4BBB-8B7D-2470BB7BECA7}" type="presOf" srcId="{7A8A6D7A-4A8F-409C-827E-C279FEA82F4B}" destId="{6B8666DB-D6A6-4636-9B75-245659F6DE2C}" srcOrd="0" destOrd="0" presId="urn:microsoft.com/office/officeart/2005/8/layout/hList1"/>
    <dgm:cxn modelId="{EDD685AE-233D-463C-989A-4D8DF2CC2E74}" srcId="{FAEFE7E0-ADBC-4EF4-B435-025C610EB340}" destId="{547E5BFF-0026-495E-B7A6-2B78CCF37E84}" srcOrd="0" destOrd="0" parTransId="{679F96E6-610A-4358-9865-A9ACD5563B7F}" sibTransId="{792D4D26-8CFD-4277-8A72-CF7402E84EAD}"/>
    <dgm:cxn modelId="{D71E4546-8FC1-4090-ADC2-63F4354A05F7}" srcId="{FAEFE7E0-ADBC-4EF4-B435-025C610EB340}" destId="{5E09FFFA-2A4B-473C-96F9-6ADD7A5E2448}" srcOrd="1" destOrd="0" parTransId="{FBF8F2A2-153E-4A05-9907-4BAF4B5319ED}" sibTransId="{E8309584-DA25-4CC9-9A78-622A4153D2F6}"/>
    <dgm:cxn modelId="{E9EE02DA-D995-4E07-8D1C-9DDAAC41CF58}" type="presOf" srcId="{FEE52400-D506-4AB4-B3C6-EC7F77CC16F2}" destId="{44534FCF-9EC7-4A08-9396-2C5CD5210146}" srcOrd="0" destOrd="0" presId="urn:microsoft.com/office/officeart/2005/8/layout/hList1"/>
    <dgm:cxn modelId="{4B223422-E7B6-4DE9-945F-B06D9DFABFC7}" type="presOf" srcId="{4861318D-64E7-4244-8009-8FB6F4160A9B}" destId="{5447FE01-5133-48BD-8EEB-07234B848AE9}" srcOrd="0" destOrd="0" presId="urn:microsoft.com/office/officeart/2005/8/layout/hList1"/>
    <dgm:cxn modelId="{8B617368-116F-440F-A734-07F2B0EF237A}" type="presOf" srcId="{9C53E6CF-A65C-4923-8C7B-122224BDAC32}" destId="{65F94C06-B00F-4D09-88AD-3907E0BA7DB4}" srcOrd="0" destOrd="2" presId="urn:microsoft.com/office/officeart/2005/8/layout/hList1"/>
    <dgm:cxn modelId="{285F1B33-E1B7-43B6-A4EB-955C146A58A2}" srcId="{FAEFE7E0-ADBC-4EF4-B435-025C610EB340}" destId="{4861318D-64E7-4244-8009-8FB6F4160A9B}" srcOrd="3" destOrd="0" parTransId="{8B161FD2-09D9-4460-8393-ACC92F8ABEBC}" sibTransId="{220CB280-8A9C-4B15-B3C2-6FBB27F3C64D}"/>
    <dgm:cxn modelId="{F8ECA298-6438-4348-80CE-403ED11B4F44}" srcId="{AB8D81D3-A31C-4094-A977-7E89DF3DF2A5}" destId="{24B37B3A-275F-403D-8C5C-906407C6A8CF}" srcOrd="0" destOrd="0" parTransId="{81154B25-BCCC-4305-9695-0BF6565F90DB}" sibTransId="{59EC3FD1-7985-41EC-8EC5-502BDBE536D8}"/>
    <dgm:cxn modelId="{9CD94A64-6C35-4ADC-A2FE-0C220353890A}" srcId="{AB8D81D3-A31C-4094-A977-7E89DF3DF2A5}" destId="{B6FFC099-7646-4401-A43F-A7893719ADC4}" srcOrd="1" destOrd="0" parTransId="{0A5AFF8A-8788-4EFF-BE65-4316A311FFF8}" sibTransId="{83207BDF-DE19-4013-9978-B128D6711B30}"/>
    <dgm:cxn modelId="{CF2B143E-635B-4B11-B361-A216CCBBE05F}" type="presOf" srcId="{B6FFC099-7646-4401-A43F-A7893719ADC4}" destId="{65F94C06-B00F-4D09-88AD-3907E0BA7DB4}" srcOrd="0" destOrd="1" presId="urn:microsoft.com/office/officeart/2005/8/layout/hList1"/>
    <dgm:cxn modelId="{968D86E9-CD52-4F49-98E5-596A1942150F}" srcId="{4861318D-64E7-4244-8009-8FB6F4160A9B}" destId="{9FF3B80E-7959-4FFA-8631-69004CD56D3D}" srcOrd="0" destOrd="0" parTransId="{03363C6B-6C59-4EAE-9018-65E49DB0553D}" sibTransId="{500B2787-F579-4296-9C52-2B80CDD8E499}"/>
    <dgm:cxn modelId="{D218393C-CBD4-4049-997A-DEDA6B60EC2F}" type="presOf" srcId="{32F044EC-A1EB-48BF-A1A0-7426AA4EBCE2}" destId="{44534FCF-9EC7-4A08-9396-2C5CD5210146}" srcOrd="0" destOrd="1" presId="urn:microsoft.com/office/officeart/2005/8/layout/hList1"/>
    <dgm:cxn modelId="{BBFF2EFD-E2AF-4D72-89A6-BF45D0E5E450}" srcId="{547E5BFF-0026-495E-B7A6-2B78CCF37E84}" destId="{7A8A6D7A-4A8F-409C-827E-C279FEA82F4B}" srcOrd="0" destOrd="0" parTransId="{CE24D634-3F5C-4505-A565-3456466C3C98}" sibTransId="{B2F30512-0B34-4967-B54C-1C7470BF4A55}"/>
    <dgm:cxn modelId="{27A14D30-67AC-463C-AA39-61C192F55A1F}" type="presOf" srcId="{9FF3B80E-7959-4FFA-8631-69004CD56D3D}" destId="{8898317C-65A2-4662-9949-E818C7E962FA}" srcOrd="0" destOrd="0" presId="urn:microsoft.com/office/officeart/2005/8/layout/hList1"/>
    <dgm:cxn modelId="{FAD33FCC-0788-4351-8872-B0B7BF86F3F3}" type="presParOf" srcId="{97AB51DA-2F11-4EB6-BEA0-DF01217250E4}" destId="{1604DA2A-F4B3-41B0-A4B3-CC0358D05500}" srcOrd="0" destOrd="0" presId="urn:microsoft.com/office/officeart/2005/8/layout/hList1"/>
    <dgm:cxn modelId="{C7EF2EA9-FEB5-412C-84E1-992686B3281D}" type="presParOf" srcId="{1604DA2A-F4B3-41B0-A4B3-CC0358D05500}" destId="{583E77D8-4923-43D6-B1BC-C8F5B7DDE3D8}" srcOrd="0" destOrd="0" presId="urn:microsoft.com/office/officeart/2005/8/layout/hList1"/>
    <dgm:cxn modelId="{B1FBB962-00D2-4CAD-8002-E34C80ACFA89}" type="presParOf" srcId="{1604DA2A-F4B3-41B0-A4B3-CC0358D05500}" destId="{6B8666DB-D6A6-4636-9B75-245659F6DE2C}" srcOrd="1" destOrd="0" presId="urn:microsoft.com/office/officeart/2005/8/layout/hList1"/>
    <dgm:cxn modelId="{E0B1964E-E96C-4EA2-9D49-E31628FC4522}" type="presParOf" srcId="{97AB51DA-2F11-4EB6-BEA0-DF01217250E4}" destId="{D42B3B7D-D7EC-4C8C-B893-24E0F5B1950B}" srcOrd="1" destOrd="0" presId="urn:microsoft.com/office/officeart/2005/8/layout/hList1"/>
    <dgm:cxn modelId="{29A8B438-C066-4286-BEB0-3D15C6D4ACBC}" type="presParOf" srcId="{97AB51DA-2F11-4EB6-BEA0-DF01217250E4}" destId="{972039C5-2B04-44DE-8026-D05D4A55D3EC}" srcOrd="2" destOrd="0" presId="urn:microsoft.com/office/officeart/2005/8/layout/hList1"/>
    <dgm:cxn modelId="{8B92B796-4FE4-4F06-8194-9C0CA0999E8B}" type="presParOf" srcId="{972039C5-2B04-44DE-8026-D05D4A55D3EC}" destId="{D6E47AF1-3ACA-4861-9A2C-B53E50E1FB9C}" srcOrd="0" destOrd="0" presId="urn:microsoft.com/office/officeart/2005/8/layout/hList1"/>
    <dgm:cxn modelId="{4C101FC0-EB45-4C48-B7E8-DDCEF62E8FB3}" type="presParOf" srcId="{972039C5-2B04-44DE-8026-D05D4A55D3EC}" destId="{44534FCF-9EC7-4A08-9396-2C5CD5210146}" srcOrd="1" destOrd="0" presId="urn:microsoft.com/office/officeart/2005/8/layout/hList1"/>
    <dgm:cxn modelId="{208636D8-B645-45C7-AF62-8339CCD7F773}" type="presParOf" srcId="{97AB51DA-2F11-4EB6-BEA0-DF01217250E4}" destId="{C2A341D6-05E1-4F86-848B-D4A9489982A4}" srcOrd="3" destOrd="0" presId="urn:microsoft.com/office/officeart/2005/8/layout/hList1"/>
    <dgm:cxn modelId="{C09F1BF6-E76D-4BD6-9777-2835111C8695}" type="presParOf" srcId="{97AB51DA-2F11-4EB6-BEA0-DF01217250E4}" destId="{8388FD07-F760-4DD2-BC08-FDE3C7ADD5B2}" srcOrd="4" destOrd="0" presId="urn:microsoft.com/office/officeart/2005/8/layout/hList1"/>
    <dgm:cxn modelId="{D130B19A-5420-4E1F-89E6-1E3841868BF3}" type="presParOf" srcId="{8388FD07-F760-4DD2-BC08-FDE3C7ADD5B2}" destId="{123B9432-6504-4C8B-AEB9-43B9D93AC844}" srcOrd="0" destOrd="0" presId="urn:microsoft.com/office/officeart/2005/8/layout/hList1"/>
    <dgm:cxn modelId="{B5F7EC05-3629-4F13-8FDA-7D67A1CD3DBF}" type="presParOf" srcId="{8388FD07-F760-4DD2-BC08-FDE3C7ADD5B2}" destId="{65F94C06-B00F-4D09-88AD-3907E0BA7DB4}" srcOrd="1" destOrd="0" presId="urn:microsoft.com/office/officeart/2005/8/layout/hList1"/>
    <dgm:cxn modelId="{2DC77E3F-3477-48C7-941C-3CB60E463069}" type="presParOf" srcId="{97AB51DA-2F11-4EB6-BEA0-DF01217250E4}" destId="{5CF7E80A-4EC4-438D-AF3E-3F2A6EFFF912}" srcOrd="5" destOrd="0" presId="urn:microsoft.com/office/officeart/2005/8/layout/hList1"/>
    <dgm:cxn modelId="{6B5F8EE3-8608-415B-A48F-C7E66EA48257}" type="presParOf" srcId="{97AB51DA-2F11-4EB6-BEA0-DF01217250E4}" destId="{432ED97F-22EF-474E-8696-785071FF4777}" srcOrd="6" destOrd="0" presId="urn:microsoft.com/office/officeart/2005/8/layout/hList1"/>
    <dgm:cxn modelId="{2DA02CAC-A134-40FF-8389-A93A223F0917}" type="presParOf" srcId="{432ED97F-22EF-474E-8696-785071FF4777}" destId="{5447FE01-5133-48BD-8EEB-07234B848AE9}" srcOrd="0" destOrd="0" presId="urn:microsoft.com/office/officeart/2005/8/layout/hList1"/>
    <dgm:cxn modelId="{9A5B7B7A-CBEB-4A58-8C14-334EC30C3745}" type="presParOf" srcId="{432ED97F-22EF-474E-8696-785071FF4777}" destId="{8898317C-65A2-4662-9949-E818C7E962F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6E90396-0999-4252-9B7C-35AC7F6106B6}" type="doc">
      <dgm:prSet loTypeId="urn:microsoft.com/office/officeart/2005/8/layout/hProcess9" loCatId="process" qsTypeId="urn:microsoft.com/office/officeart/2005/8/quickstyle/simple1" qsCatId="simple" csTypeId="urn:microsoft.com/office/officeart/2005/8/colors/accent4_2" csCatId="accent4" phldr="1"/>
      <dgm:spPr/>
    </dgm:pt>
    <dgm:pt modelId="{B70AC152-50DB-43F8-9CA3-21C4A3609864}">
      <dgm:prSet phldrT="[文字]"/>
      <dgm:spPr>
        <a:solidFill>
          <a:srgbClr val="FF6600"/>
        </a:solidFill>
      </dgm:spPr>
      <dgm:t>
        <a:bodyPr/>
        <a:lstStyle/>
        <a:p>
          <a:r>
            <a:rPr lang="zh-TW" altLang="en-US" dirty="0" smtClean="0">
              <a:latin typeface="微軟正黑體" panose="020B0604030504040204" pitchFamily="34" charset="-120"/>
              <a:ea typeface="微軟正黑體" panose="020B0604030504040204" pitchFamily="34" charset="-120"/>
            </a:rPr>
            <a:t>服務寬度</a:t>
          </a:r>
          <a:endParaRPr lang="zh-TW" altLang="en-US" dirty="0">
            <a:latin typeface="微軟正黑體" panose="020B0604030504040204" pitchFamily="34" charset="-120"/>
            <a:ea typeface="微軟正黑體" panose="020B0604030504040204" pitchFamily="34" charset="-120"/>
          </a:endParaRPr>
        </a:p>
      </dgm:t>
    </dgm:pt>
    <dgm:pt modelId="{2D49376A-8A75-4909-B520-3A0035FC89DE}" type="parTrans" cxnId="{C0C446F4-E2E3-4774-8AC1-F53BCD603A86}">
      <dgm:prSet/>
      <dgm:spPr/>
      <dgm:t>
        <a:bodyPr/>
        <a:lstStyle/>
        <a:p>
          <a:endParaRPr lang="zh-TW" altLang="en-US"/>
        </a:p>
      </dgm:t>
    </dgm:pt>
    <dgm:pt modelId="{DB07A31F-8AF4-4F5C-A4F5-2B60D4F500FA}" type="sibTrans" cxnId="{C0C446F4-E2E3-4774-8AC1-F53BCD603A86}">
      <dgm:prSet/>
      <dgm:spPr/>
      <dgm:t>
        <a:bodyPr/>
        <a:lstStyle/>
        <a:p>
          <a:endParaRPr lang="zh-TW" altLang="en-US"/>
        </a:p>
      </dgm:t>
    </dgm:pt>
    <dgm:pt modelId="{66D10265-6F4F-437C-8449-DEBB2B4C1EEF}">
      <dgm:prSet phldrT="[文字]"/>
      <dgm:spPr/>
      <dgm:t>
        <a:bodyPr/>
        <a:lstStyle/>
        <a:p>
          <a:r>
            <a:rPr lang="zh-TW" altLang="en-US" dirty="0" smtClean="0">
              <a:latin typeface="微軟正黑體" panose="020B0604030504040204" pitchFamily="34" charset="-120"/>
              <a:ea typeface="微軟正黑體" panose="020B0604030504040204" pitchFamily="34" charset="-120"/>
            </a:rPr>
            <a:t>能見高度</a:t>
          </a:r>
          <a:endParaRPr lang="zh-TW" altLang="en-US" dirty="0">
            <a:latin typeface="微軟正黑體" panose="020B0604030504040204" pitchFamily="34" charset="-120"/>
            <a:ea typeface="微軟正黑體" panose="020B0604030504040204" pitchFamily="34" charset="-120"/>
          </a:endParaRPr>
        </a:p>
      </dgm:t>
    </dgm:pt>
    <dgm:pt modelId="{67A6727C-C7B0-428B-A72C-BF851F8647EF}" type="parTrans" cxnId="{1F5537F0-8F6E-4DDF-875F-5A0D884BBF93}">
      <dgm:prSet/>
      <dgm:spPr/>
      <dgm:t>
        <a:bodyPr/>
        <a:lstStyle/>
        <a:p>
          <a:endParaRPr lang="zh-TW" altLang="en-US"/>
        </a:p>
      </dgm:t>
    </dgm:pt>
    <dgm:pt modelId="{718472BA-1083-4A3E-B7B5-90C4E7710939}" type="sibTrans" cxnId="{1F5537F0-8F6E-4DDF-875F-5A0D884BBF93}">
      <dgm:prSet/>
      <dgm:spPr/>
      <dgm:t>
        <a:bodyPr/>
        <a:lstStyle/>
        <a:p>
          <a:endParaRPr lang="zh-TW" altLang="en-US"/>
        </a:p>
      </dgm:t>
    </dgm:pt>
    <dgm:pt modelId="{CC5EA84E-2053-4F18-8A3F-A8C926DEA9BC}">
      <dgm:prSet phldrT="[文字]"/>
      <dgm:spPr>
        <a:solidFill>
          <a:srgbClr val="FF0000"/>
        </a:solidFill>
      </dgm:spPr>
      <dgm:t>
        <a:bodyPr/>
        <a:lstStyle/>
        <a:p>
          <a:r>
            <a:rPr lang="zh-TW" altLang="en-US" dirty="0" smtClean="0">
              <a:latin typeface="微軟正黑體" panose="020B0604030504040204" pitchFamily="34" charset="-120"/>
              <a:ea typeface="微軟正黑體" panose="020B0604030504040204" pitchFamily="34" charset="-120"/>
            </a:rPr>
            <a:t>永續長度</a:t>
          </a:r>
          <a:endParaRPr lang="zh-TW" altLang="en-US" dirty="0">
            <a:latin typeface="微軟正黑體" panose="020B0604030504040204" pitchFamily="34" charset="-120"/>
            <a:ea typeface="微軟正黑體" panose="020B0604030504040204" pitchFamily="34" charset="-120"/>
          </a:endParaRPr>
        </a:p>
      </dgm:t>
    </dgm:pt>
    <dgm:pt modelId="{2A831CB2-A5BD-4D46-B88D-0B850313DC44}" type="parTrans" cxnId="{A1311108-E4F6-4FA4-A2D1-B98147FAB32D}">
      <dgm:prSet/>
      <dgm:spPr/>
      <dgm:t>
        <a:bodyPr/>
        <a:lstStyle/>
        <a:p>
          <a:endParaRPr lang="zh-TW" altLang="en-US"/>
        </a:p>
      </dgm:t>
    </dgm:pt>
    <dgm:pt modelId="{2330A31E-0331-4731-8A19-A47D0D25902C}" type="sibTrans" cxnId="{A1311108-E4F6-4FA4-A2D1-B98147FAB32D}">
      <dgm:prSet/>
      <dgm:spPr/>
      <dgm:t>
        <a:bodyPr/>
        <a:lstStyle/>
        <a:p>
          <a:endParaRPr lang="zh-TW" altLang="en-US"/>
        </a:p>
      </dgm:t>
    </dgm:pt>
    <dgm:pt modelId="{A1686610-84D9-44E4-B9EE-29B45F8BE258}" type="pres">
      <dgm:prSet presAssocID="{86E90396-0999-4252-9B7C-35AC7F6106B6}" presName="CompostProcess" presStyleCnt="0">
        <dgm:presLayoutVars>
          <dgm:dir/>
          <dgm:resizeHandles val="exact"/>
        </dgm:presLayoutVars>
      </dgm:prSet>
      <dgm:spPr/>
    </dgm:pt>
    <dgm:pt modelId="{45AF9C90-030F-4E06-8A05-EF7CC262BC49}" type="pres">
      <dgm:prSet presAssocID="{86E90396-0999-4252-9B7C-35AC7F6106B6}" presName="arrow" presStyleLbl="bgShp" presStyleIdx="0" presStyleCnt="1"/>
      <dgm:spPr/>
    </dgm:pt>
    <dgm:pt modelId="{E3BAEF49-6F0C-4D52-80F2-E839CCB4D4DB}" type="pres">
      <dgm:prSet presAssocID="{86E90396-0999-4252-9B7C-35AC7F6106B6}" presName="linearProcess" presStyleCnt="0"/>
      <dgm:spPr/>
    </dgm:pt>
    <dgm:pt modelId="{99A43469-B640-4BA7-A2CB-1B47B1AE9768}" type="pres">
      <dgm:prSet presAssocID="{B70AC152-50DB-43F8-9CA3-21C4A3609864}" presName="textNode" presStyleLbl="node1" presStyleIdx="0" presStyleCnt="3">
        <dgm:presLayoutVars>
          <dgm:bulletEnabled val="1"/>
        </dgm:presLayoutVars>
      </dgm:prSet>
      <dgm:spPr/>
      <dgm:t>
        <a:bodyPr/>
        <a:lstStyle/>
        <a:p>
          <a:endParaRPr lang="zh-TW" altLang="en-US"/>
        </a:p>
      </dgm:t>
    </dgm:pt>
    <dgm:pt modelId="{D9A8C1D2-DF03-4B64-8A11-0AF09D74524F}" type="pres">
      <dgm:prSet presAssocID="{DB07A31F-8AF4-4F5C-A4F5-2B60D4F500FA}" presName="sibTrans" presStyleCnt="0"/>
      <dgm:spPr/>
    </dgm:pt>
    <dgm:pt modelId="{01BC9931-BBA0-4E33-8BA0-F7553F2A610D}" type="pres">
      <dgm:prSet presAssocID="{66D10265-6F4F-437C-8449-DEBB2B4C1EEF}" presName="textNode" presStyleLbl="node1" presStyleIdx="1" presStyleCnt="3">
        <dgm:presLayoutVars>
          <dgm:bulletEnabled val="1"/>
        </dgm:presLayoutVars>
      </dgm:prSet>
      <dgm:spPr/>
      <dgm:t>
        <a:bodyPr/>
        <a:lstStyle/>
        <a:p>
          <a:endParaRPr lang="zh-TW" altLang="en-US"/>
        </a:p>
      </dgm:t>
    </dgm:pt>
    <dgm:pt modelId="{19FA00FE-95C6-459E-8AD0-D781A97840EF}" type="pres">
      <dgm:prSet presAssocID="{718472BA-1083-4A3E-B7B5-90C4E7710939}" presName="sibTrans" presStyleCnt="0"/>
      <dgm:spPr/>
    </dgm:pt>
    <dgm:pt modelId="{808FDFA1-FB43-4A51-B8F4-8519B148D99B}" type="pres">
      <dgm:prSet presAssocID="{CC5EA84E-2053-4F18-8A3F-A8C926DEA9BC}" presName="textNode" presStyleLbl="node1" presStyleIdx="2" presStyleCnt="3">
        <dgm:presLayoutVars>
          <dgm:bulletEnabled val="1"/>
        </dgm:presLayoutVars>
      </dgm:prSet>
      <dgm:spPr/>
      <dgm:t>
        <a:bodyPr/>
        <a:lstStyle/>
        <a:p>
          <a:endParaRPr lang="zh-TW" altLang="en-US"/>
        </a:p>
      </dgm:t>
    </dgm:pt>
  </dgm:ptLst>
  <dgm:cxnLst>
    <dgm:cxn modelId="{8D89741C-E75A-4217-99B4-6BC22C4DF8F4}" type="presOf" srcId="{66D10265-6F4F-437C-8449-DEBB2B4C1EEF}" destId="{01BC9931-BBA0-4E33-8BA0-F7553F2A610D}" srcOrd="0" destOrd="0" presId="urn:microsoft.com/office/officeart/2005/8/layout/hProcess9"/>
    <dgm:cxn modelId="{87F5CD48-CA35-4925-A35D-08CBF4671CBF}" type="presOf" srcId="{86E90396-0999-4252-9B7C-35AC7F6106B6}" destId="{A1686610-84D9-44E4-B9EE-29B45F8BE258}" srcOrd="0" destOrd="0" presId="urn:microsoft.com/office/officeart/2005/8/layout/hProcess9"/>
    <dgm:cxn modelId="{1F5537F0-8F6E-4DDF-875F-5A0D884BBF93}" srcId="{86E90396-0999-4252-9B7C-35AC7F6106B6}" destId="{66D10265-6F4F-437C-8449-DEBB2B4C1EEF}" srcOrd="1" destOrd="0" parTransId="{67A6727C-C7B0-428B-A72C-BF851F8647EF}" sibTransId="{718472BA-1083-4A3E-B7B5-90C4E7710939}"/>
    <dgm:cxn modelId="{1CB34704-D35B-47CD-8E5B-ABA44699034F}" type="presOf" srcId="{B70AC152-50DB-43F8-9CA3-21C4A3609864}" destId="{99A43469-B640-4BA7-A2CB-1B47B1AE9768}" srcOrd="0" destOrd="0" presId="urn:microsoft.com/office/officeart/2005/8/layout/hProcess9"/>
    <dgm:cxn modelId="{A1311108-E4F6-4FA4-A2D1-B98147FAB32D}" srcId="{86E90396-0999-4252-9B7C-35AC7F6106B6}" destId="{CC5EA84E-2053-4F18-8A3F-A8C926DEA9BC}" srcOrd="2" destOrd="0" parTransId="{2A831CB2-A5BD-4D46-B88D-0B850313DC44}" sibTransId="{2330A31E-0331-4731-8A19-A47D0D25902C}"/>
    <dgm:cxn modelId="{C0C446F4-E2E3-4774-8AC1-F53BCD603A86}" srcId="{86E90396-0999-4252-9B7C-35AC7F6106B6}" destId="{B70AC152-50DB-43F8-9CA3-21C4A3609864}" srcOrd="0" destOrd="0" parTransId="{2D49376A-8A75-4909-B520-3A0035FC89DE}" sibTransId="{DB07A31F-8AF4-4F5C-A4F5-2B60D4F500FA}"/>
    <dgm:cxn modelId="{802491BC-8170-448D-A908-5A901A50C7DC}" type="presOf" srcId="{CC5EA84E-2053-4F18-8A3F-A8C926DEA9BC}" destId="{808FDFA1-FB43-4A51-B8F4-8519B148D99B}" srcOrd="0" destOrd="0" presId="urn:microsoft.com/office/officeart/2005/8/layout/hProcess9"/>
    <dgm:cxn modelId="{B2934AFF-EC19-468D-B526-83A2AD9E7F73}" type="presParOf" srcId="{A1686610-84D9-44E4-B9EE-29B45F8BE258}" destId="{45AF9C90-030F-4E06-8A05-EF7CC262BC49}" srcOrd="0" destOrd="0" presId="urn:microsoft.com/office/officeart/2005/8/layout/hProcess9"/>
    <dgm:cxn modelId="{7702FC3D-9E19-40F9-B628-F751C660D964}" type="presParOf" srcId="{A1686610-84D9-44E4-B9EE-29B45F8BE258}" destId="{E3BAEF49-6F0C-4D52-80F2-E839CCB4D4DB}" srcOrd="1" destOrd="0" presId="urn:microsoft.com/office/officeart/2005/8/layout/hProcess9"/>
    <dgm:cxn modelId="{9E2BF689-5C83-485A-9FB6-C542EC706892}" type="presParOf" srcId="{E3BAEF49-6F0C-4D52-80F2-E839CCB4D4DB}" destId="{99A43469-B640-4BA7-A2CB-1B47B1AE9768}" srcOrd="0" destOrd="0" presId="urn:microsoft.com/office/officeart/2005/8/layout/hProcess9"/>
    <dgm:cxn modelId="{62DF9B63-1740-445C-8E85-5CF48A36E142}" type="presParOf" srcId="{E3BAEF49-6F0C-4D52-80F2-E839CCB4D4DB}" destId="{D9A8C1D2-DF03-4B64-8A11-0AF09D74524F}" srcOrd="1" destOrd="0" presId="urn:microsoft.com/office/officeart/2005/8/layout/hProcess9"/>
    <dgm:cxn modelId="{43BC6EE1-F31F-4F37-9360-AA3B538A03D3}" type="presParOf" srcId="{E3BAEF49-6F0C-4D52-80F2-E839CCB4D4DB}" destId="{01BC9931-BBA0-4E33-8BA0-F7553F2A610D}" srcOrd="2" destOrd="0" presId="urn:microsoft.com/office/officeart/2005/8/layout/hProcess9"/>
    <dgm:cxn modelId="{4F555443-0929-4898-B69E-8531C5BAF37A}" type="presParOf" srcId="{E3BAEF49-6F0C-4D52-80F2-E839CCB4D4DB}" destId="{19FA00FE-95C6-459E-8AD0-D781A97840EF}" srcOrd="3" destOrd="0" presId="urn:microsoft.com/office/officeart/2005/8/layout/hProcess9"/>
    <dgm:cxn modelId="{FBE75F02-732B-48CA-B9ED-9FC997D16B7F}" type="presParOf" srcId="{E3BAEF49-6F0C-4D52-80F2-E839CCB4D4DB}" destId="{808FDFA1-FB43-4A51-B8F4-8519B148D99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6E90396-0999-4252-9B7C-35AC7F6106B6}" type="doc">
      <dgm:prSet loTypeId="urn:microsoft.com/office/officeart/2005/8/layout/hProcess9" loCatId="process" qsTypeId="urn:microsoft.com/office/officeart/2005/8/quickstyle/simple1" qsCatId="simple" csTypeId="urn:microsoft.com/office/officeart/2005/8/colors/accent4_2" csCatId="accent4" phldr="1"/>
      <dgm:spPr/>
    </dgm:pt>
    <dgm:pt modelId="{B70AC152-50DB-43F8-9CA3-21C4A3609864}">
      <dgm:prSet phldrT="[文字]"/>
      <dgm:spPr>
        <a:solidFill>
          <a:srgbClr val="FF6600"/>
        </a:solidFill>
      </dgm:spPr>
      <dgm:t>
        <a:bodyPr/>
        <a:lstStyle/>
        <a:p>
          <a:r>
            <a:rPr lang="zh-TW" altLang="en-US" dirty="0" smtClean="0"/>
            <a:t>開放</a:t>
          </a:r>
          <a:endParaRPr lang="zh-TW" altLang="en-US" dirty="0"/>
        </a:p>
      </dgm:t>
    </dgm:pt>
    <dgm:pt modelId="{2D49376A-8A75-4909-B520-3A0035FC89DE}" type="parTrans" cxnId="{C0C446F4-E2E3-4774-8AC1-F53BCD603A86}">
      <dgm:prSet/>
      <dgm:spPr/>
      <dgm:t>
        <a:bodyPr/>
        <a:lstStyle/>
        <a:p>
          <a:endParaRPr lang="zh-TW" altLang="en-US"/>
        </a:p>
      </dgm:t>
    </dgm:pt>
    <dgm:pt modelId="{DB07A31F-8AF4-4F5C-A4F5-2B60D4F500FA}" type="sibTrans" cxnId="{C0C446F4-E2E3-4774-8AC1-F53BCD603A86}">
      <dgm:prSet/>
      <dgm:spPr/>
      <dgm:t>
        <a:bodyPr/>
        <a:lstStyle/>
        <a:p>
          <a:endParaRPr lang="zh-TW" altLang="en-US"/>
        </a:p>
      </dgm:t>
    </dgm:pt>
    <dgm:pt modelId="{66D10265-6F4F-437C-8449-DEBB2B4C1EEF}">
      <dgm:prSet phldrT="[文字]"/>
      <dgm:spPr/>
      <dgm:t>
        <a:bodyPr/>
        <a:lstStyle/>
        <a:p>
          <a:r>
            <a:rPr lang="zh-TW" altLang="en-US" dirty="0" smtClean="0"/>
            <a:t>標準</a:t>
          </a:r>
          <a:endParaRPr lang="zh-TW" altLang="en-US" dirty="0"/>
        </a:p>
      </dgm:t>
    </dgm:pt>
    <dgm:pt modelId="{67A6727C-C7B0-428B-A72C-BF851F8647EF}" type="parTrans" cxnId="{1F5537F0-8F6E-4DDF-875F-5A0D884BBF93}">
      <dgm:prSet/>
      <dgm:spPr/>
      <dgm:t>
        <a:bodyPr/>
        <a:lstStyle/>
        <a:p>
          <a:endParaRPr lang="zh-TW" altLang="en-US"/>
        </a:p>
      </dgm:t>
    </dgm:pt>
    <dgm:pt modelId="{718472BA-1083-4A3E-B7B5-90C4E7710939}" type="sibTrans" cxnId="{1F5537F0-8F6E-4DDF-875F-5A0D884BBF93}">
      <dgm:prSet/>
      <dgm:spPr/>
      <dgm:t>
        <a:bodyPr/>
        <a:lstStyle/>
        <a:p>
          <a:endParaRPr lang="zh-TW" altLang="en-US"/>
        </a:p>
      </dgm:t>
    </dgm:pt>
    <dgm:pt modelId="{CC5EA84E-2053-4F18-8A3F-A8C926DEA9BC}">
      <dgm:prSet phldrT="[文字]"/>
      <dgm:spPr>
        <a:solidFill>
          <a:srgbClr val="FF0000"/>
        </a:solidFill>
      </dgm:spPr>
      <dgm:t>
        <a:bodyPr/>
        <a:lstStyle/>
        <a:p>
          <a:r>
            <a:rPr lang="zh-TW" altLang="en-US" dirty="0" smtClean="0"/>
            <a:t>管理</a:t>
          </a:r>
          <a:endParaRPr lang="zh-TW" altLang="en-US" dirty="0"/>
        </a:p>
      </dgm:t>
    </dgm:pt>
    <dgm:pt modelId="{2A831CB2-A5BD-4D46-B88D-0B850313DC44}" type="parTrans" cxnId="{A1311108-E4F6-4FA4-A2D1-B98147FAB32D}">
      <dgm:prSet/>
      <dgm:spPr/>
      <dgm:t>
        <a:bodyPr/>
        <a:lstStyle/>
        <a:p>
          <a:endParaRPr lang="zh-TW" altLang="en-US"/>
        </a:p>
      </dgm:t>
    </dgm:pt>
    <dgm:pt modelId="{2330A31E-0331-4731-8A19-A47D0D25902C}" type="sibTrans" cxnId="{A1311108-E4F6-4FA4-A2D1-B98147FAB32D}">
      <dgm:prSet/>
      <dgm:spPr/>
      <dgm:t>
        <a:bodyPr/>
        <a:lstStyle/>
        <a:p>
          <a:endParaRPr lang="zh-TW" altLang="en-US"/>
        </a:p>
      </dgm:t>
    </dgm:pt>
    <dgm:pt modelId="{A1686610-84D9-44E4-B9EE-29B45F8BE258}" type="pres">
      <dgm:prSet presAssocID="{86E90396-0999-4252-9B7C-35AC7F6106B6}" presName="CompostProcess" presStyleCnt="0">
        <dgm:presLayoutVars>
          <dgm:dir/>
          <dgm:resizeHandles val="exact"/>
        </dgm:presLayoutVars>
      </dgm:prSet>
      <dgm:spPr/>
    </dgm:pt>
    <dgm:pt modelId="{45AF9C90-030F-4E06-8A05-EF7CC262BC49}" type="pres">
      <dgm:prSet presAssocID="{86E90396-0999-4252-9B7C-35AC7F6106B6}" presName="arrow" presStyleLbl="bgShp" presStyleIdx="0" presStyleCnt="1"/>
      <dgm:spPr/>
    </dgm:pt>
    <dgm:pt modelId="{E3BAEF49-6F0C-4D52-80F2-E839CCB4D4DB}" type="pres">
      <dgm:prSet presAssocID="{86E90396-0999-4252-9B7C-35AC7F6106B6}" presName="linearProcess" presStyleCnt="0"/>
      <dgm:spPr/>
    </dgm:pt>
    <dgm:pt modelId="{99A43469-B640-4BA7-A2CB-1B47B1AE9768}" type="pres">
      <dgm:prSet presAssocID="{B70AC152-50DB-43F8-9CA3-21C4A3609864}" presName="textNode" presStyleLbl="node1" presStyleIdx="0" presStyleCnt="3">
        <dgm:presLayoutVars>
          <dgm:bulletEnabled val="1"/>
        </dgm:presLayoutVars>
      </dgm:prSet>
      <dgm:spPr/>
      <dgm:t>
        <a:bodyPr/>
        <a:lstStyle/>
        <a:p>
          <a:endParaRPr lang="zh-TW" altLang="en-US"/>
        </a:p>
      </dgm:t>
    </dgm:pt>
    <dgm:pt modelId="{D9A8C1D2-DF03-4B64-8A11-0AF09D74524F}" type="pres">
      <dgm:prSet presAssocID="{DB07A31F-8AF4-4F5C-A4F5-2B60D4F500FA}" presName="sibTrans" presStyleCnt="0"/>
      <dgm:spPr/>
    </dgm:pt>
    <dgm:pt modelId="{01BC9931-BBA0-4E33-8BA0-F7553F2A610D}" type="pres">
      <dgm:prSet presAssocID="{66D10265-6F4F-437C-8449-DEBB2B4C1EEF}" presName="textNode" presStyleLbl="node1" presStyleIdx="1" presStyleCnt="3" custLinFactNeighborX="-13286" custLinFactNeighborY="622">
        <dgm:presLayoutVars>
          <dgm:bulletEnabled val="1"/>
        </dgm:presLayoutVars>
      </dgm:prSet>
      <dgm:spPr/>
      <dgm:t>
        <a:bodyPr/>
        <a:lstStyle/>
        <a:p>
          <a:endParaRPr lang="zh-TW" altLang="en-US"/>
        </a:p>
      </dgm:t>
    </dgm:pt>
    <dgm:pt modelId="{19FA00FE-95C6-459E-8AD0-D781A97840EF}" type="pres">
      <dgm:prSet presAssocID="{718472BA-1083-4A3E-B7B5-90C4E7710939}" presName="sibTrans" presStyleCnt="0"/>
      <dgm:spPr/>
    </dgm:pt>
    <dgm:pt modelId="{808FDFA1-FB43-4A51-B8F4-8519B148D99B}" type="pres">
      <dgm:prSet presAssocID="{CC5EA84E-2053-4F18-8A3F-A8C926DEA9BC}" presName="textNode" presStyleLbl="node1" presStyleIdx="2" presStyleCnt="3">
        <dgm:presLayoutVars>
          <dgm:bulletEnabled val="1"/>
        </dgm:presLayoutVars>
      </dgm:prSet>
      <dgm:spPr/>
      <dgm:t>
        <a:bodyPr/>
        <a:lstStyle/>
        <a:p>
          <a:endParaRPr lang="zh-TW" altLang="en-US"/>
        </a:p>
      </dgm:t>
    </dgm:pt>
  </dgm:ptLst>
  <dgm:cxnLst>
    <dgm:cxn modelId="{C58E976E-F1B2-40FC-89AB-33C90F096388}" type="presOf" srcId="{66D10265-6F4F-437C-8449-DEBB2B4C1EEF}" destId="{01BC9931-BBA0-4E33-8BA0-F7553F2A610D}" srcOrd="0" destOrd="0" presId="urn:microsoft.com/office/officeart/2005/8/layout/hProcess9"/>
    <dgm:cxn modelId="{2D4E4FC0-3F52-4C15-AA35-4F88C7DAD35E}" type="presOf" srcId="{86E90396-0999-4252-9B7C-35AC7F6106B6}" destId="{A1686610-84D9-44E4-B9EE-29B45F8BE258}" srcOrd="0" destOrd="0" presId="urn:microsoft.com/office/officeart/2005/8/layout/hProcess9"/>
    <dgm:cxn modelId="{EFF4F21D-8522-41C8-B313-7C12A241F28D}" type="presOf" srcId="{CC5EA84E-2053-4F18-8A3F-A8C926DEA9BC}" destId="{808FDFA1-FB43-4A51-B8F4-8519B148D99B}" srcOrd="0" destOrd="0" presId="urn:microsoft.com/office/officeart/2005/8/layout/hProcess9"/>
    <dgm:cxn modelId="{1F5537F0-8F6E-4DDF-875F-5A0D884BBF93}" srcId="{86E90396-0999-4252-9B7C-35AC7F6106B6}" destId="{66D10265-6F4F-437C-8449-DEBB2B4C1EEF}" srcOrd="1" destOrd="0" parTransId="{67A6727C-C7B0-428B-A72C-BF851F8647EF}" sibTransId="{718472BA-1083-4A3E-B7B5-90C4E7710939}"/>
    <dgm:cxn modelId="{A1311108-E4F6-4FA4-A2D1-B98147FAB32D}" srcId="{86E90396-0999-4252-9B7C-35AC7F6106B6}" destId="{CC5EA84E-2053-4F18-8A3F-A8C926DEA9BC}" srcOrd="2" destOrd="0" parTransId="{2A831CB2-A5BD-4D46-B88D-0B850313DC44}" sibTransId="{2330A31E-0331-4731-8A19-A47D0D25902C}"/>
    <dgm:cxn modelId="{C0C446F4-E2E3-4774-8AC1-F53BCD603A86}" srcId="{86E90396-0999-4252-9B7C-35AC7F6106B6}" destId="{B70AC152-50DB-43F8-9CA3-21C4A3609864}" srcOrd="0" destOrd="0" parTransId="{2D49376A-8A75-4909-B520-3A0035FC89DE}" sibTransId="{DB07A31F-8AF4-4F5C-A4F5-2B60D4F500FA}"/>
    <dgm:cxn modelId="{B5403330-C5B7-4643-92A6-6C3428DA2EC4}" type="presOf" srcId="{B70AC152-50DB-43F8-9CA3-21C4A3609864}" destId="{99A43469-B640-4BA7-A2CB-1B47B1AE9768}" srcOrd="0" destOrd="0" presId="urn:microsoft.com/office/officeart/2005/8/layout/hProcess9"/>
    <dgm:cxn modelId="{F47081C9-40B2-4242-B443-D324B3AFF418}" type="presParOf" srcId="{A1686610-84D9-44E4-B9EE-29B45F8BE258}" destId="{45AF9C90-030F-4E06-8A05-EF7CC262BC49}" srcOrd="0" destOrd="0" presId="urn:microsoft.com/office/officeart/2005/8/layout/hProcess9"/>
    <dgm:cxn modelId="{8823D0E8-37FC-424E-AECD-AFE7BE530DC9}" type="presParOf" srcId="{A1686610-84D9-44E4-B9EE-29B45F8BE258}" destId="{E3BAEF49-6F0C-4D52-80F2-E839CCB4D4DB}" srcOrd="1" destOrd="0" presId="urn:microsoft.com/office/officeart/2005/8/layout/hProcess9"/>
    <dgm:cxn modelId="{3AB233F3-ADCF-43CC-9269-5E5A8C7F0C6C}" type="presParOf" srcId="{E3BAEF49-6F0C-4D52-80F2-E839CCB4D4DB}" destId="{99A43469-B640-4BA7-A2CB-1B47B1AE9768}" srcOrd="0" destOrd="0" presId="urn:microsoft.com/office/officeart/2005/8/layout/hProcess9"/>
    <dgm:cxn modelId="{F4E6FE07-FF51-4453-AECB-B7B5620C2E17}" type="presParOf" srcId="{E3BAEF49-6F0C-4D52-80F2-E839CCB4D4DB}" destId="{D9A8C1D2-DF03-4B64-8A11-0AF09D74524F}" srcOrd="1" destOrd="0" presId="urn:microsoft.com/office/officeart/2005/8/layout/hProcess9"/>
    <dgm:cxn modelId="{F3EA69C7-5A7B-45BC-A0A4-60BA201D5808}" type="presParOf" srcId="{E3BAEF49-6F0C-4D52-80F2-E839CCB4D4DB}" destId="{01BC9931-BBA0-4E33-8BA0-F7553F2A610D}" srcOrd="2" destOrd="0" presId="urn:microsoft.com/office/officeart/2005/8/layout/hProcess9"/>
    <dgm:cxn modelId="{6B578F33-B09E-44A2-8499-46AF8665805A}" type="presParOf" srcId="{E3BAEF49-6F0C-4D52-80F2-E839CCB4D4DB}" destId="{19FA00FE-95C6-459E-8AD0-D781A97840EF}" srcOrd="3" destOrd="0" presId="urn:microsoft.com/office/officeart/2005/8/layout/hProcess9"/>
    <dgm:cxn modelId="{73AB029A-BE30-49DB-9612-7FE91BDDDADB}" type="presParOf" srcId="{E3BAEF49-6F0C-4D52-80F2-E839CCB4D4DB}" destId="{808FDFA1-FB43-4A51-B8F4-8519B148D99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5F448-F5DF-40BB-8445-A965DB315E02}">
      <dsp:nvSpPr>
        <dsp:cNvPr id="0" name=""/>
        <dsp:cNvSpPr/>
      </dsp:nvSpPr>
      <dsp:spPr>
        <a:xfrm>
          <a:off x="-4803042" y="-736137"/>
          <a:ext cx="5720745" cy="5720745"/>
        </a:xfrm>
        <a:prstGeom prst="blockArc">
          <a:avLst>
            <a:gd name="adj1" fmla="val 18900000"/>
            <a:gd name="adj2" fmla="val 2700000"/>
            <a:gd name="adj3" fmla="val 378"/>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3F52C7-A1B9-4B98-BA51-78C0BB64C6DC}">
      <dsp:nvSpPr>
        <dsp:cNvPr id="0" name=""/>
        <dsp:cNvSpPr/>
      </dsp:nvSpPr>
      <dsp:spPr>
        <a:xfrm>
          <a:off x="590216" y="424847"/>
          <a:ext cx="5040315" cy="849694"/>
        </a:xfrm>
        <a:prstGeom prst="rect">
          <a:avLst/>
        </a:prstGeom>
        <a:solidFill>
          <a:srgbClr val="C0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74445" tIns="109220" rIns="109220" bIns="109220" numCol="1" spcCol="1270" anchor="ctr" anchorCtr="0">
          <a:noAutofit/>
        </a:bodyPr>
        <a:lstStyle/>
        <a:p>
          <a:pPr lvl="0" algn="l" defTabSz="1911350">
            <a:lnSpc>
              <a:spcPct val="90000"/>
            </a:lnSpc>
            <a:spcBef>
              <a:spcPct val="0"/>
            </a:spcBef>
            <a:spcAft>
              <a:spcPct val="35000"/>
            </a:spcAft>
          </a:pPr>
          <a:r>
            <a:rPr lang="en-US" altLang="zh-TW" sz="4300" kern="1200" dirty="0" smtClean="0"/>
            <a:t>LAC</a:t>
          </a:r>
          <a:r>
            <a:rPr lang="en-US" altLang="zh-TW" sz="4300" u="none" kern="1200" dirty="0" smtClean="0"/>
            <a:t>-</a:t>
          </a:r>
          <a:r>
            <a:rPr lang="en-US" sz="4300" u="none" kern="1200" dirty="0" smtClean="0"/>
            <a:t>Accuracy</a:t>
          </a:r>
          <a:endParaRPr lang="zh-TW" altLang="en-US" sz="4300" u="none" kern="1200" dirty="0"/>
        </a:p>
      </dsp:txBody>
      <dsp:txXfrm>
        <a:off x="590216" y="424847"/>
        <a:ext cx="5040315" cy="849694"/>
      </dsp:txXfrm>
    </dsp:sp>
    <dsp:sp modelId="{5FFF77AF-7E0A-4121-B18D-0A1A8A92A6D8}">
      <dsp:nvSpPr>
        <dsp:cNvPr id="0" name=""/>
        <dsp:cNvSpPr/>
      </dsp:nvSpPr>
      <dsp:spPr>
        <a:xfrm>
          <a:off x="59157" y="288630"/>
          <a:ext cx="1062117" cy="1062117"/>
        </a:xfrm>
        <a:prstGeom prst="ellipse">
          <a:avLst/>
        </a:prstGeom>
        <a:blipFill rotWithShape="0">
          <a:blip xmlns:r="http://schemas.openxmlformats.org/officeDocument/2006/relationships" r:embed="rId1"/>
          <a:stretch>
            <a:fillRect/>
          </a:stretch>
        </a:blip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88C66055-C49B-4C48-AEF8-49971E8EF81F}">
      <dsp:nvSpPr>
        <dsp:cNvPr id="0" name=""/>
        <dsp:cNvSpPr/>
      </dsp:nvSpPr>
      <dsp:spPr>
        <a:xfrm>
          <a:off x="899080" y="1699388"/>
          <a:ext cx="4731451" cy="849694"/>
        </a:xfrm>
        <a:prstGeom prst="rect">
          <a:avLst/>
        </a:prstGeom>
        <a:solidFill>
          <a:srgbClr val="C0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74445" tIns="109220" rIns="109220" bIns="109220" numCol="1" spcCol="1270" anchor="ctr" anchorCtr="0">
          <a:noAutofit/>
        </a:bodyPr>
        <a:lstStyle/>
        <a:p>
          <a:pPr lvl="0" algn="l" defTabSz="1911350">
            <a:lnSpc>
              <a:spcPct val="90000"/>
            </a:lnSpc>
            <a:spcBef>
              <a:spcPct val="0"/>
            </a:spcBef>
            <a:spcAft>
              <a:spcPct val="35000"/>
            </a:spcAft>
          </a:pPr>
          <a:r>
            <a:rPr lang="en-US" altLang="zh-TW" sz="4300" kern="1200" dirty="0" smtClean="0"/>
            <a:t>ADP-S</a:t>
          </a:r>
          <a:r>
            <a:rPr lang="en-US" sz="4300" kern="1200" dirty="0" smtClean="0"/>
            <a:t>calability </a:t>
          </a:r>
          <a:endParaRPr lang="zh-TW" altLang="en-US" sz="4300" kern="1200" dirty="0"/>
        </a:p>
      </dsp:txBody>
      <dsp:txXfrm>
        <a:off x="899080" y="1699388"/>
        <a:ext cx="4731451" cy="849694"/>
      </dsp:txXfrm>
    </dsp:sp>
    <dsp:sp modelId="{26B68683-E169-4277-B8BC-B2B92E30A335}">
      <dsp:nvSpPr>
        <dsp:cNvPr id="0" name=""/>
        <dsp:cNvSpPr/>
      </dsp:nvSpPr>
      <dsp:spPr>
        <a:xfrm>
          <a:off x="368021" y="1593176"/>
          <a:ext cx="1062117" cy="1062117"/>
        </a:xfrm>
        <a:prstGeom prst="ellipse">
          <a:avLst/>
        </a:prstGeom>
        <a:blipFill rotWithShape="0">
          <a:blip xmlns:r="http://schemas.openxmlformats.org/officeDocument/2006/relationships" r:embed="rId2"/>
          <a:stretch>
            <a:fillRect/>
          </a:stretch>
        </a:blip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FD2DB91D-4D96-4EE0-AC6C-5E64BD0EDFCA}">
      <dsp:nvSpPr>
        <dsp:cNvPr id="0" name=""/>
        <dsp:cNvSpPr/>
      </dsp:nvSpPr>
      <dsp:spPr>
        <a:xfrm>
          <a:off x="590216" y="2973929"/>
          <a:ext cx="5040315" cy="849694"/>
        </a:xfrm>
        <a:prstGeom prst="rect">
          <a:avLst/>
        </a:prstGeom>
        <a:solidFill>
          <a:srgbClr val="C0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74445" tIns="109220" rIns="109220" bIns="109220" numCol="1" spcCol="1270" anchor="ctr" anchorCtr="0">
          <a:noAutofit/>
        </a:bodyPr>
        <a:lstStyle/>
        <a:p>
          <a:pPr lvl="0" algn="l" defTabSz="1911350">
            <a:lnSpc>
              <a:spcPct val="90000"/>
            </a:lnSpc>
            <a:spcBef>
              <a:spcPct val="0"/>
            </a:spcBef>
            <a:spcAft>
              <a:spcPct val="35000"/>
            </a:spcAft>
          </a:pPr>
          <a:r>
            <a:rPr lang="en-US" altLang="zh-TW" sz="4300" kern="1200" dirty="0" smtClean="0"/>
            <a:t>IMP-Stability</a:t>
          </a:r>
          <a:endParaRPr lang="zh-TW" altLang="en-US" sz="4300" kern="1200" dirty="0"/>
        </a:p>
      </dsp:txBody>
      <dsp:txXfrm>
        <a:off x="590216" y="2973929"/>
        <a:ext cx="5040315" cy="849694"/>
      </dsp:txXfrm>
    </dsp:sp>
    <dsp:sp modelId="{01113B9E-D1CE-4085-82C1-EAA82F43556E}">
      <dsp:nvSpPr>
        <dsp:cNvPr id="0" name=""/>
        <dsp:cNvSpPr/>
      </dsp:nvSpPr>
      <dsp:spPr>
        <a:xfrm>
          <a:off x="59157" y="2867717"/>
          <a:ext cx="1062117" cy="1062117"/>
        </a:xfrm>
        <a:prstGeom prst="ellipse">
          <a:avLst/>
        </a:prstGeom>
        <a:blipFill rotWithShape="0">
          <a:blip xmlns:r="http://schemas.openxmlformats.org/officeDocument/2006/relationships" r:embed="rId3"/>
          <a:stretch>
            <a:fillRect/>
          </a:stretch>
        </a:blip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E77D8-4923-43D6-B1BC-C8F5B7DDE3D8}">
      <dsp:nvSpPr>
        <dsp:cNvPr id="0" name=""/>
        <dsp:cNvSpPr/>
      </dsp:nvSpPr>
      <dsp:spPr>
        <a:xfrm>
          <a:off x="3221" y="237384"/>
          <a:ext cx="1937219" cy="774887"/>
        </a:xfrm>
        <a:prstGeom prst="rect">
          <a:avLst/>
        </a:prstGeom>
        <a:solidFill>
          <a:srgbClr val="FF0000"/>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TW" altLang="en-US" sz="2000" b="1" kern="1200" dirty="0" smtClean="0">
              <a:latin typeface="微軟正黑體" pitchFamily="34" charset="-120"/>
              <a:ea typeface="微軟正黑體" pitchFamily="34" charset="-120"/>
            </a:rPr>
            <a:t>便民服務</a:t>
          </a:r>
          <a:endParaRPr lang="zh-TW" altLang="en-US" sz="2000" b="1" kern="1200" dirty="0">
            <a:latin typeface="微軟正黑體" pitchFamily="34" charset="-120"/>
            <a:ea typeface="微軟正黑體" pitchFamily="34" charset="-120"/>
          </a:endParaRPr>
        </a:p>
      </dsp:txBody>
      <dsp:txXfrm>
        <a:off x="3221" y="237384"/>
        <a:ext cx="1937219" cy="774887"/>
      </dsp:txXfrm>
    </dsp:sp>
    <dsp:sp modelId="{6B8666DB-D6A6-4636-9B75-245659F6DE2C}">
      <dsp:nvSpPr>
        <dsp:cNvPr id="0" name=""/>
        <dsp:cNvSpPr/>
      </dsp:nvSpPr>
      <dsp:spPr>
        <a:xfrm>
          <a:off x="3221" y="1012271"/>
          <a:ext cx="1937219" cy="2854800"/>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大眾運輸及公車路線查詢系統</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r>
            <a:rPr lang="en-US" altLang="en-US" sz="1800" b="0" kern="1200" dirty="0">
              <a:latin typeface="微軟正黑體" pitchFamily="34" charset="-120"/>
              <a:ea typeface="微軟正黑體" pitchFamily="34" charset="-120"/>
            </a:rPr>
            <a:t>PDA</a:t>
          </a:r>
          <a:r>
            <a:rPr lang="zh-TW" altLang="en-US" sz="1800" b="0" kern="1200" dirty="0">
              <a:latin typeface="微軟正黑體" pitchFamily="34" charset="-120"/>
              <a:ea typeface="微軟正黑體" pitchFamily="34" charset="-120"/>
            </a:rPr>
            <a:t>手機查詢</a:t>
          </a:r>
        </a:p>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智慧型站牌</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endParaRPr lang="zh-TW" altLang="en-US" sz="1800" b="0" kern="1200" dirty="0">
            <a:latin typeface="微軟正黑體" pitchFamily="34" charset="-120"/>
            <a:ea typeface="微軟正黑體" pitchFamily="34" charset="-120"/>
          </a:endParaRPr>
        </a:p>
      </dsp:txBody>
      <dsp:txXfrm>
        <a:off x="3221" y="1012271"/>
        <a:ext cx="1937219" cy="2854800"/>
      </dsp:txXfrm>
    </dsp:sp>
    <dsp:sp modelId="{D6E47AF1-3ACA-4861-9A2C-B53E50E1FB9C}">
      <dsp:nvSpPr>
        <dsp:cNvPr id="0" name=""/>
        <dsp:cNvSpPr/>
      </dsp:nvSpPr>
      <dsp:spPr>
        <a:xfrm>
          <a:off x="2211651" y="237384"/>
          <a:ext cx="1937219" cy="77488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TW" altLang="en-US" sz="2000" b="1" kern="1200" dirty="0" smtClean="0">
              <a:latin typeface="微軟正黑體" pitchFamily="34" charset="-120"/>
              <a:ea typeface="微軟正黑體" pitchFamily="34" charset="-120"/>
            </a:rPr>
            <a:t>市府服務</a:t>
          </a:r>
          <a:endParaRPr lang="zh-TW" altLang="en-US" sz="2000" b="1" kern="1200" dirty="0">
            <a:latin typeface="微軟正黑體" pitchFamily="34" charset="-120"/>
            <a:ea typeface="微軟正黑體" pitchFamily="34" charset="-120"/>
          </a:endParaRPr>
        </a:p>
      </dsp:txBody>
      <dsp:txXfrm>
        <a:off x="2211651" y="237384"/>
        <a:ext cx="1937219" cy="774887"/>
      </dsp:txXfrm>
    </dsp:sp>
    <dsp:sp modelId="{44534FCF-9EC7-4A08-9396-2C5CD5210146}">
      <dsp:nvSpPr>
        <dsp:cNvPr id="0" name=""/>
        <dsp:cNvSpPr/>
      </dsp:nvSpPr>
      <dsp:spPr>
        <a:xfrm>
          <a:off x="2211651" y="1012271"/>
          <a:ext cx="1937219" cy="2854800"/>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智慧型站牌維運中心系統</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r>
            <a:rPr lang="zh-TW" altLang="en-US" sz="1800" b="0" kern="1200" dirty="0">
              <a:latin typeface="微軟正黑體" pitchFamily="34" charset="-120"/>
              <a:ea typeface="微軟正黑體" pitchFamily="34" charset="-120"/>
            </a:rPr>
            <a:t>營運管理系統</a:t>
          </a:r>
        </a:p>
        <a:p>
          <a:pPr marL="171450" lvl="1" indent="-171450" algn="l" defTabSz="800100">
            <a:lnSpc>
              <a:spcPct val="90000"/>
            </a:lnSpc>
            <a:spcBef>
              <a:spcPct val="0"/>
            </a:spcBef>
            <a:spcAft>
              <a:spcPct val="15000"/>
            </a:spcAft>
            <a:buChar char="••"/>
          </a:pP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endParaRPr lang="zh-TW" altLang="en-US" sz="1800" b="0" kern="1200" dirty="0">
            <a:latin typeface="微軟正黑體" pitchFamily="34" charset="-120"/>
            <a:ea typeface="微軟正黑體" pitchFamily="34" charset="-120"/>
          </a:endParaRPr>
        </a:p>
      </dsp:txBody>
      <dsp:txXfrm>
        <a:off x="2211651" y="1012271"/>
        <a:ext cx="1937219" cy="2854800"/>
      </dsp:txXfrm>
    </dsp:sp>
    <dsp:sp modelId="{123B9432-6504-4C8B-AEB9-43B9D93AC844}">
      <dsp:nvSpPr>
        <dsp:cNvPr id="0" name=""/>
        <dsp:cNvSpPr/>
      </dsp:nvSpPr>
      <dsp:spPr>
        <a:xfrm>
          <a:off x="4420081" y="237384"/>
          <a:ext cx="1937219" cy="77488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kumimoji="0" lang="zh-TW" altLang="en-US" sz="2000" b="1" kern="1200" dirty="0" smtClean="0">
              <a:latin typeface="微軟正黑體" pitchFamily="34" charset="-120"/>
              <a:ea typeface="微軟正黑體" pitchFamily="34" charset="-120"/>
            </a:rPr>
            <a:t>公車業</a:t>
          </a:r>
          <a:r>
            <a:rPr lang="zh-TW" altLang="en-US" sz="2000" b="1" kern="1200" dirty="0" smtClean="0">
              <a:latin typeface="微軟正黑體" pitchFamily="34" charset="-120"/>
              <a:ea typeface="微軟正黑體" pitchFamily="34" charset="-120"/>
            </a:rPr>
            <a:t>者服務</a:t>
          </a:r>
          <a:endParaRPr lang="zh-TW" altLang="en-US" sz="2000" b="1" kern="1200" dirty="0">
            <a:latin typeface="微軟正黑體" pitchFamily="34" charset="-120"/>
            <a:ea typeface="微軟正黑體" pitchFamily="34" charset="-120"/>
          </a:endParaRPr>
        </a:p>
      </dsp:txBody>
      <dsp:txXfrm>
        <a:off x="4420081" y="237384"/>
        <a:ext cx="1937219" cy="774887"/>
      </dsp:txXfrm>
    </dsp:sp>
    <dsp:sp modelId="{65F94C06-B00F-4D09-88AD-3907E0BA7DB4}">
      <dsp:nvSpPr>
        <dsp:cNvPr id="0" name=""/>
        <dsp:cNvSpPr/>
      </dsp:nvSpPr>
      <dsp:spPr>
        <a:xfrm>
          <a:off x="4420081" y="1012271"/>
          <a:ext cx="1937219" cy="2854800"/>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行車監控管理系統</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營運管理系統</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行車間距服務</a:t>
          </a:r>
          <a:endParaRPr lang="zh-TW" altLang="en-US" sz="1800" b="0" kern="1200" dirty="0">
            <a:latin typeface="微軟正黑體" pitchFamily="34" charset="-120"/>
            <a:ea typeface="微軟正黑體" pitchFamily="34" charset="-120"/>
          </a:endParaRPr>
        </a:p>
      </dsp:txBody>
      <dsp:txXfrm>
        <a:off x="4420081" y="1012271"/>
        <a:ext cx="1937219" cy="2854800"/>
      </dsp:txXfrm>
    </dsp:sp>
    <dsp:sp modelId="{5447FE01-5133-48BD-8EEB-07234B848AE9}">
      <dsp:nvSpPr>
        <dsp:cNvPr id="0" name=""/>
        <dsp:cNvSpPr/>
      </dsp:nvSpPr>
      <dsp:spPr>
        <a:xfrm>
          <a:off x="6628511" y="237384"/>
          <a:ext cx="1937219" cy="77488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TW" altLang="en-US" sz="2000" b="1" kern="1200" dirty="0" smtClean="0">
              <a:latin typeface="微軟正黑體" pitchFamily="34" charset="-120"/>
              <a:ea typeface="微軟正黑體" pitchFamily="34" charset="-120"/>
            </a:rPr>
            <a:t>加值業者服務</a:t>
          </a:r>
          <a:endParaRPr lang="zh-TW" altLang="en-US" sz="2000" b="1" kern="1200" dirty="0">
            <a:latin typeface="微軟正黑體" pitchFamily="34" charset="-120"/>
            <a:ea typeface="微軟正黑體" pitchFamily="34" charset="-120"/>
          </a:endParaRPr>
        </a:p>
      </dsp:txBody>
      <dsp:txXfrm>
        <a:off x="6628511" y="237384"/>
        <a:ext cx="1937219" cy="774887"/>
      </dsp:txXfrm>
    </dsp:sp>
    <dsp:sp modelId="{8898317C-65A2-4662-9949-E818C7E962FA}">
      <dsp:nvSpPr>
        <dsp:cNvPr id="0" name=""/>
        <dsp:cNvSpPr/>
      </dsp:nvSpPr>
      <dsp:spPr>
        <a:xfrm>
          <a:off x="6628511" y="1012271"/>
          <a:ext cx="1937219" cy="2854800"/>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主動式服務</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被動式服務</a:t>
          </a:r>
          <a:endParaRPr lang="zh-TW" altLang="en-US" sz="1800" b="0" kern="1200" dirty="0">
            <a:latin typeface="微軟正黑體" pitchFamily="34" charset="-120"/>
            <a:ea typeface="微軟正黑體" pitchFamily="34" charset="-120"/>
          </a:endParaRPr>
        </a:p>
      </dsp:txBody>
      <dsp:txXfrm>
        <a:off x="6628511" y="1012271"/>
        <a:ext cx="1937219" cy="2854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E77D8-4923-43D6-B1BC-C8F5B7DDE3D8}">
      <dsp:nvSpPr>
        <dsp:cNvPr id="0" name=""/>
        <dsp:cNvSpPr/>
      </dsp:nvSpPr>
      <dsp:spPr>
        <a:xfrm>
          <a:off x="3221" y="237384"/>
          <a:ext cx="1937219" cy="77488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TW" altLang="en-US" sz="2000" b="1" kern="1200" dirty="0" smtClean="0">
              <a:latin typeface="微軟正黑體" pitchFamily="34" charset="-120"/>
              <a:ea typeface="微軟正黑體" pitchFamily="34" charset="-120"/>
            </a:rPr>
            <a:t>便民服務</a:t>
          </a:r>
          <a:endParaRPr lang="zh-TW" altLang="en-US" sz="2000" b="1" kern="1200" dirty="0">
            <a:latin typeface="微軟正黑體" pitchFamily="34" charset="-120"/>
            <a:ea typeface="微軟正黑體" pitchFamily="34" charset="-120"/>
          </a:endParaRPr>
        </a:p>
      </dsp:txBody>
      <dsp:txXfrm>
        <a:off x="3221" y="237384"/>
        <a:ext cx="1937219" cy="774887"/>
      </dsp:txXfrm>
    </dsp:sp>
    <dsp:sp modelId="{6B8666DB-D6A6-4636-9B75-245659F6DE2C}">
      <dsp:nvSpPr>
        <dsp:cNvPr id="0" name=""/>
        <dsp:cNvSpPr/>
      </dsp:nvSpPr>
      <dsp:spPr>
        <a:xfrm>
          <a:off x="3221" y="1012271"/>
          <a:ext cx="1937219" cy="2854800"/>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大眾運輸及公車路線查詢系統</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r>
            <a:rPr lang="en-US" altLang="en-US" sz="1800" b="0" kern="1200" dirty="0">
              <a:latin typeface="微軟正黑體" pitchFamily="34" charset="-120"/>
              <a:ea typeface="微軟正黑體" pitchFamily="34" charset="-120"/>
            </a:rPr>
            <a:t>PDA</a:t>
          </a:r>
          <a:r>
            <a:rPr lang="zh-TW" altLang="en-US" sz="1800" b="0" kern="1200" dirty="0">
              <a:latin typeface="微軟正黑體" pitchFamily="34" charset="-120"/>
              <a:ea typeface="微軟正黑體" pitchFamily="34" charset="-120"/>
            </a:rPr>
            <a:t>手機查詢</a:t>
          </a:r>
        </a:p>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智慧型站牌</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endParaRPr lang="zh-TW" altLang="en-US" sz="1800" b="0" kern="1200" dirty="0">
            <a:latin typeface="微軟正黑體" pitchFamily="34" charset="-120"/>
            <a:ea typeface="微軟正黑體" pitchFamily="34" charset="-120"/>
          </a:endParaRPr>
        </a:p>
      </dsp:txBody>
      <dsp:txXfrm>
        <a:off x="3221" y="1012271"/>
        <a:ext cx="1937219" cy="2854800"/>
      </dsp:txXfrm>
    </dsp:sp>
    <dsp:sp modelId="{D6E47AF1-3ACA-4861-9A2C-B53E50E1FB9C}">
      <dsp:nvSpPr>
        <dsp:cNvPr id="0" name=""/>
        <dsp:cNvSpPr/>
      </dsp:nvSpPr>
      <dsp:spPr>
        <a:xfrm>
          <a:off x="2211651" y="237384"/>
          <a:ext cx="1937219" cy="774887"/>
        </a:xfrm>
        <a:prstGeom prst="rect">
          <a:avLst/>
        </a:prstGeom>
        <a:solidFill>
          <a:srgbClr val="FF0000"/>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TW" altLang="en-US" sz="2000" b="1" kern="1200" dirty="0" smtClean="0">
              <a:latin typeface="微軟正黑體" pitchFamily="34" charset="-120"/>
              <a:ea typeface="微軟正黑體" pitchFamily="34" charset="-120"/>
            </a:rPr>
            <a:t>市府服務</a:t>
          </a:r>
          <a:endParaRPr lang="zh-TW" altLang="en-US" sz="2000" b="1" kern="1200" dirty="0">
            <a:latin typeface="微軟正黑體" pitchFamily="34" charset="-120"/>
            <a:ea typeface="微軟正黑體" pitchFamily="34" charset="-120"/>
          </a:endParaRPr>
        </a:p>
      </dsp:txBody>
      <dsp:txXfrm>
        <a:off x="2211651" y="237384"/>
        <a:ext cx="1937219" cy="774887"/>
      </dsp:txXfrm>
    </dsp:sp>
    <dsp:sp modelId="{44534FCF-9EC7-4A08-9396-2C5CD5210146}">
      <dsp:nvSpPr>
        <dsp:cNvPr id="0" name=""/>
        <dsp:cNvSpPr/>
      </dsp:nvSpPr>
      <dsp:spPr>
        <a:xfrm>
          <a:off x="2211651" y="1012271"/>
          <a:ext cx="1937219" cy="2854800"/>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智慧型站牌維運中心系統</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r>
            <a:rPr lang="zh-TW" altLang="en-US" sz="1800" b="0" kern="1200" dirty="0">
              <a:latin typeface="微軟正黑體" pitchFamily="34" charset="-120"/>
              <a:ea typeface="微軟正黑體" pitchFamily="34" charset="-120"/>
            </a:rPr>
            <a:t>營運管理系統</a:t>
          </a:r>
        </a:p>
        <a:p>
          <a:pPr marL="171450" lvl="1" indent="-171450" algn="l" defTabSz="800100">
            <a:lnSpc>
              <a:spcPct val="90000"/>
            </a:lnSpc>
            <a:spcBef>
              <a:spcPct val="0"/>
            </a:spcBef>
            <a:spcAft>
              <a:spcPct val="15000"/>
            </a:spcAft>
            <a:buChar char="••"/>
          </a:pP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endParaRPr lang="zh-TW" altLang="en-US" sz="1800" b="0" kern="1200" dirty="0">
            <a:latin typeface="微軟正黑體" pitchFamily="34" charset="-120"/>
            <a:ea typeface="微軟正黑體" pitchFamily="34" charset="-120"/>
          </a:endParaRPr>
        </a:p>
      </dsp:txBody>
      <dsp:txXfrm>
        <a:off x="2211651" y="1012271"/>
        <a:ext cx="1937219" cy="2854800"/>
      </dsp:txXfrm>
    </dsp:sp>
    <dsp:sp modelId="{123B9432-6504-4C8B-AEB9-43B9D93AC844}">
      <dsp:nvSpPr>
        <dsp:cNvPr id="0" name=""/>
        <dsp:cNvSpPr/>
      </dsp:nvSpPr>
      <dsp:spPr>
        <a:xfrm>
          <a:off x="4420081" y="237384"/>
          <a:ext cx="1937219" cy="77488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kumimoji="0" lang="zh-TW" altLang="en-US" sz="2000" b="1" kern="1200" dirty="0" smtClean="0">
              <a:latin typeface="微軟正黑體" pitchFamily="34" charset="-120"/>
              <a:ea typeface="微軟正黑體" pitchFamily="34" charset="-120"/>
            </a:rPr>
            <a:t>公車業</a:t>
          </a:r>
          <a:r>
            <a:rPr lang="zh-TW" altLang="en-US" sz="2000" b="1" kern="1200" dirty="0" smtClean="0">
              <a:latin typeface="微軟正黑體" pitchFamily="34" charset="-120"/>
              <a:ea typeface="微軟正黑體" pitchFamily="34" charset="-120"/>
            </a:rPr>
            <a:t>者服務</a:t>
          </a:r>
          <a:endParaRPr lang="zh-TW" altLang="en-US" sz="2000" b="1" kern="1200" dirty="0">
            <a:latin typeface="微軟正黑體" pitchFamily="34" charset="-120"/>
            <a:ea typeface="微軟正黑體" pitchFamily="34" charset="-120"/>
          </a:endParaRPr>
        </a:p>
      </dsp:txBody>
      <dsp:txXfrm>
        <a:off x="4420081" y="237384"/>
        <a:ext cx="1937219" cy="774887"/>
      </dsp:txXfrm>
    </dsp:sp>
    <dsp:sp modelId="{65F94C06-B00F-4D09-88AD-3907E0BA7DB4}">
      <dsp:nvSpPr>
        <dsp:cNvPr id="0" name=""/>
        <dsp:cNvSpPr/>
      </dsp:nvSpPr>
      <dsp:spPr>
        <a:xfrm>
          <a:off x="4420081" y="1012271"/>
          <a:ext cx="1937219" cy="2854800"/>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行車監控管理系統</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營運管理系統</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行車間距服務</a:t>
          </a:r>
          <a:endParaRPr lang="zh-TW" altLang="en-US" sz="1800" b="0" kern="1200" dirty="0">
            <a:latin typeface="微軟正黑體" pitchFamily="34" charset="-120"/>
            <a:ea typeface="微軟正黑體" pitchFamily="34" charset="-120"/>
          </a:endParaRPr>
        </a:p>
      </dsp:txBody>
      <dsp:txXfrm>
        <a:off x="4420081" y="1012271"/>
        <a:ext cx="1937219" cy="2854800"/>
      </dsp:txXfrm>
    </dsp:sp>
    <dsp:sp modelId="{5447FE01-5133-48BD-8EEB-07234B848AE9}">
      <dsp:nvSpPr>
        <dsp:cNvPr id="0" name=""/>
        <dsp:cNvSpPr/>
      </dsp:nvSpPr>
      <dsp:spPr>
        <a:xfrm>
          <a:off x="6628511" y="237384"/>
          <a:ext cx="1937219" cy="77488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TW" altLang="en-US" sz="2000" b="1" kern="1200" dirty="0" smtClean="0">
              <a:latin typeface="微軟正黑體" pitchFamily="34" charset="-120"/>
              <a:ea typeface="微軟正黑體" pitchFamily="34" charset="-120"/>
            </a:rPr>
            <a:t>加值業者服務</a:t>
          </a:r>
          <a:endParaRPr lang="zh-TW" altLang="en-US" sz="2000" b="1" kern="1200" dirty="0">
            <a:latin typeface="微軟正黑體" pitchFamily="34" charset="-120"/>
            <a:ea typeface="微軟正黑體" pitchFamily="34" charset="-120"/>
          </a:endParaRPr>
        </a:p>
      </dsp:txBody>
      <dsp:txXfrm>
        <a:off x="6628511" y="237384"/>
        <a:ext cx="1937219" cy="774887"/>
      </dsp:txXfrm>
    </dsp:sp>
    <dsp:sp modelId="{8898317C-65A2-4662-9949-E818C7E962FA}">
      <dsp:nvSpPr>
        <dsp:cNvPr id="0" name=""/>
        <dsp:cNvSpPr/>
      </dsp:nvSpPr>
      <dsp:spPr>
        <a:xfrm>
          <a:off x="6628511" y="1012271"/>
          <a:ext cx="1937219" cy="2854800"/>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主動式服務</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被動式服務</a:t>
          </a:r>
          <a:endParaRPr lang="zh-TW" altLang="en-US" sz="1800" b="0" kern="1200" dirty="0">
            <a:latin typeface="微軟正黑體" pitchFamily="34" charset="-120"/>
            <a:ea typeface="微軟正黑體" pitchFamily="34" charset="-120"/>
          </a:endParaRPr>
        </a:p>
      </dsp:txBody>
      <dsp:txXfrm>
        <a:off x="6628511" y="1012271"/>
        <a:ext cx="1937219" cy="285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E77D8-4923-43D6-B1BC-C8F5B7DDE3D8}">
      <dsp:nvSpPr>
        <dsp:cNvPr id="0" name=""/>
        <dsp:cNvSpPr/>
      </dsp:nvSpPr>
      <dsp:spPr>
        <a:xfrm>
          <a:off x="3221" y="237384"/>
          <a:ext cx="1937219" cy="77488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TW" altLang="en-US" sz="2000" b="1" kern="1200" dirty="0" smtClean="0">
              <a:latin typeface="微軟正黑體" pitchFamily="34" charset="-120"/>
              <a:ea typeface="微軟正黑體" pitchFamily="34" charset="-120"/>
            </a:rPr>
            <a:t>便民服務</a:t>
          </a:r>
          <a:endParaRPr lang="zh-TW" altLang="en-US" sz="2000" b="1" kern="1200" dirty="0">
            <a:latin typeface="微軟正黑體" pitchFamily="34" charset="-120"/>
            <a:ea typeface="微軟正黑體" pitchFamily="34" charset="-120"/>
          </a:endParaRPr>
        </a:p>
      </dsp:txBody>
      <dsp:txXfrm>
        <a:off x="3221" y="237384"/>
        <a:ext cx="1937219" cy="774887"/>
      </dsp:txXfrm>
    </dsp:sp>
    <dsp:sp modelId="{6B8666DB-D6A6-4636-9B75-245659F6DE2C}">
      <dsp:nvSpPr>
        <dsp:cNvPr id="0" name=""/>
        <dsp:cNvSpPr/>
      </dsp:nvSpPr>
      <dsp:spPr>
        <a:xfrm>
          <a:off x="3221" y="1012271"/>
          <a:ext cx="1937219" cy="2854800"/>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大眾運輸及公車路線查詢系統</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r>
            <a:rPr lang="en-US" altLang="en-US" sz="1800" b="0" kern="1200" dirty="0">
              <a:latin typeface="微軟正黑體" pitchFamily="34" charset="-120"/>
              <a:ea typeface="微軟正黑體" pitchFamily="34" charset="-120"/>
            </a:rPr>
            <a:t>PDA</a:t>
          </a:r>
          <a:r>
            <a:rPr lang="zh-TW" altLang="en-US" sz="1800" b="0" kern="1200" dirty="0">
              <a:latin typeface="微軟正黑體" pitchFamily="34" charset="-120"/>
              <a:ea typeface="微軟正黑體" pitchFamily="34" charset="-120"/>
            </a:rPr>
            <a:t>手機查詢</a:t>
          </a:r>
        </a:p>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智慧型站牌</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endParaRPr lang="zh-TW" altLang="en-US" sz="1800" b="0" kern="1200" dirty="0">
            <a:latin typeface="微軟正黑體" pitchFamily="34" charset="-120"/>
            <a:ea typeface="微軟正黑體" pitchFamily="34" charset="-120"/>
          </a:endParaRPr>
        </a:p>
      </dsp:txBody>
      <dsp:txXfrm>
        <a:off x="3221" y="1012271"/>
        <a:ext cx="1937219" cy="2854800"/>
      </dsp:txXfrm>
    </dsp:sp>
    <dsp:sp modelId="{D6E47AF1-3ACA-4861-9A2C-B53E50E1FB9C}">
      <dsp:nvSpPr>
        <dsp:cNvPr id="0" name=""/>
        <dsp:cNvSpPr/>
      </dsp:nvSpPr>
      <dsp:spPr>
        <a:xfrm>
          <a:off x="2211651" y="237384"/>
          <a:ext cx="1937219" cy="77488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TW" altLang="en-US" sz="2000" b="1" kern="1200" dirty="0" smtClean="0">
              <a:latin typeface="微軟正黑體" pitchFamily="34" charset="-120"/>
              <a:ea typeface="微軟正黑體" pitchFamily="34" charset="-120"/>
            </a:rPr>
            <a:t>市府服務</a:t>
          </a:r>
          <a:endParaRPr lang="zh-TW" altLang="en-US" sz="2000" b="1" kern="1200" dirty="0">
            <a:latin typeface="微軟正黑體" pitchFamily="34" charset="-120"/>
            <a:ea typeface="微軟正黑體" pitchFamily="34" charset="-120"/>
          </a:endParaRPr>
        </a:p>
      </dsp:txBody>
      <dsp:txXfrm>
        <a:off x="2211651" y="237384"/>
        <a:ext cx="1937219" cy="774887"/>
      </dsp:txXfrm>
    </dsp:sp>
    <dsp:sp modelId="{44534FCF-9EC7-4A08-9396-2C5CD5210146}">
      <dsp:nvSpPr>
        <dsp:cNvPr id="0" name=""/>
        <dsp:cNvSpPr/>
      </dsp:nvSpPr>
      <dsp:spPr>
        <a:xfrm>
          <a:off x="2211651" y="1012271"/>
          <a:ext cx="1937219" cy="2854800"/>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智慧型站牌維運中心系統</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r>
            <a:rPr lang="zh-TW" altLang="en-US" sz="1800" b="0" kern="1200" dirty="0">
              <a:latin typeface="微軟正黑體" pitchFamily="34" charset="-120"/>
              <a:ea typeface="微軟正黑體" pitchFamily="34" charset="-120"/>
            </a:rPr>
            <a:t>營運管理系統</a:t>
          </a:r>
        </a:p>
        <a:p>
          <a:pPr marL="171450" lvl="1" indent="-171450" algn="l" defTabSz="800100">
            <a:lnSpc>
              <a:spcPct val="90000"/>
            </a:lnSpc>
            <a:spcBef>
              <a:spcPct val="0"/>
            </a:spcBef>
            <a:spcAft>
              <a:spcPct val="15000"/>
            </a:spcAft>
            <a:buChar char="••"/>
          </a:pP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endParaRPr lang="zh-TW" altLang="en-US" sz="1800" b="0" kern="1200" dirty="0">
            <a:latin typeface="微軟正黑體" pitchFamily="34" charset="-120"/>
            <a:ea typeface="微軟正黑體" pitchFamily="34" charset="-120"/>
          </a:endParaRPr>
        </a:p>
      </dsp:txBody>
      <dsp:txXfrm>
        <a:off x="2211651" y="1012271"/>
        <a:ext cx="1937219" cy="2854800"/>
      </dsp:txXfrm>
    </dsp:sp>
    <dsp:sp modelId="{123B9432-6504-4C8B-AEB9-43B9D93AC844}">
      <dsp:nvSpPr>
        <dsp:cNvPr id="0" name=""/>
        <dsp:cNvSpPr/>
      </dsp:nvSpPr>
      <dsp:spPr>
        <a:xfrm>
          <a:off x="4420081" y="237384"/>
          <a:ext cx="1937219" cy="774887"/>
        </a:xfrm>
        <a:prstGeom prst="rect">
          <a:avLst/>
        </a:prstGeom>
        <a:solidFill>
          <a:srgbClr val="FF0000"/>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kumimoji="0" lang="zh-TW" altLang="en-US" sz="2000" b="1" kern="1200" dirty="0" smtClean="0">
              <a:latin typeface="微軟正黑體" pitchFamily="34" charset="-120"/>
              <a:ea typeface="微軟正黑體" pitchFamily="34" charset="-120"/>
            </a:rPr>
            <a:t>公車業</a:t>
          </a:r>
          <a:r>
            <a:rPr lang="zh-TW" altLang="en-US" sz="2000" b="1" kern="1200" dirty="0" smtClean="0">
              <a:latin typeface="微軟正黑體" pitchFamily="34" charset="-120"/>
              <a:ea typeface="微軟正黑體" pitchFamily="34" charset="-120"/>
            </a:rPr>
            <a:t>者服務</a:t>
          </a:r>
          <a:endParaRPr lang="zh-TW" altLang="en-US" sz="2000" b="1" kern="1200" dirty="0">
            <a:latin typeface="微軟正黑體" pitchFamily="34" charset="-120"/>
            <a:ea typeface="微軟正黑體" pitchFamily="34" charset="-120"/>
          </a:endParaRPr>
        </a:p>
      </dsp:txBody>
      <dsp:txXfrm>
        <a:off x="4420081" y="237384"/>
        <a:ext cx="1937219" cy="774887"/>
      </dsp:txXfrm>
    </dsp:sp>
    <dsp:sp modelId="{65F94C06-B00F-4D09-88AD-3907E0BA7DB4}">
      <dsp:nvSpPr>
        <dsp:cNvPr id="0" name=""/>
        <dsp:cNvSpPr/>
      </dsp:nvSpPr>
      <dsp:spPr>
        <a:xfrm>
          <a:off x="4420081" y="1012271"/>
          <a:ext cx="1937219" cy="2854800"/>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行車監控管理系統</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營運管理系統</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行車間距服務</a:t>
          </a:r>
          <a:endParaRPr lang="zh-TW" altLang="en-US" sz="1800" b="0" kern="1200" dirty="0">
            <a:latin typeface="微軟正黑體" pitchFamily="34" charset="-120"/>
            <a:ea typeface="微軟正黑體" pitchFamily="34" charset="-120"/>
          </a:endParaRPr>
        </a:p>
      </dsp:txBody>
      <dsp:txXfrm>
        <a:off x="4420081" y="1012271"/>
        <a:ext cx="1937219" cy="2854800"/>
      </dsp:txXfrm>
    </dsp:sp>
    <dsp:sp modelId="{5447FE01-5133-48BD-8EEB-07234B848AE9}">
      <dsp:nvSpPr>
        <dsp:cNvPr id="0" name=""/>
        <dsp:cNvSpPr/>
      </dsp:nvSpPr>
      <dsp:spPr>
        <a:xfrm>
          <a:off x="6628511" y="237384"/>
          <a:ext cx="1937219" cy="77488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TW" altLang="en-US" sz="2000" b="1" kern="1200" dirty="0" smtClean="0">
              <a:latin typeface="微軟正黑體" pitchFamily="34" charset="-120"/>
              <a:ea typeface="微軟正黑體" pitchFamily="34" charset="-120"/>
            </a:rPr>
            <a:t>加值業者服務</a:t>
          </a:r>
          <a:endParaRPr lang="zh-TW" altLang="en-US" sz="2000" b="1" kern="1200" dirty="0">
            <a:latin typeface="微軟正黑體" pitchFamily="34" charset="-120"/>
            <a:ea typeface="微軟正黑體" pitchFamily="34" charset="-120"/>
          </a:endParaRPr>
        </a:p>
      </dsp:txBody>
      <dsp:txXfrm>
        <a:off x="6628511" y="237384"/>
        <a:ext cx="1937219" cy="774887"/>
      </dsp:txXfrm>
    </dsp:sp>
    <dsp:sp modelId="{8898317C-65A2-4662-9949-E818C7E962FA}">
      <dsp:nvSpPr>
        <dsp:cNvPr id="0" name=""/>
        <dsp:cNvSpPr/>
      </dsp:nvSpPr>
      <dsp:spPr>
        <a:xfrm>
          <a:off x="6628511" y="1012271"/>
          <a:ext cx="1937219" cy="2854800"/>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主動式服務</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被動式服務</a:t>
          </a:r>
          <a:endParaRPr lang="zh-TW" altLang="en-US" sz="1800" b="0" kern="1200" dirty="0">
            <a:latin typeface="微軟正黑體" pitchFamily="34" charset="-120"/>
            <a:ea typeface="微軟正黑體" pitchFamily="34" charset="-120"/>
          </a:endParaRPr>
        </a:p>
      </dsp:txBody>
      <dsp:txXfrm>
        <a:off x="6628511" y="1012271"/>
        <a:ext cx="1937219" cy="2854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E77D8-4923-43D6-B1BC-C8F5B7DDE3D8}">
      <dsp:nvSpPr>
        <dsp:cNvPr id="0" name=""/>
        <dsp:cNvSpPr/>
      </dsp:nvSpPr>
      <dsp:spPr>
        <a:xfrm>
          <a:off x="3221" y="237384"/>
          <a:ext cx="1937219" cy="77488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TW" altLang="en-US" sz="2000" b="1" kern="1200" dirty="0" smtClean="0">
              <a:latin typeface="微軟正黑體" pitchFamily="34" charset="-120"/>
              <a:ea typeface="微軟正黑體" pitchFamily="34" charset="-120"/>
            </a:rPr>
            <a:t>便民服務</a:t>
          </a:r>
          <a:endParaRPr lang="zh-TW" altLang="en-US" sz="2000" b="1" kern="1200" dirty="0">
            <a:latin typeface="微軟正黑體" pitchFamily="34" charset="-120"/>
            <a:ea typeface="微軟正黑體" pitchFamily="34" charset="-120"/>
          </a:endParaRPr>
        </a:p>
      </dsp:txBody>
      <dsp:txXfrm>
        <a:off x="3221" y="237384"/>
        <a:ext cx="1937219" cy="774887"/>
      </dsp:txXfrm>
    </dsp:sp>
    <dsp:sp modelId="{6B8666DB-D6A6-4636-9B75-245659F6DE2C}">
      <dsp:nvSpPr>
        <dsp:cNvPr id="0" name=""/>
        <dsp:cNvSpPr/>
      </dsp:nvSpPr>
      <dsp:spPr>
        <a:xfrm>
          <a:off x="5" y="1024547"/>
          <a:ext cx="1937219" cy="2854800"/>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大眾運輸及公車路線查詢系統</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r>
            <a:rPr lang="en-US" altLang="en-US" sz="1800" b="0" kern="1200" dirty="0">
              <a:latin typeface="微軟正黑體" pitchFamily="34" charset="-120"/>
              <a:ea typeface="微軟正黑體" pitchFamily="34" charset="-120"/>
            </a:rPr>
            <a:t>PDA</a:t>
          </a:r>
          <a:r>
            <a:rPr lang="zh-TW" altLang="en-US" sz="1800" b="0" kern="1200" dirty="0">
              <a:latin typeface="微軟正黑體" pitchFamily="34" charset="-120"/>
              <a:ea typeface="微軟正黑體" pitchFamily="34" charset="-120"/>
            </a:rPr>
            <a:t>手機查詢</a:t>
          </a:r>
        </a:p>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智慧型站牌</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endParaRPr lang="zh-TW" altLang="en-US" sz="1800" b="0" kern="1200" dirty="0">
            <a:latin typeface="微軟正黑體" pitchFamily="34" charset="-120"/>
            <a:ea typeface="微軟正黑體" pitchFamily="34" charset="-120"/>
          </a:endParaRPr>
        </a:p>
      </dsp:txBody>
      <dsp:txXfrm>
        <a:off x="5" y="1024547"/>
        <a:ext cx="1937219" cy="2854800"/>
      </dsp:txXfrm>
    </dsp:sp>
    <dsp:sp modelId="{D6E47AF1-3ACA-4861-9A2C-B53E50E1FB9C}">
      <dsp:nvSpPr>
        <dsp:cNvPr id="0" name=""/>
        <dsp:cNvSpPr/>
      </dsp:nvSpPr>
      <dsp:spPr>
        <a:xfrm>
          <a:off x="2211651" y="237384"/>
          <a:ext cx="1937219" cy="77488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TW" altLang="en-US" sz="2000" b="1" kern="1200" dirty="0" smtClean="0">
              <a:latin typeface="微軟正黑體" pitchFamily="34" charset="-120"/>
              <a:ea typeface="微軟正黑體" pitchFamily="34" charset="-120"/>
            </a:rPr>
            <a:t>市府服務</a:t>
          </a:r>
          <a:endParaRPr lang="zh-TW" altLang="en-US" sz="2000" b="1" kern="1200" dirty="0">
            <a:latin typeface="微軟正黑體" pitchFamily="34" charset="-120"/>
            <a:ea typeface="微軟正黑體" pitchFamily="34" charset="-120"/>
          </a:endParaRPr>
        </a:p>
      </dsp:txBody>
      <dsp:txXfrm>
        <a:off x="2211651" y="237384"/>
        <a:ext cx="1937219" cy="774887"/>
      </dsp:txXfrm>
    </dsp:sp>
    <dsp:sp modelId="{44534FCF-9EC7-4A08-9396-2C5CD5210146}">
      <dsp:nvSpPr>
        <dsp:cNvPr id="0" name=""/>
        <dsp:cNvSpPr/>
      </dsp:nvSpPr>
      <dsp:spPr>
        <a:xfrm>
          <a:off x="2211651" y="1012271"/>
          <a:ext cx="1937219" cy="2854800"/>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智慧型站牌維運中心系統</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r>
            <a:rPr lang="zh-TW" altLang="en-US" sz="1800" b="0" kern="1200" dirty="0">
              <a:latin typeface="微軟正黑體" pitchFamily="34" charset="-120"/>
              <a:ea typeface="微軟正黑體" pitchFamily="34" charset="-120"/>
            </a:rPr>
            <a:t>營運管理系統</a:t>
          </a:r>
        </a:p>
        <a:p>
          <a:pPr marL="171450" lvl="1" indent="-171450" algn="l" defTabSz="800100">
            <a:lnSpc>
              <a:spcPct val="90000"/>
            </a:lnSpc>
            <a:spcBef>
              <a:spcPct val="0"/>
            </a:spcBef>
            <a:spcAft>
              <a:spcPct val="15000"/>
            </a:spcAft>
            <a:buChar char="••"/>
          </a:pP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endParaRPr lang="zh-TW" altLang="en-US" sz="1800" b="0" kern="1200" dirty="0">
            <a:latin typeface="微軟正黑體" pitchFamily="34" charset="-120"/>
            <a:ea typeface="微軟正黑體" pitchFamily="34" charset="-120"/>
          </a:endParaRPr>
        </a:p>
      </dsp:txBody>
      <dsp:txXfrm>
        <a:off x="2211651" y="1012271"/>
        <a:ext cx="1937219" cy="2854800"/>
      </dsp:txXfrm>
    </dsp:sp>
    <dsp:sp modelId="{123B9432-6504-4C8B-AEB9-43B9D93AC844}">
      <dsp:nvSpPr>
        <dsp:cNvPr id="0" name=""/>
        <dsp:cNvSpPr/>
      </dsp:nvSpPr>
      <dsp:spPr>
        <a:xfrm>
          <a:off x="4420081" y="237384"/>
          <a:ext cx="1937219" cy="77488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kumimoji="0" lang="zh-TW" altLang="en-US" sz="2000" b="1" kern="1200" dirty="0" smtClean="0">
              <a:latin typeface="微軟正黑體" pitchFamily="34" charset="-120"/>
              <a:ea typeface="微軟正黑體" pitchFamily="34" charset="-120"/>
            </a:rPr>
            <a:t>公車業</a:t>
          </a:r>
          <a:r>
            <a:rPr lang="zh-TW" altLang="en-US" sz="2000" b="1" kern="1200" dirty="0" smtClean="0">
              <a:latin typeface="微軟正黑體" pitchFamily="34" charset="-120"/>
              <a:ea typeface="微軟正黑體" pitchFamily="34" charset="-120"/>
            </a:rPr>
            <a:t>者服務</a:t>
          </a:r>
          <a:endParaRPr lang="zh-TW" altLang="en-US" sz="2000" b="1" kern="1200" dirty="0">
            <a:latin typeface="微軟正黑體" pitchFamily="34" charset="-120"/>
            <a:ea typeface="微軟正黑體" pitchFamily="34" charset="-120"/>
          </a:endParaRPr>
        </a:p>
      </dsp:txBody>
      <dsp:txXfrm>
        <a:off x="4420081" y="237384"/>
        <a:ext cx="1937219" cy="774887"/>
      </dsp:txXfrm>
    </dsp:sp>
    <dsp:sp modelId="{65F94C06-B00F-4D09-88AD-3907E0BA7DB4}">
      <dsp:nvSpPr>
        <dsp:cNvPr id="0" name=""/>
        <dsp:cNvSpPr/>
      </dsp:nvSpPr>
      <dsp:spPr>
        <a:xfrm>
          <a:off x="4420081" y="1012271"/>
          <a:ext cx="1937219" cy="2854800"/>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行車監控管理系統</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營運管理系統</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行車間距服務</a:t>
          </a:r>
          <a:endParaRPr lang="zh-TW" altLang="en-US" sz="1800" b="0" kern="1200" dirty="0">
            <a:latin typeface="微軟正黑體" pitchFamily="34" charset="-120"/>
            <a:ea typeface="微軟正黑體" pitchFamily="34" charset="-120"/>
          </a:endParaRPr>
        </a:p>
      </dsp:txBody>
      <dsp:txXfrm>
        <a:off x="4420081" y="1012271"/>
        <a:ext cx="1937219" cy="2854800"/>
      </dsp:txXfrm>
    </dsp:sp>
    <dsp:sp modelId="{5447FE01-5133-48BD-8EEB-07234B848AE9}">
      <dsp:nvSpPr>
        <dsp:cNvPr id="0" name=""/>
        <dsp:cNvSpPr/>
      </dsp:nvSpPr>
      <dsp:spPr>
        <a:xfrm>
          <a:off x="6628511" y="237384"/>
          <a:ext cx="1937219" cy="774887"/>
        </a:xfrm>
        <a:prstGeom prst="rect">
          <a:avLst/>
        </a:prstGeom>
        <a:solidFill>
          <a:srgbClr val="FF0000"/>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TW" altLang="en-US" sz="2000" b="1" kern="1200" dirty="0" smtClean="0">
              <a:latin typeface="微軟正黑體" pitchFamily="34" charset="-120"/>
              <a:ea typeface="微軟正黑體" pitchFamily="34" charset="-120"/>
            </a:rPr>
            <a:t>加值業者服務</a:t>
          </a:r>
          <a:endParaRPr lang="zh-TW" altLang="en-US" sz="2000" b="1" kern="1200" dirty="0">
            <a:latin typeface="微軟正黑體" pitchFamily="34" charset="-120"/>
            <a:ea typeface="微軟正黑體" pitchFamily="34" charset="-120"/>
          </a:endParaRPr>
        </a:p>
      </dsp:txBody>
      <dsp:txXfrm>
        <a:off x="6628511" y="237384"/>
        <a:ext cx="1937219" cy="774887"/>
      </dsp:txXfrm>
    </dsp:sp>
    <dsp:sp modelId="{8898317C-65A2-4662-9949-E818C7E962FA}">
      <dsp:nvSpPr>
        <dsp:cNvPr id="0" name=""/>
        <dsp:cNvSpPr/>
      </dsp:nvSpPr>
      <dsp:spPr>
        <a:xfrm>
          <a:off x="6628511" y="1012271"/>
          <a:ext cx="1937219" cy="2854800"/>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主動式服務</a:t>
          </a:r>
          <a:endParaRPr lang="zh-TW" altLang="en-US" sz="1800" b="0" kern="1200" dirty="0">
            <a:latin typeface="微軟正黑體" pitchFamily="34" charset="-120"/>
            <a:ea typeface="微軟正黑體" pitchFamily="34" charset="-120"/>
          </a:endParaRPr>
        </a:p>
        <a:p>
          <a:pPr marL="171450" lvl="1" indent="-171450" algn="l" defTabSz="800100">
            <a:lnSpc>
              <a:spcPct val="90000"/>
            </a:lnSpc>
            <a:spcBef>
              <a:spcPct val="0"/>
            </a:spcBef>
            <a:spcAft>
              <a:spcPct val="15000"/>
            </a:spcAft>
            <a:buChar char="••"/>
          </a:pPr>
          <a:r>
            <a:rPr lang="zh-TW" altLang="en-US" sz="1800" b="0" kern="1200" dirty="0" smtClean="0">
              <a:latin typeface="微軟正黑體" pitchFamily="34" charset="-120"/>
              <a:ea typeface="微軟正黑體" pitchFamily="34" charset="-120"/>
            </a:rPr>
            <a:t>被動式服務</a:t>
          </a:r>
          <a:endParaRPr lang="zh-TW" altLang="en-US" sz="1800" b="0" kern="1200" dirty="0">
            <a:latin typeface="微軟正黑體" pitchFamily="34" charset="-120"/>
            <a:ea typeface="微軟正黑體" pitchFamily="34" charset="-120"/>
          </a:endParaRPr>
        </a:p>
      </dsp:txBody>
      <dsp:txXfrm>
        <a:off x="6628511" y="1012271"/>
        <a:ext cx="1937219" cy="2854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F9C90-030F-4E06-8A05-EF7CC262BC49}">
      <dsp:nvSpPr>
        <dsp:cNvPr id="0" name=""/>
        <dsp:cNvSpPr/>
      </dsp:nvSpPr>
      <dsp:spPr>
        <a:xfrm>
          <a:off x="612935" y="0"/>
          <a:ext cx="6946608" cy="1784198"/>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A43469-B640-4BA7-A2CB-1B47B1AE9768}">
      <dsp:nvSpPr>
        <dsp:cNvPr id="0" name=""/>
        <dsp:cNvSpPr/>
      </dsp:nvSpPr>
      <dsp:spPr>
        <a:xfrm>
          <a:off x="140863" y="535259"/>
          <a:ext cx="2451744" cy="713679"/>
        </a:xfrm>
        <a:prstGeom prst="roundRect">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zh-TW" altLang="en-US" sz="2300" kern="1200" dirty="0" smtClean="0">
              <a:latin typeface="微軟正黑體" panose="020B0604030504040204" pitchFamily="34" charset="-120"/>
              <a:ea typeface="微軟正黑體" panose="020B0604030504040204" pitchFamily="34" charset="-120"/>
            </a:rPr>
            <a:t>服務寬度</a:t>
          </a:r>
          <a:endParaRPr lang="zh-TW" altLang="en-US" sz="2300" kern="1200" dirty="0">
            <a:latin typeface="微軟正黑體" panose="020B0604030504040204" pitchFamily="34" charset="-120"/>
            <a:ea typeface="微軟正黑體" panose="020B0604030504040204" pitchFamily="34" charset="-120"/>
          </a:endParaRPr>
        </a:p>
      </dsp:txBody>
      <dsp:txXfrm>
        <a:off x="175702" y="570098"/>
        <a:ext cx="2382066" cy="644001"/>
      </dsp:txXfrm>
    </dsp:sp>
    <dsp:sp modelId="{01BC9931-BBA0-4E33-8BA0-F7553F2A610D}">
      <dsp:nvSpPr>
        <dsp:cNvPr id="0" name=""/>
        <dsp:cNvSpPr/>
      </dsp:nvSpPr>
      <dsp:spPr>
        <a:xfrm>
          <a:off x="2860367" y="535259"/>
          <a:ext cx="2451744" cy="71367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zh-TW" altLang="en-US" sz="2300" kern="1200" dirty="0" smtClean="0">
              <a:latin typeface="微軟正黑體" panose="020B0604030504040204" pitchFamily="34" charset="-120"/>
              <a:ea typeface="微軟正黑體" panose="020B0604030504040204" pitchFamily="34" charset="-120"/>
            </a:rPr>
            <a:t>能見高度</a:t>
          </a:r>
          <a:endParaRPr lang="zh-TW" altLang="en-US" sz="2300" kern="1200" dirty="0">
            <a:latin typeface="微軟正黑體" panose="020B0604030504040204" pitchFamily="34" charset="-120"/>
            <a:ea typeface="微軟正黑體" panose="020B0604030504040204" pitchFamily="34" charset="-120"/>
          </a:endParaRPr>
        </a:p>
      </dsp:txBody>
      <dsp:txXfrm>
        <a:off x="2895206" y="570098"/>
        <a:ext cx="2382066" cy="644001"/>
      </dsp:txXfrm>
    </dsp:sp>
    <dsp:sp modelId="{808FDFA1-FB43-4A51-B8F4-8519B148D99B}">
      <dsp:nvSpPr>
        <dsp:cNvPr id="0" name=""/>
        <dsp:cNvSpPr/>
      </dsp:nvSpPr>
      <dsp:spPr>
        <a:xfrm>
          <a:off x="5579872" y="535259"/>
          <a:ext cx="2451744" cy="713679"/>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zh-TW" altLang="en-US" sz="2300" kern="1200" dirty="0" smtClean="0">
              <a:latin typeface="微軟正黑體" panose="020B0604030504040204" pitchFamily="34" charset="-120"/>
              <a:ea typeface="微軟正黑體" panose="020B0604030504040204" pitchFamily="34" charset="-120"/>
            </a:rPr>
            <a:t>永續長度</a:t>
          </a:r>
          <a:endParaRPr lang="zh-TW" altLang="en-US" sz="2300" kern="1200" dirty="0">
            <a:latin typeface="微軟正黑體" panose="020B0604030504040204" pitchFamily="34" charset="-120"/>
            <a:ea typeface="微軟正黑體" panose="020B0604030504040204" pitchFamily="34" charset="-120"/>
          </a:endParaRPr>
        </a:p>
      </dsp:txBody>
      <dsp:txXfrm>
        <a:off x="5614711" y="570098"/>
        <a:ext cx="2382066" cy="6440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F9C90-030F-4E06-8A05-EF7CC262BC49}">
      <dsp:nvSpPr>
        <dsp:cNvPr id="0" name=""/>
        <dsp:cNvSpPr/>
      </dsp:nvSpPr>
      <dsp:spPr>
        <a:xfrm>
          <a:off x="612935" y="0"/>
          <a:ext cx="6946608" cy="3433014"/>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A43469-B640-4BA7-A2CB-1B47B1AE9768}">
      <dsp:nvSpPr>
        <dsp:cNvPr id="0" name=""/>
        <dsp:cNvSpPr/>
      </dsp:nvSpPr>
      <dsp:spPr>
        <a:xfrm>
          <a:off x="0" y="1029904"/>
          <a:ext cx="2451744" cy="1373205"/>
        </a:xfrm>
        <a:prstGeom prst="roundRect">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r>
            <a:rPr lang="zh-TW" altLang="en-US" sz="5400" kern="1200" dirty="0" smtClean="0"/>
            <a:t>開放</a:t>
          </a:r>
          <a:endParaRPr lang="zh-TW" altLang="en-US" sz="5400" kern="1200" dirty="0"/>
        </a:p>
      </dsp:txBody>
      <dsp:txXfrm>
        <a:off x="67034" y="1096938"/>
        <a:ext cx="2317676" cy="1239137"/>
      </dsp:txXfrm>
    </dsp:sp>
    <dsp:sp modelId="{01BC9931-BBA0-4E33-8BA0-F7553F2A610D}">
      <dsp:nvSpPr>
        <dsp:cNvPr id="0" name=""/>
        <dsp:cNvSpPr/>
      </dsp:nvSpPr>
      <dsp:spPr>
        <a:xfrm>
          <a:off x="2806078" y="1038445"/>
          <a:ext cx="2451744" cy="137320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r>
            <a:rPr lang="zh-TW" altLang="en-US" sz="5400" kern="1200" dirty="0" smtClean="0"/>
            <a:t>標準</a:t>
          </a:r>
          <a:endParaRPr lang="zh-TW" altLang="en-US" sz="5400" kern="1200" dirty="0"/>
        </a:p>
      </dsp:txBody>
      <dsp:txXfrm>
        <a:off x="2873112" y="1105479"/>
        <a:ext cx="2317676" cy="1239137"/>
      </dsp:txXfrm>
    </dsp:sp>
    <dsp:sp modelId="{808FDFA1-FB43-4A51-B8F4-8519B148D99B}">
      <dsp:nvSpPr>
        <dsp:cNvPr id="0" name=""/>
        <dsp:cNvSpPr/>
      </dsp:nvSpPr>
      <dsp:spPr>
        <a:xfrm>
          <a:off x="5720736" y="1029904"/>
          <a:ext cx="2451744" cy="1373205"/>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r>
            <a:rPr lang="zh-TW" altLang="en-US" sz="5400" kern="1200" dirty="0" smtClean="0"/>
            <a:t>管理</a:t>
          </a:r>
          <a:endParaRPr lang="zh-TW" altLang="en-US" sz="5400" kern="1200" dirty="0"/>
        </a:p>
      </dsp:txBody>
      <dsp:txXfrm>
        <a:off x="5787770" y="1096938"/>
        <a:ext cx="2317676" cy="123913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hdr" sz="quarter"/>
          </p:nvPr>
        </p:nvSpPr>
        <p:spPr bwMode="auto">
          <a:xfrm>
            <a:off x="0" y="1"/>
            <a:ext cx="2920295" cy="535818"/>
          </a:xfrm>
          <a:prstGeom prst="rect">
            <a:avLst/>
          </a:prstGeom>
          <a:noFill/>
          <a:ln w="9525">
            <a:noFill/>
            <a:miter lim="800000"/>
            <a:headEnd/>
            <a:tailEnd/>
          </a:ln>
          <a:effectLst/>
        </p:spPr>
        <p:txBody>
          <a:bodyPr vert="horz" wrap="square" lIns="91767" tIns="45884" rIns="91767" bIns="45884" numCol="1" anchor="t" anchorCtr="0" compatLnSpc="1">
            <a:prstTxWarp prst="textNoShape">
              <a:avLst/>
            </a:prstTxWarp>
          </a:bodyPr>
          <a:lstStyle>
            <a:lvl1pPr algn="l" defTabSz="917575">
              <a:defRPr sz="1200" b="0">
                <a:solidFill>
                  <a:schemeClr val="tx1"/>
                </a:solidFill>
                <a:effectLst>
                  <a:outerShdw blurRad="38100" dist="38100" dir="2700000" algn="tl">
                    <a:srgbClr val="C0C0C0"/>
                  </a:outerShdw>
                </a:effectLst>
                <a:ea typeface="標楷體" pitchFamily="65" charset="-120"/>
              </a:defRPr>
            </a:lvl1pPr>
          </a:lstStyle>
          <a:p>
            <a:pPr>
              <a:defRPr/>
            </a:pPr>
            <a:endParaRPr lang="en-US" altLang="zh-TW"/>
          </a:p>
        </p:txBody>
      </p:sp>
      <p:sp>
        <p:nvSpPr>
          <p:cNvPr id="101379" name="Rectangle 3"/>
          <p:cNvSpPr>
            <a:spLocks noGrp="1" noChangeArrowheads="1"/>
          </p:cNvSpPr>
          <p:nvPr>
            <p:ph type="dt" sz="quarter" idx="1"/>
          </p:nvPr>
        </p:nvSpPr>
        <p:spPr bwMode="auto">
          <a:xfrm>
            <a:off x="3842744" y="1"/>
            <a:ext cx="2997560" cy="535818"/>
          </a:xfrm>
          <a:prstGeom prst="rect">
            <a:avLst/>
          </a:prstGeom>
          <a:noFill/>
          <a:ln w="9525">
            <a:noFill/>
            <a:miter lim="800000"/>
            <a:headEnd/>
            <a:tailEnd/>
          </a:ln>
          <a:effectLst/>
        </p:spPr>
        <p:txBody>
          <a:bodyPr vert="horz" wrap="square" lIns="91767" tIns="45884" rIns="91767" bIns="45884" numCol="1" anchor="t" anchorCtr="0" compatLnSpc="1">
            <a:prstTxWarp prst="textNoShape">
              <a:avLst/>
            </a:prstTxWarp>
          </a:bodyPr>
          <a:lstStyle>
            <a:lvl1pPr algn="r" defTabSz="917575">
              <a:defRPr sz="1200" b="0">
                <a:solidFill>
                  <a:schemeClr val="tx1"/>
                </a:solidFill>
                <a:effectLst>
                  <a:outerShdw blurRad="38100" dist="38100" dir="2700000" algn="tl">
                    <a:srgbClr val="C0C0C0"/>
                  </a:outerShdw>
                </a:effectLst>
                <a:ea typeface="標楷體" pitchFamily="65" charset="-120"/>
              </a:defRPr>
            </a:lvl1pPr>
          </a:lstStyle>
          <a:p>
            <a:pPr>
              <a:defRPr/>
            </a:pPr>
            <a:endParaRPr lang="en-US" altLang="zh-TW"/>
          </a:p>
        </p:txBody>
      </p:sp>
      <p:sp>
        <p:nvSpPr>
          <p:cNvPr id="101380" name="Rectangle 4"/>
          <p:cNvSpPr>
            <a:spLocks noGrp="1" noChangeArrowheads="1"/>
          </p:cNvSpPr>
          <p:nvPr>
            <p:ph type="ftr" sz="quarter" idx="2"/>
          </p:nvPr>
        </p:nvSpPr>
        <p:spPr bwMode="auto">
          <a:xfrm>
            <a:off x="0" y="9471510"/>
            <a:ext cx="2920295" cy="459735"/>
          </a:xfrm>
          <a:prstGeom prst="rect">
            <a:avLst/>
          </a:prstGeom>
          <a:noFill/>
          <a:ln w="9525">
            <a:noFill/>
            <a:miter lim="800000"/>
            <a:headEnd/>
            <a:tailEnd/>
          </a:ln>
          <a:effectLst/>
        </p:spPr>
        <p:txBody>
          <a:bodyPr vert="horz" wrap="square" lIns="91767" tIns="45884" rIns="91767" bIns="45884" numCol="1" anchor="b" anchorCtr="0" compatLnSpc="1">
            <a:prstTxWarp prst="textNoShape">
              <a:avLst/>
            </a:prstTxWarp>
          </a:bodyPr>
          <a:lstStyle>
            <a:lvl1pPr algn="l" defTabSz="917575">
              <a:defRPr sz="1200" b="0">
                <a:solidFill>
                  <a:schemeClr val="tx1"/>
                </a:solidFill>
                <a:effectLst>
                  <a:outerShdw blurRad="38100" dist="38100" dir="2700000" algn="tl">
                    <a:srgbClr val="C0C0C0"/>
                  </a:outerShdw>
                </a:effectLst>
                <a:ea typeface="標楷體" pitchFamily="65" charset="-120"/>
              </a:defRPr>
            </a:lvl1pPr>
          </a:lstStyle>
          <a:p>
            <a:pPr>
              <a:defRPr/>
            </a:pPr>
            <a:endParaRPr lang="en-US" altLang="zh-TW"/>
          </a:p>
        </p:txBody>
      </p:sp>
      <p:sp>
        <p:nvSpPr>
          <p:cNvPr id="101381" name="Rectangle 5"/>
          <p:cNvSpPr>
            <a:spLocks noGrp="1" noChangeArrowheads="1"/>
          </p:cNvSpPr>
          <p:nvPr>
            <p:ph type="sldNum" sz="quarter" idx="3"/>
          </p:nvPr>
        </p:nvSpPr>
        <p:spPr bwMode="auto">
          <a:xfrm>
            <a:off x="3842744" y="9471510"/>
            <a:ext cx="2997560" cy="459735"/>
          </a:xfrm>
          <a:prstGeom prst="rect">
            <a:avLst/>
          </a:prstGeom>
          <a:noFill/>
          <a:ln w="9525">
            <a:noFill/>
            <a:miter lim="800000"/>
            <a:headEnd/>
            <a:tailEnd/>
          </a:ln>
          <a:effectLst/>
        </p:spPr>
        <p:txBody>
          <a:bodyPr vert="horz" wrap="square" lIns="91767" tIns="45884" rIns="91767" bIns="45884" numCol="1" anchor="b" anchorCtr="0" compatLnSpc="1">
            <a:prstTxWarp prst="textNoShape">
              <a:avLst/>
            </a:prstTxWarp>
          </a:bodyPr>
          <a:lstStyle>
            <a:lvl1pPr algn="r" defTabSz="917575">
              <a:defRPr sz="1200" b="0">
                <a:solidFill>
                  <a:schemeClr val="tx1"/>
                </a:solidFill>
                <a:effectLst>
                  <a:outerShdw blurRad="38100" dist="38100" dir="2700000" algn="tl">
                    <a:srgbClr val="C0C0C0"/>
                  </a:outerShdw>
                </a:effectLst>
                <a:ea typeface="標楷體" pitchFamily="65" charset="-120"/>
              </a:defRPr>
            </a:lvl1pPr>
          </a:lstStyle>
          <a:p>
            <a:pPr>
              <a:defRPr/>
            </a:pPr>
            <a:fld id="{C4DBAD1D-550C-4699-8821-533F1779CCEC}" type="slidenum">
              <a:rPr lang="zh-TW" altLang="en-US"/>
              <a:pPr>
                <a:defRPr/>
              </a:pPr>
              <a:t>‹#›</a:t>
            </a:fld>
            <a:endParaRPr lang="en-US" altLang="zh-TW"/>
          </a:p>
        </p:txBody>
      </p:sp>
    </p:spTree>
    <p:extLst>
      <p:ext uri="{BB962C8B-B14F-4D97-AF65-F5344CB8AC3E}">
        <p14:creationId xmlns:p14="http://schemas.microsoft.com/office/powerpoint/2010/main" val="183175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1"/>
            <a:ext cx="2950256" cy="496967"/>
          </a:xfrm>
          <a:prstGeom prst="rect">
            <a:avLst/>
          </a:prstGeom>
          <a:noFill/>
          <a:ln w="9525">
            <a:noFill/>
            <a:miter lim="800000"/>
            <a:headEnd/>
            <a:tailEnd/>
          </a:ln>
          <a:effectLst/>
        </p:spPr>
        <p:txBody>
          <a:bodyPr vert="horz" wrap="square" lIns="91767" tIns="45884" rIns="91767" bIns="45884" numCol="1" anchor="t" anchorCtr="0" compatLnSpc="1">
            <a:prstTxWarp prst="textNoShape">
              <a:avLst/>
            </a:prstTxWarp>
          </a:bodyPr>
          <a:lstStyle>
            <a:lvl1pPr algn="l" defTabSz="917575">
              <a:defRPr kumimoji="1" sz="1200" b="0">
                <a:solidFill>
                  <a:schemeClr val="tx1"/>
                </a:solidFill>
                <a:latin typeface="Footlight MT Light" pitchFamily="18" charset="0"/>
                <a:ea typeface="新細明體" pitchFamily="18" charset="-120"/>
              </a:defRPr>
            </a:lvl1pPr>
          </a:lstStyle>
          <a:p>
            <a:pPr>
              <a:defRPr/>
            </a:pPr>
            <a:endParaRPr lang="zh-TW" altLang="zh-TW"/>
          </a:p>
        </p:txBody>
      </p:sp>
      <p:sp>
        <p:nvSpPr>
          <p:cNvPr id="6147" name="Rectangle 3"/>
          <p:cNvSpPr>
            <a:spLocks noGrp="1" noChangeArrowheads="1"/>
          </p:cNvSpPr>
          <p:nvPr>
            <p:ph type="dt" idx="1"/>
          </p:nvPr>
        </p:nvSpPr>
        <p:spPr bwMode="auto">
          <a:xfrm>
            <a:off x="3855358" y="1"/>
            <a:ext cx="2950255" cy="496967"/>
          </a:xfrm>
          <a:prstGeom prst="rect">
            <a:avLst/>
          </a:prstGeom>
          <a:noFill/>
          <a:ln w="9525">
            <a:noFill/>
            <a:miter lim="800000"/>
            <a:headEnd/>
            <a:tailEnd/>
          </a:ln>
          <a:effectLst/>
        </p:spPr>
        <p:txBody>
          <a:bodyPr vert="horz" wrap="square" lIns="91767" tIns="45884" rIns="91767" bIns="45884" numCol="1" anchor="t" anchorCtr="0" compatLnSpc="1">
            <a:prstTxWarp prst="textNoShape">
              <a:avLst/>
            </a:prstTxWarp>
          </a:bodyPr>
          <a:lstStyle>
            <a:lvl1pPr algn="r" defTabSz="917575">
              <a:defRPr kumimoji="1" sz="1200" b="0">
                <a:solidFill>
                  <a:schemeClr val="tx1"/>
                </a:solidFill>
                <a:latin typeface="Footlight MT Light" pitchFamily="18" charset="0"/>
                <a:ea typeface="新細明體" pitchFamily="18" charset="-120"/>
              </a:defRPr>
            </a:lvl1pPr>
          </a:lstStyle>
          <a:p>
            <a:pPr>
              <a:defRPr/>
            </a:pPr>
            <a:endParaRPr lang="zh-TW" altLang="zh-TW"/>
          </a:p>
        </p:txBody>
      </p:sp>
      <p:sp>
        <p:nvSpPr>
          <p:cNvPr id="19460" name="Rectangle 4"/>
          <p:cNvSpPr>
            <a:spLocks noGrp="1" noRot="1" noChangeAspect="1" noChangeArrowheads="1" noTextEdit="1"/>
          </p:cNvSpPr>
          <p:nvPr>
            <p:ph type="sldImg" idx="2"/>
          </p:nvPr>
        </p:nvSpPr>
        <p:spPr bwMode="auto">
          <a:xfrm>
            <a:off x="920750" y="746125"/>
            <a:ext cx="4965700" cy="3725863"/>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09834" y="4720376"/>
            <a:ext cx="4985947" cy="4472703"/>
          </a:xfrm>
          <a:prstGeom prst="rect">
            <a:avLst/>
          </a:prstGeom>
          <a:noFill/>
          <a:ln w="9525">
            <a:noFill/>
            <a:miter lim="800000"/>
            <a:headEnd/>
            <a:tailEnd/>
          </a:ln>
          <a:effectLst/>
        </p:spPr>
        <p:txBody>
          <a:bodyPr vert="horz" wrap="square" lIns="91767" tIns="45884" rIns="91767" bIns="45884"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6150" name="Rectangle 6"/>
          <p:cNvSpPr>
            <a:spLocks noGrp="1" noChangeArrowheads="1"/>
          </p:cNvSpPr>
          <p:nvPr>
            <p:ph type="ftr" sz="quarter" idx="4"/>
          </p:nvPr>
        </p:nvSpPr>
        <p:spPr bwMode="auto">
          <a:xfrm>
            <a:off x="0" y="9442372"/>
            <a:ext cx="2950256" cy="496966"/>
          </a:xfrm>
          <a:prstGeom prst="rect">
            <a:avLst/>
          </a:prstGeom>
          <a:noFill/>
          <a:ln w="9525">
            <a:noFill/>
            <a:miter lim="800000"/>
            <a:headEnd/>
            <a:tailEnd/>
          </a:ln>
          <a:effectLst/>
        </p:spPr>
        <p:txBody>
          <a:bodyPr vert="horz" wrap="square" lIns="91767" tIns="45884" rIns="91767" bIns="45884" numCol="1" anchor="b" anchorCtr="0" compatLnSpc="1">
            <a:prstTxWarp prst="textNoShape">
              <a:avLst/>
            </a:prstTxWarp>
          </a:bodyPr>
          <a:lstStyle>
            <a:lvl1pPr algn="l" defTabSz="917575">
              <a:defRPr kumimoji="1" sz="1200" b="0">
                <a:solidFill>
                  <a:schemeClr val="tx1"/>
                </a:solidFill>
                <a:latin typeface="Footlight MT Light" pitchFamily="18" charset="0"/>
                <a:ea typeface="新細明體" pitchFamily="18" charset="-120"/>
              </a:defRPr>
            </a:lvl1pPr>
          </a:lstStyle>
          <a:p>
            <a:pPr>
              <a:defRPr/>
            </a:pPr>
            <a:endParaRPr lang="zh-TW" altLang="zh-TW"/>
          </a:p>
        </p:txBody>
      </p:sp>
      <p:sp>
        <p:nvSpPr>
          <p:cNvPr id="6151" name="Rectangle 7"/>
          <p:cNvSpPr>
            <a:spLocks noGrp="1" noChangeArrowheads="1"/>
          </p:cNvSpPr>
          <p:nvPr>
            <p:ph type="sldNum" sz="quarter" idx="5"/>
          </p:nvPr>
        </p:nvSpPr>
        <p:spPr bwMode="auto">
          <a:xfrm>
            <a:off x="3855358" y="9442372"/>
            <a:ext cx="2950255" cy="496966"/>
          </a:xfrm>
          <a:prstGeom prst="rect">
            <a:avLst/>
          </a:prstGeom>
          <a:noFill/>
          <a:ln w="9525">
            <a:noFill/>
            <a:miter lim="800000"/>
            <a:headEnd/>
            <a:tailEnd/>
          </a:ln>
          <a:effectLst/>
        </p:spPr>
        <p:txBody>
          <a:bodyPr vert="horz" wrap="square" lIns="91767" tIns="45884" rIns="91767" bIns="45884" numCol="1" anchor="b" anchorCtr="0" compatLnSpc="1">
            <a:prstTxWarp prst="textNoShape">
              <a:avLst/>
            </a:prstTxWarp>
          </a:bodyPr>
          <a:lstStyle>
            <a:lvl1pPr algn="r" defTabSz="917575">
              <a:defRPr kumimoji="1" sz="1200" b="0">
                <a:solidFill>
                  <a:schemeClr val="tx1"/>
                </a:solidFill>
                <a:latin typeface="Footlight MT Light" pitchFamily="18" charset="0"/>
                <a:ea typeface="新細明體" pitchFamily="18" charset="-120"/>
              </a:defRPr>
            </a:lvl1pPr>
          </a:lstStyle>
          <a:p>
            <a:pPr>
              <a:defRPr/>
            </a:pPr>
            <a:fld id="{C47D49E2-DF62-4C3A-BE1E-4D8F9F3B82C7}" type="slidenum">
              <a:rPr lang="zh-TW" altLang="en-US"/>
              <a:pPr>
                <a:defRPr/>
              </a:pPr>
              <a:t>‹#›</a:t>
            </a:fld>
            <a:endParaRPr lang="en-US" altLang="zh-TW"/>
          </a:p>
        </p:txBody>
      </p:sp>
    </p:spTree>
    <p:extLst>
      <p:ext uri="{BB962C8B-B14F-4D97-AF65-F5344CB8AC3E}">
        <p14:creationId xmlns:p14="http://schemas.microsoft.com/office/powerpoint/2010/main" val="8193225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新細明體" pitchFamily="18" charset="-120"/>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新細明體" pitchFamily="18" charset="-12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新細明體" pitchFamily="18" charset="-12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新細明體" pitchFamily="18" charset="-12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bout.me/hcchen"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8" Type="http://schemas.openxmlformats.org/officeDocument/2006/relationships/hyperlink" Target="http://zh.wikipedia.org/wiki/%E4%BA%9E%E6%B4%B2" TargetMode="External"/><Relationship Id="rId13" Type="http://schemas.openxmlformats.org/officeDocument/2006/relationships/hyperlink" Target="http://zh.wikipedia.org/wiki/%E9%BA%A6%E5%8A%A0%E7%9A%87%E5%AE%B6%E9%92%9F%E5%A1%94%E9%A5%AD%E5%BA%97" TargetMode="External"/><Relationship Id="rId18" Type="http://schemas.openxmlformats.org/officeDocument/2006/relationships/hyperlink" Target="http://zh.wikipedia.org/wiki/%E7%BE%8E%E5%9C%8B" TargetMode="External"/><Relationship Id="rId26" Type="http://schemas.openxmlformats.org/officeDocument/2006/relationships/hyperlink" Target="http://zh.wikipedia.org/wiki/%E9%A6%99%E6%B8%AF" TargetMode="External"/><Relationship Id="rId3" Type="http://schemas.openxmlformats.org/officeDocument/2006/relationships/hyperlink" Target="http://zh.wikipedia.org/wiki/%E6%91%A9%E5%A4%A9%E5%A4%A7%E6%A8%93%E5%88%97%E8%A1%A8#endnote_note01.5E" TargetMode="External"/><Relationship Id="rId21" Type="http://schemas.openxmlformats.org/officeDocument/2006/relationships/hyperlink" Target="http://zh.wikipedia.org/wiki/%E5%8F%B0%E5%8C%97101" TargetMode="External"/><Relationship Id="rId7" Type="http://schemas.openxmlformats.org/officeDocument/2006/relationships/hyperlink" Target="http://zh.wikipedia.org/wiki/%E9%98%BF%E6%8B%89%E4%BC%AF%E8%81%AF%E5%90%88%E5%A4%A7%E5%85%AC%E5%9C%8B" TargetMode="External"/><Relationship Id="rId12" Type="http://schemas.openxmlformats.org/officeDocument/2006/relationships/hyperlink" Target="http://zh.wikipedia.org/wiki/%E4%B8%AD%E5%9B%BD%E5%A4%A7%E9%99%86" TargetMode="External"/><Relationship Id="rId17" Type="http://schemas.openxmlformats.org/officeDocument/2006/relationships/hyperlink" Target="http://zh.wikipedia.org/wiki/%E7%B4%90%E7%B4%84" TargetMode="External"/><Relationship Id="rId25" Type="http://schemas.openxmlformats.org/officeDocument/2006/relationships/hyperlink" Target="http://zh.wikipedia.org/wiki/%E7%92%B0%E7%90%83%E8%B2%BF%E6%98%93%E5%BB%A3%E5%A0%B4" TargetMode="External"/><Relationship Id="rId2" Type="http://schemas.openxmlformats.org/officeDocument/2006/relationships/slide" Target="../slides/slide43.xml"/><Relationship Id="rId16" Type="http://schemas.openxmlformats.org/officeDocument/2006/relationships/hyperlink" Target="http://zh.wikipedia.org/wiki/%E4%B8%96%E7%95%8C%E8%B2%BF%E6%98%93%E4%B8%AD%E5%BF%83%E4%B8%80%E8%99%9F%E5%A4%A7%E6%A8%93" TargetMode="External"/><Relationship Id="rId20" Type="http://schemas.openxmlformats.org/officeDocument/2006/relationships/hyperlink" Target="http://zh.wikipedia.org/wiki/%E5%B9%BF%E5%B7%9E" TargetMode="External"/><Relationship Id="rId29" Type="http://schemas.openxmlformats.org/officeDocument/2006/relationships/hyperlink" Target="http://zh.wikipedia.org/wiki/%E9%A9%AC%E6%9D%A5%E8%A5%BF%E4%BA%9A" TargetMode="External"/><Relationship Id="rId1" Type="http://schemas.openxmlformats.org/officeDocument/2006/relationships/notesMaster" Target="../notesMasters/notesMaster1.xml"/><Relationship Id="rId6" Type="http://schemas.openxmlformats.org/officeDocument/2006/relationships/hyperlink" Target="http://zh.wikipedia.org/wiki/%E6%9D%9C%E6%8B%9C" TargetMode="External"/><Relationship Id="rId11" Type="http://schemas.openxmlformats.org/officeDocument/2006/relationships/hyperlink" Target="http://zh.wikipedia.org/wiki/%E4%B8%AD%E5%8D%8E%E4%BA%BA%E6%B0%91%E5%85%B1%E5%92%8C%E5%9B%BD" TargetMode="External"/><Relationship Id="rId24" Type="http://schemas.openxmlformats.org/officeDocument/2006/relationships/hyperlink" Target="http://zh.wikipedia.org/wiki/%E4%B8%8A%E6%B5%B7%E7%92%B0%E7%90%83%E9%87%91%E8%9E%8D%E4%B8%AD%E5%BF%83" TargetMode="External"/><Relationship Id="rId32" Type="http://schemas.openxmlformats.org/officeDocument/2006/relationships/hyperlink" Target="http://zh.wikipedia.org/wiki/%E6%91%A9%E5%A4%A9%E5%A4%A7%E6%A8%93%E5%88%97%E8%A1%A8#endnote_note03.5E" TargetMode="External"/><Relationship Id="rId5" Type="http://schemas.openxmlformats.org/officeDocument/2006/relationships/hyperlink" Target="http://zh.wikipedia.org/wiki/%E5%93%88%E9%87%8C%E7%99%BC%E5%A1%94" TargetMode="External"/><Relationship Id="rId15" Type="http://schemas.openxmlformats.org/officeDocument/2006/relationships/hyperlink" Target="http://zh.wikipedia.org/wiki/%E6%B2%99%E7%83%8F%E5%9C%B0%E9%98%BF%E6%8B%89%E4%BC%AF" TargetMode="External"/><Relationship Id="rId23" Type="http://schemas.openxmlformats.org/officeDocument/2006/relationships/hyperlink" Target="http://zh.wikipedia.org/wiki/%E4%B8%AD%E8%8F%AF%E6%B0%91%E5%9C%8B" TargetMode="External"/><Relationship Id="rId28" Type="http://schemas.openxmlformats.org/officeDocument/2006/relationships/hyperlink" Target="http://zh.wikipedia.org/wiki/%E5%90%89%E9%9A%86%E5%9D%A1" TargetMode="External"/><Relationship Id="rId10" Type="http://schemas.openxmlformats.org/officeDocument/2006/relationships/hyperlink" Target="http://zh.wikipedia.org/wiki/%E4%B8%8A%E6%B5%B7" TargetMode="External"/><Relationship Id="rId19" Type="http://schemas.openxmlformats.org/officeDocument/2006/relationships/hyperlink" Target="http://zh.wikipedia.org/wiki/%E5%BB%A3%E5%B7%9E%E5%91%A8%E5%A4%A7%E7%A6%8F%E9%87%91%E8%9E%8D%E4%B8%AD%E5%BF%83" TargetMode="External"/><Relationship Id="rId31" Type="http://schemas.openxmlformats.org/officeDocument/2006/relationships/hyperlink" Target="http://zh.wikipedia.org/wiki/%E5%8D%97%E4%BA%AC" TargetMode="External"/><Relationship Id="rId4" Type="http://schemas.openxmlformats.org/officeDocument/2006/relationships/hyperlink" Target="http://zh.wikipedia.org/wiki/%E6%91%A9%E5%A4%A9%E5%A4%A7%E6%A8%93%E5%88%97%E8%A1%A8#cite_note-emporis-2" TargetMode="External"/><Relationship Id="rId9" Type="http://schemas.openxmlformats.org/officeDocument/2006/relationships/hyperlink" Target="http://zh.wikipedia.org/wiki/%E4%B8%8A%E6%B5%B7%E4%B8%AD%E5%BF%83%E5%A4%A7%E5%8E%A6" TargetMode="External"/><Relationship Id="rId14" Type="http://schemas.openxmlformats.org/officeDocument/2006/relationships/hyperlink" Target="http://zh.wikipedia.org/wiki/%E9%BA%A6%E5%8A%A0" TargetMode="External"/><Relationship Id="rId22" Type="http://schemas.openxmlformats.org/officeDocument/2006/relationships/hyperlink" Target="http://zh.wikipedia.org/wiki/%E5%8F%B0%E5%8C%97%E5%B8%82" TargetMode="External"/><Relationship Id="rId27" Type="http://schemas.openxmlformats.org/officeDocument/2006/relationships/hyperlink" Target="http://zh.wikipedia.org/wiki/%E9%9B%99%E5%B3%B0%E5%A1%94" TargetMode="External"/><Relationship Id="rId30" Type="http://schemas.openxmlformats.org/officeDocument/2006/relationships/hyperlink" Target="http://zh.wikipedia.org/wiki/%E7%B4%AB%E5%B3%B0%E5%A4%A7%E5%8E%A6"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307529AF-7D6C-45D4-B03B-D2DBF741023E}" type="slidenum">
              <a:rPr lang="zh-TW" altLang="en-US" smtClean="0"/>
              <a:pPr/>
              <a:t>1</a:t>
            </a:fld>
            <a:endParaRPr lang="en-US" altLang="zh-TW" smtClean="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xfrm>
            <a:off x="909834" y="4745438"/>
            <a:ext cx="4985947" cy="4472703"/>
          </a:xfrm>
          <a:noFill/>
          <a:ln/>
        </p:spPr>
        <p:txBody>
          <a:bodyPr/>
          <a:lstStyle/>
          <a:p>
            <a:pPr eaLnBrk="1" hangingPunct="1"/>
            <a:r>
              <a:rPr lang="zh-TW" altLang="en-US" sz="1300" dirty="0" smtClean="0"/>
              <a:t>開頭：</a:t>
            </a:r>
            <a:endParaRPr lang="en-US" altLang="zh-TW" sz="1300" dirty="0" smtClean="0"/>
          </a:p>
          <a:p>
            <a:pPr eaLnBrk="1" hangingPunct="1"/>
            <a:r>
              <a:rPr lang="zh-TW" altLang="en-US" sz="1300" dirty="0" smtClean="0"/>
              <a:t>老師、各位同學大家午安！</a:t>
            </a:r>
            <a:endParaRPr lang="en-US" altLang="zh-TW" sz="1300" dirty="0" smtClean="0"/>
          </a:p>
          <a:p>
            <a:pPr eaLnBrk="1" hangingPunct="1"/>
            <a:r>
              <a:rPr lang="zh-TW" altLang="en-US" sz="1300" dirty="0" smtClean="0"/>
              <a:t>接下來就由我來進行今天的簡報。</a:t>
            </a:r>
          </a:p>
        </p:txBody>
      </p:sp>
    </p:spTree>
    <p:extLst>
      <p:ext uri="{BB962C8B-B14F-4D97-AF65-F5344CB8AC3E}">
        <p14:creationId xmlns:p14="http://schemas.microsoft.com/office/powerpoint/2010/main" val="1086074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華夏於各縣市建置公車動態系統，由南至北，</a:t>
            </a:r>
            <a:r>
              <a:rPr lang="en-US" altLang="zh-TW" dirty="0" smtClean="0"/>
              <a:t>92</a:t>
            </a:r>
            <a:r>
              <a:rPr lang="zh-TW" altLang="en-US" dirty="0" smtClean="0"/>
              <a:t>年高雄公車、</a:t>
            </a:r>
            <a:r>
              <a:rPr lang="en-US" altLang="zh-TW" dirty="0" smtClean="0"/>
              <a:t>93</a:t>
            </a:r>
            <a:r>
              <a:rPr lang="zh-TW" altLang="en-US" dirty="0" smtClean="0"/>
              <a:t>年台南公車、</a:t>
            </a:r>
            <a:r>
              <a:rPr lang="en-US" altLang="zh-TW" dirty="0" smtClean="0"/>
              <a:t>94</a:t>
            </a:r>
            <a:r>
              <a:rPr lang="zh-TW" altLang="en-US" dirty="0" smtClean="0"/>
              <a:t>年台北公車</a:t>
            </a:r>
            <a:endParaRPr lang="en-US" altLang="zh-TW" dirty="0" smtClean="0"/>
          </a:p>
          <a:p>
            <a:r>
              <a:rPr lang="zh-TW" altLang="en-US" dirty="0" smtClean="0"/>
              <a:t>於台中</a:t>
            </a:r>
            <a:r>
              <a:rPr lang="en-US" altLang="zh-TW" dirty="0" smtClean="0"/>
              <a:t>/</a:t>
            </a:r>
            <a:r>
              <a:rPr lang="zh-TW" altLang="en-US" dirty="0" smtClean="0"/>
              <a:t>台北建置計程車派，於花蓮建置聰明公車，有超過</a:t>
            </a:r>
            <a:r>
              <a:rPr lang="en-US" altLang="zh-TW" dirty="0" smtClean="0"/>
              <a:t>10</a:t>
            </a:r>
            <a:r>
              <a:rPr lang="zh-TW" altLang="en-US" dirty="0" smtClean="0"/>
              <a:t>年</a:t>
            </a:r>
            <a:r>
              <a:rPr lang="en-US" altLang="zh-TW" dirty="0" smtClean="0"/>
              <a:t>ITS</a:t>
            </a:r>
            <a:r>
              <a:rPr lang="zh-TW" altLang="en-US" dirty="0" smtClean="0"/>
              <a:t>系統整合，軟硬體建置經驗</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10</a:t>
            </a:fld>
            <a:endParaRPr lang="en-US" altLang="zh-TW"/>
          </a:p>
        </p:txBody>
      </p:sp>
    </p:spTree>
    <p:extLst>
      <p:ext uri="{BB962C8B-B14F-4D97-AF65-F5344CB8AC3E}">
        <p14:creationId xmlns:p14="http://schemas.microsoft.com/office/powerpoint/2010/main" val="1533748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300" dirty="0" smtClean="0"/>
              <a:t>華夏科技於智慧型運輸系統之建置經驗：</a:t>
            </a:r>
            <a:endParaRPr lang="en-US" altLang="zh-TW" sz="1300" dirty="0" smtClean="0"/>
          </a:p>
          <a:p>
            <a:endParaRPr lang="en-US" altLang="zh-TW" sz="1300" dirty="0"/>
          </a:p>
          <a:p>
            <a:r>
              <a:rPr lang="en-US" altLang="zh-TW" sz="1300" dirty="0" smtClean="0"/>
              <a:t>ATIS</a:t>
            </a:r>
            <a:r>
              <a:rPr lang="zh-TW" altLang="en-US" sz="1300" dirty="0" smtClean="0"/>
              <a:t>：搜集陸海空所有運具資訊建置全國客運中心</a:t>
            </a:r>
            <a:endParaRPr lang="en-US" altLang="zh-TW" sz="1300" dirty="0" smtClean="0"/>
          </a:p>
          <a:p>
            <a:r>
              <a:rPr lang="en-US" altLang="zh-TW" sz="1300" dirty="0" smtClean="0"/>
              <a:t>EMS</a:t>
            </a:r>
            <a:r>
              <a:rPr lang="zh-TW" altLang="en-US" sz="1300" dirty="0" smtClean="0"/>
              <a:t>：運輸事故處理管理系統</a:t>
            </a:r>
            <a:endParaRPr lang="en-US" altLang="zh-TW" sz="1300" dirty="0" smtClean="0"/>
          </a:p>
          <a:p>
            <a:r>
              <a:rPr lang="en-US" altLang="zh-TW" sz="1300" dirty="0" smtClean="0"/>
              <a:t>CVO</a:t>
            </a:r>
            <a:r>
              <a:rPr lang="zh-TW" altLang="en-US" sz="1300" dirty="0" smtClean="0"/>
              <a:t>：台中、台北計程車、砂石車車隊監控管理</a:t>
            </a:r>
            <a:endParaRPr lang="en-US" altLang="zh-TW" sz="1300" dirty="0" smtClean="0"/>
          </a:p>
          <a:p>
            <a:r>
              <a:rPr lang="en-US" altLang="zh-TW" sz="1300" dirty="0" smtClean="0"/>
              <a:t>APTS</a:t>
            </a:r>
            <a:r>
              <a:rPr lang="zh-TW" altLang="en-US" sz="1300" dirty="0" smtClean="0"/>
              <a:t>：</a:t>
            </a:r>
            <a:r>
              <a:rPr lang="en-US" altLang="zh-TW" sz="1300" dirty="0" smtClean="0"/>
              <a:t>92</a:t>
            </a:r>
            <a:r>
              <a:rPr lang="zh-TW" altLang="en-US" sz="1300" dirty="0" smtClean="0"/>
              <a:t>年開始，由南至北，由西向東進行各縣市公車動態訊系統之建置</a:t>
            </a:r>
            <a:endParaRPr lang="zh-TW" altLang="en-US" sz="1300"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11</a:t>
            </a:fld>
            <a:endParaRPr lang="en-US" altLang="zh-TW"/>
          </a:p>
        </p:txBody>
      </p:sp>
    </p:spTree>
    <p:extLst>
      <p:ext uri="{BB962C8B-B14F-4D97-AF65-F5344CB8AC3E}">
        <p14:creationId xmlns:p14="http://schemas.microsoft.com/office/powerpoint/2010/main" val="1553123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300" dirty="0" smtClean="0"/>
              <a:t>ASR </a:t>
            </a:r>
            <a:r>
              <a:rPr lang="zh-TW" altLang="en-US" sz="1300" b="1" dirty="0" smtClean="0"/>
              <a:t>自動</a:t>
            </a:r>
            <a:r>
              <a:rPr lang="zh-TW" altLang="en-US" sz="1300" b="1" dirty="0"/>
              <a:t>語音辦識</a:t>
            </a:r>
            <a:r>
              <a:rPr lang="zh-TW" altLang="en-US" sz="1300" b="1" dirty="0" smtClean="0"/>
              <a:t>系統</a:t>
            </a:r>
            <a:endParaRPr lang="en-US" altLang="zh-TW" sz="1300" b="1" dirty="0" smtClean="0"/>
          </a:p>
          <a:p>
            <a:r>
              <a:rPr lang="en-US" altLang="zh-TW" sz="1300" b="1" dirty="0" smtClean="0"/>
              <a:t>IVR </a:t>
            </a:r>
            <a:r>
              <a:rPr lang="zh-TW" altLang="en-US" sz="1300" dirty="0" smtClean="0"/>
              <a:t>互動式</a:t>
            </a:r>
            <a:r>
              <a:rPr lang="zh-TW" altLang="en-US" sz="1300" i="1" dirty="0"/>
              <a:t>語音</a:t>
            </a:r>
            <a:r>
              <a:rPr lang="zh-TW" altLang="en-US" sz="1300" dirty="0"/>
              <a:t>回覆系統</a:t>
            </a:r>
            <a:r>
              <a:rPr lang="en-US" altLang="zh-TW" sz="1300" dirty="0"/>
              <a:t>(</a:t>
            </a:r>
            <a:r>
              <a:rPr lang="en-US" altLang="zh-TW" sz="1300" i="1" dirty="0"/>
              <a:t>IVR</a:t>
            </a:r>
            <a:r>
              <a:rPr lang="en-US" altLang="zh-TW" sz="1300" dirty="0" smtClean="0"/>
              <a:t>)</a:t>
            </a:r>
            <a:endParaRPr lang="en-US" altLang="zh-TW" sz="1300" dirty="0"/>
          </a:p>
          <a:p>
            <a:r>
              <a:rPr lang="zh-TW" altLang="en-US" sz="1300" b="1" dirty="0" smtClean="0"/>
              <a:t>六大平台 ：</a:t>
            </a:r>
            <a:endParaRPr lang="en-US" altLang="zh-TW" sz="1300" b="1" dirty="0" smtClean="0"/>
          </a:p>
          <a:p>
            <a:r>
              <a:rPr lang="zh-TW" altLang="en-US" sz="1300" b="1" dirty="0" smtClean="0"/>
              <a:t>調度管理平台：針對路線勤務，駕員、車輛及班表之調派平台</a:t>
            </a:r>
            <a:endParaRPr lang="en-US" altLang="zh-TW" sz="1300" b="1" dirty="0" smtClean="0"/>
          </a:p>
          <a:p>
            <a:r>
              <a:rPr lang="zh-TW" altLang="en-US" sz="1300" b="1" dirty="0" smtClean="0"/>
              <a:t>動態平台：負責車輛定位及預估到站資訊演算</a:t>
            </a:r>
            <a:r>
              <a:rPr lang="en-US" altLang="zh-TW" sz="1300" b="1" dirty="0" smtClean="0"/>
              <a:t>/</a:t>
            </a:r>
            <a:r>
              <a:rPr lang="zh-TW" altLang="en-US" sz="1300" b="1" dirty="0" smtClean="0"/>
              <a:t>前後車站距之演算</a:t>
            </a:r>
            <a:endParaRPr lang="en-US" altLang="zh-TW" sz="1300" dirty="0"/>
          </a:p>
          <a:p>
            <a:r>
              <a:rPr lang="zh-TW" altLang="en-US" sz="1300" b="1" dirty="0" smtClean="0"/>
              <a:t>車載平台：通訊、到站又離站判斷</a:t>
            </a:r>
            <a:r>
              <a:rPr lang="en-US" altLang="zh-TW" sz="1300" b="1" dirty="0" smtClean="0"/>
              <a:t>/</a:t>
            </a:r>
            <a:r>
              <a:rPr lang="zh-TW" altLang="en-US" sz="1300" b="1" dirty="0" smtClean="0"/>
              <a:t>行車間距顯示</a:t>
            </a:r>
            <a:endParaRPr lang="en-US" altLang="zh-TW" sz="1300" b="1" dirty="0" smtClean="0"/>
          </a:p>
          <a:p>
            <a:r>
              <a:rPr lang="zh-TW" altLang="en-US" sz="1300" b="1" dirty="0" smtClean="0"/>
              <a:t>智慧型站牌平台：通訊</a:t>
            </a:r>
            <a:r>
              <a:rPr lang="en-US" altLang="zh-TW" sz="1300" b="1" dirty="0" smtClean="0"/>
              <a:t>/</a:t>
            </a:r>
            <a:r>
              <a:rPr lang="zh-TW" altLang="en-US" sz="1300" b="1" dirty="0" smtClean="0"/>
              <a:t>顯示控制</a:t>
            </a:r>
            <a:endParaRPr lang="en-US" altLang="zh-TW" sz="1300" b="1" dirty="0"/>
          </a:p>
          <a:p>
            <a:r>
              <a:rPr lang="zh-TW" altLang="en-US" sz="1300" b="1" dirty="0" smtClean="0"/>
              <a:t>維運管理平台：車輛監控</a:t>
            </a:r>
            <a:endParaRPr lang="en-US" altLang="zh-TW" sz="1300" b="1" dirty="0" smtClean="0"/>
          </a:p>
          <a:p>
            <a:r>
              <a:rPr lang="zh-TW" altLang="en-US" sz="1300" b="1" dirty="0" smtClean="0"/>
              <a:t>便民服務平台：車輛位置、路線預估時間及轉乘規劃查詢、會員管理</a:t>
            </a:r>
            <a:endParaRPr lang="en-US" altLang="zh-TW" sz="1300" b="1" dirty="0" smtClean="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12</a:t>
            </a:fld>
            <a:endParaRPr lang="en-US" altLang="zh-TW"/>
          </a:p>
        </p:txBody>
      </p:sp>
    </p:spTree>
    <p:extLst>
      <p:ext uri="{BB962C8B-B14F-4D97-AF65-F5344CB8AC3E}">
        <p14:creationId xmlns:p14="http://schemas.microsoft.com/office/powerpoint/2010/main" val="1594302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300" dirty="0" smtClean="0"/>
              <a:t>先進大眾運輸系統</a:t>
            </a:r>
            <a:r>
              <a:rPr lang="en-US" altLang="zh-TW" sz="1300" dirty="0" smtClean="0"/>
              <a:t>-</a:t>
            </a:r>
            <a:r>
              <a:rPr lang="zh-TW" altLang="en-US" sz="1300" dirty="0" smtClean="0"/>
              <a:t>發展現況：</a:t>
            </a:r>
            <a:endParaRPr lang="en-US" altLang="zh-TW" sz="1300" dirty="0" smtClean="0"/>
          </a:p>
          <a:p>
            <a:r>
              <a:rPr lang="zh-TW" altLang="en-US" sz="1300" dirty="0" smtClean="0"/>
              <a:t>以北市公車動態為例</a:t>
            </a:r>
            <a:endParaRPr lang="en-US" altLang="zh-TW" sz="1300" dirty="0" smtClean="0"/>
          </a:p>
          <a:p>
            <a:endParaRPr lang="en-US" altLang="zh-TW" sz="1300" dirty="0" smtClean="0"/>
          </a:p>
          <a:p>
            <a:r>
              <a:rPr lang="zh-TW" altLang="en-US" sz="1400" dirty="0" smtClean="0"/>
              <a:t>這是今天的簡報大網</a:t>
            </a:r>
            <a:endParaRPr lang="en-US" altLang="zh-TW" sz="1400" dirty="0" smtClean="0"/>
          </a:p>
          <a:p>
            <a:r>
              <a:rPr lang="en-US" altLang="zh-TW" sz="1400" dirty="0" smtClean="0"/>
              <a:t>1.</a:t>
            </a:r>
            <a:r>
              <a:rPr lang="zh-TW" altLang="en-US" sz="1400" dirty="0" smtClean="0"/>
              <a:t>前言概論</a:t>
            </a:r>
            <a:endParaRPr lang="en-US" altLang="zh-TW" sz="1400" dirty="0" smtClean="0"/>
          </a:p>
          <a:p>
            <a:r>
              <a:rPr lang="zh-TW" altLang="en-US" sz="1400" dirty="0" smtClean="0"/>
              <a:t>說明智慧型運輸系統及先進大眾運輸系統</a:t>
            </a:r>
            <a:endParaRPr lang="en-US" altLang="zh-TW" sz="1400" dirty="0" smtClean="0"/>
          </a:p>
          <a:p>
            <a:r>
              <a:rPr lang="zh-TW" altLang="en-US" sz="1400" dirty="0" smtClean="0"/>
              <a:t>以北市公車動態之發展經驗為例介紹公車動態整體解決方案之過去、現在及未來</a:t>
            </a:r>
            <a:endParaRPr lang="en-US" altLang="zh-TW" sz="1400" dirty="0" smtClean="0"/>
          </a:p>
          <a:p>
            <a:r>
              <a:rPr lang="zh-TW" altLang="en-US" sz="1400" dirty="0" smtClean="0"/>
              <a:t>過去：十年之建置經驗</a:t>
            </a:r>
            <a:r>
              <a:rPr lang="en-US" altLang="zh-TW" sz="1400" dirty="0" smtClean="0"/>
              <a:t>-</a:t>
            </a:r>
            <a:r>
              <a:rPr lang="zh-TW" altLang="en-US" sz="1400" dirty="0" smtClean="0"/>
              <a:t>六大平台</a:t>
            </a:r>
            <a:endParaRPr lang="en-US" altLang="zh-TW" sz="1400" dirty="0" smtClean="0"/>
          </a:p>
          <a:p>
            <a:r>
              <a:rPr lang="zh-TW" altLang="en-US" sz="1400" dirty="0" smtClean="0"/>
              <a:t>現在：三箭系統架構特色及四個服務面向之系統服務介紹</a:t>
            </a:r>
            <a:endParaRPr lang="en-US" altLang="zh-TW" sz="1400" dirty="0" smtClean="0"/>
          </a:p>
          <a:p>
            <a:r>
              <a:rPr lang="zh-TW" altLang="en-US" sz="1400" dirty="0" smtClean="0"/>
              <a:t>未來： 三度：三個方向</a:t>
            </a:r>
            <a:r>
              <a:rPr lang="en-US" altLang="zh-TW" sz="1400" dirty="0" smtClean="0"/>
              <a:t>-&gt;</a:t>
            </a:r>
            <a:r>
              <a:rPr lang="zh-TW" altLang="en-US" sz="1400" dirty="0" smtClean="0"/>
              <a:t>拓展服務寬度、提高能見高度、延長永續長度</a:t>
            </a:r>
          </a:p>
          <a:p>
            <a:r>
              <a:rPr lang="zh-TW" altLang="en-US" sz="1400" dirty="0" smtClean="0"/>
              <a:t>五化：五個趨勢</a:t>
            </a:r>
            <a:endParaRPr lang="en-US" altLang="zh-TW" sz="1400" dirty="0" smtClean="0"/>
          </a:p>
          <a:p>
            <a:r>
              <a:rPr lang="en-US" altLang="zh-TW" sz="1400" dirty="0" smtClean="0"/>
              <a:t>==</a:t>
            </a:r>
          </a:p>
          <a:p>
            <a:r>
              <a:rPr lang="zh-TW" altLang="en-US" sz="1400" dirty="0" smtClean="0"/>
              <a:t>本講演主要以北市公車動態之發展經驗為例介紹公車動態整體解決方案之過去</a:t>
            </a:r>
          </a:p>
          <a:p>
            <a:r>
              <a:rPr lang="zh-TW" altLang="en-US" sz="1400" dirty="0" smtClean="0"/>
              <a:t>、現在及未來發展方向</a:t>
            </a:r>
            <a:r>
              <a:rPr lang="en-US" altLang="zh-TW" sz="1400" dirty="0" smtClean="0"/>
              <a:t>(</a:t>
            </a:r>
            <a:r>
              <a:rPr lang="zh-TW" altLang="en-US" sz="1400" dirty="0" smtClean="0"/>
              <a:t>包括管理端智慧化巨量分析說明</a:t>
            </a:r>
            <a:r>
              <a:rPr lang="en-US" altLang="zh-TW" sz="1400" dirty="0" smtClean="0"/>
              <a:t>)</a:t>
            </a:r>
          </a:p>
          <a:p>
            <a:endParaRPr lang="en-US" altLang="zh-TW" sz="1400" dirty="0" smtClean="0"/>
          </a:p>
          <a:p>
            <a:r>
              <a:rPr lang="zh-TW" altLang="en-US" sz="1400" dirty="0" smtClean="0"/>
              <a:t>二、現在：系統架構三箭特色及四個面向服務</a:t>
            </a:r>
          </a:p>
          <a:p>
            <a:r>
              <a:rPr lang="zh-TW" altLang="en-US" sz="1400" dirty="0" smtClean="0"/>
              <a:t>（一）三箭系統架構特色：</a:t>
            </a:r>
          </a:p>
          <a:p>
            <a:r>
              <a:rPr lang="zh-TW" altLang="en-US" sz="1400" dirty="0" smtClean="0"/>
              <a:t>安倍晉三對促進日本經濟提出三箭，北市公車動態系統架構實作</a:t>
            </a:r>
          </a:p>
          <a:p>
            <a:r>
              <a:rPr lang="zh-TW" altLang="en-US" sz="1400" dirty="0" smtClean="0"/>
              <a:t>亦有三箭，具備以下三項系統特色，</a:t>
            </a:r>
          </a:p>
          <a:p>
            <a:r>
              <a:rPr lang="en-US" altLang="zh-TW" sz="1400" dirty="0" smtClean="0"/>
              <a:t>1.</a:t>
            </a:r>
            <a:r>
              <a:rPr lang="zh-TW" altLang="en-US" sz="1400" dirty="0" smtClean="0"/>
              <a:t>完善演算中心設計，提升系統準確度</a:t>
            </a:r>
          </a:p>
          <a:p>
            <a:r>
              <a:rPr lang="en-US" altLang="zh-TW" sz="1400" dirty="0" smtClean="0"/>
              <a:t>2.</a:t>
            </a:r>
            <a:r>
              <a:rPr lang="zh-TW" altLang="en-US" sz="1400" dirty="0" smtClean="0"/>
              <a:t>建置演算分派平台，提供平行擴充架構</a:t>
            </a:r>
          </a:p>
          <a:p>
            <a:r>
              <a:rPr lang="en-US" altLang="zh-TW" sz="1400" dirty="0" smtClean="0"/>
              <a:t>3.</a:t>
            </a:r>
            <a:r>
              <a:rPr lang="zh-TW" altLang="en-US" sz="1400" dirty="0" smtClean="0"/>
              <a:t>建立資訊彙整發布平台，區分對外便民發布及內部演算，確保系統穩定性</a:t>
            </a:r>
          </a:p>
          <a:p>
            <a:r>
              <a:rPr lang="zh-TW" altLang="en-US" sz="1400" dirty="0" smtClean="0"/>
              <a:t>（二）四個服務面向：</a:t>
            </a:r>
          </a:p>
          <a:p>
            <a:r>
              <a:rPr lang="zh-TW" altLang="en-US" sz="1400" dirty="0" smtClean="0"/>
              <a:t>北市公車動態自</a:t>
            </a:r>
            <a:r>
              <a:rPr lang="en-US" altLang="zh-TW" sz="1400" dirty="0" smtClean="0"/>
              <a:t>94</a:t>
            </a:r>
            <a:r>
              <a:rPr lang="zh-TW" altLang="en-US" sz="1400" dirty="0" smtClean="0"/>
              <a:t>年開始建置至今，有不錯的建置成果，</a:t>
            </a:r>
          </a:p>
          <a:p>
            <a:r>
              <a:rPr lang="zh-TW" altLang="en-US" sz="1400" dirty="0" smtClean="0"/>
              <a:t>現行提供便民服務、市府服務、公車業者服務及加值業者服務等四個面向服務。</a:t>
            </a:r>
          </a:p>
          <a:p>
            <a:endParaRPr lang="zh-TW" altLang="en-US" sz="1400" dirty="0" smtClean="0"/>
          </a:p>
          <a:p>
            <a:endParaRPr lang="zh-TW" altLang="en-US" sz="1300"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13</a:t>
            </a:fld>
            <a:endParaRPr lang="en-US" altLang="zh-TW"/>
          </a:p>
        </p:txBody>
      </p:sp>
    </p:spTree>
    <p:extLst>
      <p:ext uri="{BB962C8B-B14F-4D97-AF65-F5344CB8AC3E}">
        <p14:creationId xmlns:p14="http://schemas.microsoft.com/office/powerpoint/2010/main" val="1429947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300" dirty="0" smtClean="0"/>
              <a:t>北市公車動態發展歷程：</a:t>
            </a:r>
            <a:endParaRPr lang="en-US" altLang="zh-TW" sz="1300" dirty="0" smtClean="0"/>
          </a:p>
          <a:p>
            <a:endParaRPr lang="en-US" altLang="zh-TW" sz="1300" dirty="0"/>
          </a:p>
          <a:p>
            <a:pPr algn="l"/>
            <a:r>
              <a:rPr lang="zh-TW" altLang="en-US" sz="1300" dirty="0" smtClean="0"/>
              <a:t>基礎系統建置：捷運接駁公車 </a:t>
            </a:r>
            <a:r>
              <a:rPr lang="en-US" altLang="zh-TW" sz="1300" dirty="0" smtClean="0"/>
              <a:t>-&gt;</a:t>
            </a:r>
            <a:r>
              <a:rPr lang="zh-TW" altLang="en-US" sz="1300" dirty="0"/>
              <a:t> </a:t>
            </a:r>
            <a:r>
              <a:rPr lang="zh-TW" altLang="en-US" sz="1300" dirty="0" smtClean="0"/>
              <a:t>山區路線 </a:t>
            </a:r>
            <a:r>
              <a:rPr lang="en-US" altLang="zh-TW" sz="1300" dirty="0" smtClean="0"/>
              <a:t>-&gt;  3</a:t>
            </a:r>
            <a:r>
              <a:rPr lang="zh-TW" altLang="en-US" sz="1300" dirty="0" smtClean="0"/>
              <a:t>、</a:t>
            </a:r>
            <a:r>
              <a:rPr lang="en-US" altLang="zh-TW" sz="1300" dirty="0" smtClean="0"/>
              <a:t>4</a:t>
            </a:r>
            <a:r>
              <a:rPr lang="zh-TW" altLang="en-US" sz="1300" dirty="0" smtClean="0"/>
              <a:t>路線間距較長</a:t>
            </a:r>
            <a:r>
              <a:rPr lang="en-US" altLang="zh-TW" sz="1300" dirty="0" smtClean="0"/>
              <a:t>-&gt;</a:t>
            </a:r>
            <a:r>
              <a:rPr lang="zh-TW" altLang="en-US" sz="1300" dirty="0" smtClean="0"/>
              <a:t>發車間距較短路線開始建置</a:t>
            </a:r>
            <a:r>
              <a:rPr lang="en-US" altLang="zh-TW" sz="1300" dirty="0" smtClean="0"/>
              <a:t>-98</a:t>
            </a:r>
            <a:r>
              <a:rPr lang="zh-TW" altLang="en-US" sz="1300" dirty="0" smtClean="0"/>
              <a:t>年</a:t>
            </a:r>
            <a:r>
              <a:rPr lang="en-US" altLang="zh-TW" sz="1300" dirty="0" smtClean="0"/>
              <a:t>11</a:t>
            </a:r>
            <a:r>
              <a:rPr lang="zh-TW" altLang="en-US" sz="1300" dirty="0" smtClean="0"/>
              <a:t>月底路線全面建置</a:t>
            </a:r>
            <a:endParaRPr lang="en-US" altLang="zh-TW" sz="1300" dirty="0" smtClean="0"/>
          </a:p>
          <a:p>
            <a:r>
              <a:rPr lang="zh-TW" altLang="en-US" sz="1300" dirty="0" smtClean="0"/>
              <a:t>站牌擴建</a:t>
            </a:r>
            <a:r>
              <a:rPr lang="en-US" altLang="zh-TW" sz="1300" dirty="0" smtClean="0"/>
              <a:t>/</a:t>
            </a:r>
            <a:r>
              <a:rPr lang="zh-TW" altLang="en-US" sz="1300" dirty="0" smtClean="0"/>
              <a:t>異地備援建立</a:t>
            </a:r>
            <a:r>
              <a:rPr lang="en-US" altLang="zh-TW" sz="1300" dirty="0" smtClean="0"/>
              <a:t>/</a:t>
            </a:r>
            <a:r>
              <a:rPr lang="zh-TW" altLang="en-US" sz="1300" dirty="0" smtClean="0"/>
              <a:t>介接新北市</a:t>
            </a:r>
            <a:endParaRPr lang="en-US" altLang="zh-TW" sz="1300" dirty="0" smtClean="0"/>
          </a:p>
          <a:p>
            <a:endParaRPr lang="en-US" altLang="zh-TW" sz="1300" dirty="0"/>
          </a:p>
          <a:p>
            <a:r>
              <a:rPr lang="zh-TW" altLang="en-US" sz="1300" dirty="0" smtClean="0"/>
              <a:t>管理報表</a:t>
            </a:r>
            <a:r>
              <a:rPr lang="en-US" altLang="zh-TW" sz="1300" dirty="0" smtClean="0"/>
              <a:t>-100</a:t>
            </a:r>
            <a:r>
              <a:rPr lang="zh-TW" altLang="en-US" sz="1300" dirty="0" smtClean="0"/>
              <a:t>年開始建置管理稽核報表</a:t>
            </a:r>
            <a:endParaRPr lang="en-US" altLang="zh-TW" sz="1300" dirty="0" smtClean="0"/>
          </a:p>
          <a:p>
            <a:endParaRPr lang="en-US" altLang="zh-TW" sz="1300" dirty="0"/>
          </a:p>
          <a:p>
            <a:r>
              <a:rPr lang="zh-TW" altLang="en-US" sz="1300" dirty="0" smtClean="0"/>
              <a:t>資訊應用</a:t>
            </a:r>
            <a:r>
              <a:rPr lang="en-US" altLang="zh-TW" sz="1300" dirty="0" smtClean="0"/>
              <a:t>-OD </a:t>
            </a:r>
            <a:r>
              <a:rPr lang="zh-TW" altLang="en-US" sz="1300" dirty="0" smtClean="0"/>
              <a:t>旅運分析</a:t>
            </a:r>
            <a:r>
              <a:rPr lang="en-US" altLang="zh-TW" sz="1300" dirty="0" smtClean="0"/>
              <a:t>/IPv6</a:t>
            </a:r>
            <a:r>
              <a:rPr lang="zh-TW" altLang="en-US" sz="1300" dirty="0" smtClean="0"/>
              <a:t>建置</a:t>
            </a:r>
            <a:r>
              <a:rPr lang="en-US" altLang="zh-TW" sz="1300" dirty="0" smtClean="0"/>
              <a:t>/</a:t>
            </a:r>
            <a:r>
              <a:rPr lang="zh-TW" altLang="en-US" sz="1300" dirty="0" smtClean="0"/>
              <a:t>資訊彙整發布提供</a:t>
            </a:r>
            <a:endParaRPr lang="en-US" altLang="zh-TW" sz="1300" dirty="0" smtClean="0"/>
          </a:p>
          <a:p>
            <a:endParaRPr lang="en-US" altLang="zh-TW" sz="1300" dirty="0" smtClean="0"/>
          </a:p>
          <a:p>
            <a:r>
              <a:rPr lang="zh-TW" altLang="en-US" sz="1300" dirty="0" smtClean="0"/>
              <a:t>建置一個全台灣規模最大的市區客運公車動態資訊 </a:t>
            </a:r>
            <a:endParaRPr lang="en-US" altLang="zh-TW" sz="1300" dirty="0" smtClean="0"/>
          </a:p>
          <a:p>
            <a:r>
              <a:rPr lang="zh-TW" altLang="en-US" sz="1300" dirty="0" smtClean="0"/>
              <a:t>可以容納</a:t>
            </a:r>
            <a:r>
              <a:rPr lang="en-US" altLang="zh-TW" sz="1300" dirty="0" smtClean="0"/>
              <a:t>5000</a:t>
            </a:r>
            <a:r>
              <a:rPr lang="zh-TW" altLang="en-US" sz="1300" dirty="0" smtClean="0"/>
              <a:t>輛車輛及</a:t>
            </a:r>
            <a:r>
              <a:rPr lang="en-US" altLang="zh-TW" sz="1300" dirty="0" smtClean="0"/>
              <a:t>1200</a:t>
            </a:r>
            <a:r>
              <a:rPr lang="zh-TW" altLang="en-US" sz="1300" dirty="0" smtClean="0"/>
              <a:t>座智慧型站牌之系統</a:t>
            </a:r>
            <a:endParaRPr lang="en-US" altLang="zh-TW" sz="1300" dirty="0" smtClean="0"/>
          </a:p>
          <a:p>
            <a:endParaRPr lang="en-US" altLang="zh-TW" sz="1300" dirty="0" smtClean="0"/>
          </a:p>
          <a:p>
            <a:r>
              <a:rPr lang="en-US" altLang="zh-TW" sz="1300" dirty="0" smtClean="0"/>
              <a:t>==</a:t>
            </a:r>
          </a:p>
          <a:p>
            <a:r>
              <a:rPr lang="zh-TW" altLang="en-US" sz="1200" b="0" i="0" kern="1200" dirty="0" smtClean="0">
                <a:solidFill>
                  <a:schemeClr val="tx1"/>
                </a:solidFill>
                <a:effectLst/>
                <a:latin typeface="Times New Roman" pitchFamily="18" charset="0"/>
                <a:ea typeface="新細明體" pitchFamily="18" charset="-120"/>
                <a:cs typeface="+mn-cs"/>
              </a:rPr>
              <a:t>為提供搭乘公車民眾即時公車到站時間，降低候車不確定性並提升公車服務品質，自</a:t>
            </a:r>
            <a:r>
              <a:rPr lang="en-US" altLang="zh-TW" sz="1200" b="0" i="0" kern="1200" dirty="0" smtClean="0">
                <a:solidFill>
                  <a:schemeClr val="tx1"/>
                </a:solidFill>
                <a:effectLst/>
                <a:latin typeface="Times New Roman" pitchFamily="18" charset="0"/>
                <a:ea typeface="新細明體" pitchFamily="18" charset="-120"/>
                <a:cs typeface="+mn-cs"/>
              </a:rPr>
              <a:t>93</a:t>
            </a:r>
            <a:r>
              <a:rPr lang="zh-TW" altLang="en-US" sz="1200" b="0" i="0" kern="1200" dirty="0" smtClean="0">
                <a:solidFill>
                  <a:schemeClr val="tx1"/>
                </a:solidFill>
                <a:effectLst/>
                <a:latin typeface="Times New Roman" pitchFamily="18" charset="0"/>
                <a:ea typeface="新細明體" pitchFamily="18" charset="-120"/>
                <a:cs typeface="+mn-cs"/>
              </a:rPr>
              <a:t>年起分階段逐步</a:t>
            </a:r>
            <a:endParaRPr lang="en-US" altLang="zh-TW" sz="1200" b="0" i="0" kern="1200" dirty="0" smtClean="0">
              <a:solidFill>
                <a:schemeClr val="tx1"/>
              </a:solidFill>
              <a:effectLst/>
              <a:latin typeface="Times New Roman" pitchFamily="18" charset="0"/>
              <a:ea typeface="新細明體" pitchFamily="18" charset="-120"/>
              <a:cs typeface="+mn-cs"/>
            </a:endParaRPr>
          </a:p>
          <a:p>
            <a:r>
              <a:rPr lang="zh-TW" altLang="en-US" sz="1200" b="0" i="0" kern="1200" dirty="0" smtClean="0">
                <a:solidFill>
                  <a:schemeClr val="tx1"/>
                </a:solidFill>
                <a:effectLst/>
                <a:latin typeface="Times New Roman" pitchFamily="18" charset="0"/>
                <a:ea typeface="新細明體" pitchFamily="18" charset="-120"/>
                <a:cs typeface="+mn-cs"/>
              </a:rPr>
              <a:t>建置公車動態資訊系統，透過</a:t>
            </a:r>
            <a:r>
              <a:rPr lang="en-US" altLang="zh-TW" sz="1200" b="0" i="0" kern="1200" dirty="0" smtClean="0">
                <a:solidFill>
                  <a:schemeClr val="tx1"/>
                </a:solidFill>
                <a:effectLst/>
                <a:latin typeface="Times New Roman" pitchFamily="18" charset="0"/>
                <a:ea typeface="新細明體" pitchFamily="18" charset="-120"/>
                <a:cs typeface="+mn-cs"/>
              </a:rPr>
              <a:t>GPS</a:t>
            </a:r>
            <a:r>
              <a:rPr lang="zh-TW" altLang="en-US" sz="1200" b="0" i="0" kern="1200" dirty="0" smtClean="0">
                <a:solidFill>
                  <a:schemeClr val="tx1"/>
                </a:solidFill>
                <a:effectLst/>
                <a:latin typeface="Times New Roman" pitchFamily="18" charset="0"/>
                <a:ea typeface="新細明體" pitchFamily="18" charset="-120"/>
                <a:cs typeface="+mn-cs"/>
              </a:rPr>
              <a:t>定位及無線傳輸技術，將公車即時到站時間提供給搭車民眾，並已於本</a:t>
            </a:r>
            <a:endParaRPr lang="en-US" altLang="zh-TW" sz="1200" b="0" i="0" kern="1200" dirty="0" smtClean="0">
              <a:solidFill>
                <a:schemeClr val="tx1"/>
              </a:solidFill>
              <a:effectLst/>
              <a:latin typeface="Times New Roman" pitchFamily="18" charset="0"/>
              <a:ea typeface="新細明體" pitchFamily="18" charset="-120"/>
              <a:cs typeface="+mn-cs"/>
            </a:endParaRPr>
          </a:p>
          <a:p>
            <a:r>
              <a:rPr lang="zh-TW" altLang="en-US" sz="1200" b="0" i="0" kern="1200" dirty="0" smtClean="0">
                <a:solidFill>
                  <a:schemeClr val="tx1"/>
                </a:solidFill>
                <a:effectLst/>
                <a:latin typeface="Times New Roman" pitchFamily="18" charset="0"/>
                <a:ea typeface="新細明體" pitchFamily="18" charset="-120"/>
                <a:cs typeface="+mn-cs"/>
              </a:rPr>
              <a:t>（</a:t>
            </a:r>
            <a:r>
              <a:rPr lang="en-US" altLang="zh-TW" sz="1200" b="0" i="0" kern="1200" dirty="0" smtClean="0">
                <a:solidFill>
                  <a:schemeClr val="tx1"/>
                </a:solidFill>
                <a:effectLst/>
                <a:latin typeface="Times New Roman" pitchFamily="18" charset="0"/>
                <a:ea typeface="新細明體" pitchFamily="18" charset="-120"/>
                <a:cs typeface="+mn-cs"/>
              </a:rPr>
              <a:t>98</a:t>
            </a:r>
            <a:r>
              <a:rPr lang="zh-TW" altLang="en-US" sz="1200" b="0" i="0" kern="1200" dirty="0" smtClean="0">
                <a:solidFill>
                  <a:schemeClr val="tx1"/>
                </a:solidFill>
                <a:effectLst/>
                <a:latin typeface="Times New Roman" pitchFamily="18" charset="0"/>
                <a:ea typeface="新細明體" pitchFamily="18" charset="-120"/>
                <a:cs typeface="+mn-cs"/>
              </a:rPr>
              <a:t>）年</a:t>
            </a:r>
            <a:r>
              <a:rPr lang="en-US" altLang="zh-TW" sz="1200" b="0" i="0" kern="1200" dirty="0" smtClean="0">
                <a:solidFill>
                  <a:schemeClr val="tx1"/>
                </a:solidFill>
                <a:effectLst/>
                <a:latin typeface="Times New Roman" pitchFamily="18" charset="0"/>
                <a:ea typeface="新細明體" pitchFamily="18" charset="-120"/>
                <a:cs typeface="+mn-cs"/>
              </a:rPr>
              <a:t>11</a:t>
            </a:r>
            <a:r>
              <a:rPr lang="zh-TW" altLang="en-US" sz="1200" b="0" i="0" kern="1200" dirty="0" smtClean="0">
                <a:solidFill>
                  <a:schemeClr val="tx1"/>
                </a:solidFill>
                <a:effectLst/>
                <a:latin typeface="Times New Roman" pitchFamily="18" charset="0"/>
                <a:ea typeface="新細明體" pitchFamily="18" charset="-120"/>
                <a:cs typeface="+mn-cs"/>
              </a:rPr>
              <a:t>月底完成本市聯營公車動態資訊系統建置作業。</a:t>
            </a:r>
            <a:r>
              <a:rPr lang="zh-TW" altLang="en-US" sz="1400" dirty="0" smtClean="0"/>
              <a:t/>
            </a:r>
            <a:br>
              <a:rPr lang="zh-TW" altLang="en-US" sz="1400" dirty="0" smtClean="0"/>
            </a:br>
            <a:r>
              <a:rPr lang="zh-TW" altLang="en-US" sz="1200" b="0" i="0" kern="1200" dirty="0" smtClean="0">
                <a:solidFill>
                  <a:schemeClr val="tx1"/>
                </a:solidFill>
                <a:effectLst/>
                <a:latin typeface="Times New Roman" pitchFamily="18" charset="0"/>
                <a:ea typeface="新細明體" pitchFamily="18" charset="-120"/>
                <a:cs typeface="+mn-cs"/>
              </a:rPr>
              <a:t>因臺北市聯營公車數量龐大，故分</a:t>
            </a:r>
            <a:r>
              <a:rPr lang="en-US" altLang="zh-TW" sz="1200" b="0" i="0" kern="1200" dirty="0" smtClean="0">
                <a:solidFill>
                  <a:schemeClr val="tx1"/>
                </a:solidFill>
                <a:effectLst/>
                <a:latin typeface="Times New Roman" pitchFamily="18" charset="0"/>
                <a:ea typeface="新細明體" pitchFamily="18" charset="-120"/>
                <a:cs typeface="+mn-cs"/>
              </a:rPr>
              <a:t>4</a:t>
            </a:r>
            <a:r>
              <a:rPr lang="zh-TW" altLang="en-US" sz="1200" b="0" i="0" kern="1200" dirty="0" smtClean="0">
                <a:solidFill>
                  <a:schemeClr val="tx1"/>
                </a:solidFill>
                <a:effectLst/>
                <a:latin typeface="Times New Roman" pitchFamily="18" charset="0"/>
                <a:ea typeface="新細明體" pitchFamily="18" charset="-120"/>
                <a:cs typeface="+mn-cs"/>
              </a:rPr>
              <a:t>期逐步建置，第</a:t>
            </a:r>
            <a:r>
              <a:rPr lang="en-US" altLang="zh-TW" sz="1200" b="0" i="0" kern="1200" dirty="0" smtClean="0">
                <a:solidFill>
                  <a:schemeClr val="tx1"/>
                </a:solidFill>
                <a:effectLst/>
                <a:latin typeface="Times New Roman" pitchFamily="18" charset="0"/>
                <a:ea typeface="新細明體" pitchFamily="18" charset="-120"/>
                <a:cs typeface="+mn-cs"/>
              </a:rPr>
              <a:t>1</a:t>
            </a:r>
            <a:r>
              <a:rPr lang="zh-TW" altLang="en-US" sz="1200" b="0" i="0" kern="1200" dirty="0" smtClean="0">
                <a:solidFill>
                  <a:schemeClr val="tx1"/>
                </a:solidFill>
                <a:effectLst/>
                <a:latin typeface="Times New Roman" pitchFamily="18" charset="0"/>
                <a:ea typeface="新細明體" pitchFamily="18" charset="-120"/>
                <a:cs typeface="+mn-cs"/>
              </a:rPr>
              <a:t>期於</a:t>
            </a:r>
            <a:r>
              <a:rPr lang="en-US" altLang="zh-TW" sz="1200" b="0" i="0" kern="1200" dirty="0" smtClean="0">
                <a:solidFill>
                  <a:schemeClr val="tx1"/>
                </a:solidFill>
                <a:effectLst/>
                <a:latin typeface="Times New Roman" pitchFamily="18" charset="0"/>
                <a:ea typeface="新細明體" pitchFamily="18" charset="-120"/>
                <a:cs typeface="+mn-cs"/>
              </a:rPr>
              <a:t>93</a:t>
            </a:r>
            <a:r>
              <a:rPr lang="zh-TW" altLang="en-US" sz="1200" b="0" i="0" kern="1200" dirty="0" smtClean="0">
                <a:solidFill>
                  <a:schemeClr val="tx1"/>
                </a:solidFill>
                <a:effectLst/>
                <a:latin typeface="Times New Roman" pitchFamily="18" charset="0"/>
                <a:ea typeface="新細明體" pitchFamily="18" charset="-120"/>
                <a:cs typeface="+mn-cs"/>
              </a:rPr>
              <a:t>年建置捷運接駁路線</a:t>
            </a:r>
            <a:r>
              <a:rPr lang="en-US" altLang="zh-TW" sz="1200" b="0" i="0" kern="1200" dirty="0" smtClean="0">
                <a:solidFill>
                  <a:schemeClr val="tx1"/>
                </a:solidFill>
                <a:effectLst/>
                <a:latin typeface="Times New Roman" pitchFamily="18" charset="0"/>
                <a:ea typeface="新細明體" pitchFamily="18" charset="-120"/>
                <a:cs typeface="+mn-cs"/>
              </a:rPr>
              <a:t>48</a:t>
            </a:r>
            <a:r>
              <a:rPr lang="zh-TW" altLang="en-US" sz="1200" b="0" i="0" kern="1200" dirty="0" smtClean="0">
                <a:solidFill>
                  <a:schemeClr val="tx1"/>
                </a:solidFill>
                <a:effectLst/>
                <a:latin typeface="Times New Roman" pitchFamily="18" charset="0"/>
                <a:ea typeface="新細明體" pitchFamily="18" charset="-120"/>
                <a:cs typeface="+mn-cs"/>
              </a:rPr>
              <a:t>條</a:t>
            </a:r>
            <a:r>
              <a:rPr lang="en-US" altLang="zh-TW" sz="1200" b="0" i="0" kern="1200" dirty="0" smtClean="0">
                <a:solidFill>
                  <a:schemeClr val="tx1"/>
                </a:solidFill>
                <a:effectLst/>
                <a:latin typeface="Times New Roman" pitchFamily="18" charset="0"/>
                <a:ea typeface="新細明體" pitchFamily="18" charset="-120"/>
                <a:cs typeface="+mn-cs"/>
              </a:rPr>
              <a:t>500</a:t>
            </a:r>
            <a:r>
              <a:rPr lang="zh-TW" altLang="en-US" sz="1200" b="0" i="0" kern="1200" dirty="0" smtClean="0">
                <a:solidFill>
                  <a:schemeClr val="tx1"/>
                </a:solidFill>
                <a:effectLst/>
                <a:latin typeface="Times New Roman" pitchFamily="18" charset="0"/>
                <a:ea typeface="新細明體" pitchFamily="18" charset="-120"/>
                <a:cs typeface="+mn-cs"/>
              </a:rPr>
              <a:t>輛公車、第</a:t>
            </a:r>
            <a:r>
              <a:rPr lang="en-US" altLang="zh-TW" sz="1200" b="0" i="0" kern="1200" dirty="0" smtClean="0">
                <a:solidFill>
                  <a:schemeClr val="tx1"/>
                </a:solidFill>
                <a:effectLst/>
                <a:latin typeface="Times New Roman" pitchFamily="18" charset="0"/>
                <a:ea typeface="新細明體" pitchFamily="18" charset="-120"/>
                <a:cs typeface="+mn-cs"/>
              </a:rPr>
              <a:t>2</a:t>
            </a:r>
            <a:r>
              <a:rPr lang="zh-TW" altLang="en-US" sz="1200" b="0" i="0" kern="1200" dirty="0" smtClean="0">
                <a:solidFill>
                  <a:schemeClr val="tx1"/>
                </a:solidFill>
                <a:effectLst/>
                <a:latin typeface="Times New Roman" pitchFamily="18" charset="0"/>
                <a:ea typeface="新細明體" pitchFamily="18" charset="-120"/>
                <a:cs typeface="+mn-cs"/>
              </a:rPr>
              <a:t>期</a:t>
            </a:r>
            <a:endParaRPr lang="en-US" altLang="zh-TW" sz="1200" b="0" i="0" kern="1200" dirty="0" smtClean="0">
              <a:solidFill>
                <a:schemeClr val="tx1"/>
              </a:solidFill>
              <a:effectLst/>
              <a:latin typeface="Times New Roman" pitchFamily="18" charset="0"/>
              <a:ea typeface="新細明體" pitchFamily="18" charset="-120"/>
              <a:cs typeface="+mn-cs"/>
            </a:endParaRPr>
          </a:p>
          <a:p>
            <a:r>
              <a:rPr lang="zh-TW" altLang="en-US" sz="1200" b="0" i="0" kern="1200" dirty="0" smtClean="0">
                <a:solidFill>
                  <a:schemeClr val="tx1"/>
                </a:solidFill>
                <a:effectLst/>
                <a:latin typeface="Times New Roman" pitchFamily="18" charset="0"/>
                <a:ea typeface="新細明體" pitchFamily="18" charset="-120"/>
                <a:cs typeface="+mn-cs"/>
              </a:rPr>
              <a:t>於</a:t>
            </a:r>
            <a:r>
              <a:rPr lang="en-US" altLang="zh-TW" sz="1200" b="0" i="0" kern="1200" dirty="0" smtClean="0">
                <a:solidFill>
                  <a:schemeClr val="tx1"/>
                </a:solidFill>
                <a:effectLst/>
                <a:latin typeface="Times New Roman" pitchFamily="18" charset="0"/>
                <a:ea typeface="新細明體" pitchFamily="18" charset="-120"/>
                <a:cs typeface="+mn-cs"/>
              </a:rPr>
              <a:t>95</a:t>
            </a:r>
            <a:r>
              <a:rPr lang="zh-TW" altLang="en-US" sz="1200" b="0" i="0" kern="1200" dirty="0" smtClean="0">
                <a:solidFill>
                  <a:schemeClr val="tx1"/>
                </a:solidFill>
                <a:effectLst/>
                <a:latin typeface="Times New Roman" pitchFamily="18" charset="0"/>
                <a:ea typeface="新細明體" pitchFamily="18" charset="-120"/>
                <a:cs typeface="+mn-cs"/>
              </a:rPr>
              <a:t>年建置內科路線、山區路線及部分固定班次路線等約</a:t>
            </a:r>
            <a:r>
              <a:rPr lang="en-US" altLang="zh-TW" sz="1200" b="0" i="0" kern="1200" dirty="0" smtClean="0">
                <a:solidFill>
                  <a:schemeClr val="tx1"/>
                </a:solidFill>
                <a:effectLst/>
                <a:latin typeface="Times New Roman" pitchFamily="18" charset="0"/>
                <a:ea typeface="新細明體" pitchFamily="18" charset="-120"/>
                <a:cs typeface="+mn-cs"/>
              </a:rPr>
              <a:t>110</a:t>
            </a:r>
            <a:r>
              <a:rPr lang="zh-TW" altLang="en-US" sz="1200" b="0" i="0" kern="1200" dirty="0" smtClean="0">
                <a:solidFill>
                  <a:schemeClr val="tx1"/>
                </a:solidFill>
                <a:effectLst/>
                <a:latin typeface="Times New Roman" pitchFamily="18" charset="0"/>
                <a:ea typeface="新細明體" pitchFamily="18" charset="-120"/>
                <a:cs typeface="+mn-cs"/>
              </a:rPr>
              <a:t>條路線</a:t>
            </a:r>
            <a:r>
              <a:rPr lang="en-US" altLang="zh-TW" sz="1200" b="0" i="0" kern="1200" dirty="0" smtClean="0">
                <a:solidFill>
                  <a:schemeClr val="tx1"/>
                </a:solidFill>
                <a:effectLst/>
                <a:latin typeface="Times New Roman" pitchFamily="18" charset="0"/>
                <a:ea typeface="新細明體" pitchFamily="18" charset="-120"/>
                <a:cs typeface="+mn-cs"/>
              </a:rPr>
              <a:t>600</a:t>
            </a:r>
            <a:r>
              <a:rPr lang="zh-TW" altLang="en-US" sz="1200" b="0" i="0" kern="1200" dirty="0" smtClean="0">
                <a:solidFill>
                  <a:schemeClr val="tx1"/>
                </a:solidFill>
                <a:effectLst/>
                <a:latin typeface="Times New Roman" pitchFamily="18" charset="0"/>
                <a:ea typeface="新細明體" pitchFamily="18" charset="-120"/>
                <a:cs typeface="+mn-cs"/>
              </a:rPr>
              <a:t>輛公車、第</a:t>
            </a:r>
            <a:r>
              <a:rPr lang="en-US" altLang="zh-TW" sz="1200" b="0" i="0" kern="1200" dirty="0" smtClean="0">
                <a:solidFill>
                  <a:schemeClr val="tx1"/>
                </a:solidFill>
                <a:effectLst/>
                <a:latin typeface="Times New Roman" pitchFamily="18" charset="0"/>
                <a:ea typeface="新細明體" pitchFamily="18" charset="-120"/>
                <a:cs typeface="+mn-cs"/>
              </a:rPr>
              <a:t>3</a:t>
            </a:r>
            <a:r>
              <a:rPr lang="zh-TW" altLang="en-US" sz="1200" b="0" i="0" kern="1200" dirty="0" smtClean="0">
                <a:solidFill>
                  <a:schemeClr val="tx1"/>
                </a:solidFill>
                <a:effectLst/>
                <a:latin typeface="Times New Roman" pitchFamily="18" charset="0"/>
                <a:ea typeface="新細明體" pitchFamily="18" charset="-120"/>
                <a:cs typeface="+mn-cs"/>
              </a:rPr>
              <a:t>期於</a:t>
            </a:r>
            <a:r>
              <a:rPr lang="en-US" altLang="zh-TW" sz="1200" b="0" i="0" kern="1200" dirty="0" smtClean="0">
                <a:solidFill>
                  <a:schemeClr val="tx1"/>
                </a:solidFill>
                <a:effectLst/>
                <a:latin typeface="Times New Roman" pitchFamily="18" charset="0"/>
                <a:ea typeface="新細明體" pitchFamily="18" charset="-120"/>
                <a:cs typeface="+mn-cs"/>
              </a:rPr>
              <a:t>96</a:t>
            </a:r>
            <a:r>
              <a:rPr lang="zh-TW" altLang="en-US" sz="1200" b="0" i="0" kern="1200" dirty="0" smtClean="0">
                <a:solidFill>
                  <a:schemeClr val="tx1"/>
                </a:solidFill>
                <a:effectLst/>
                <a:latin typeface="Times New Roman" pitchFamily="18" charset="0"/>
                <a:ea typeface="新細明體" pitchFamily="18" charset="-120"/>
                <a:cs typeface="+mn-cs"/>
              </a:rPr>
              <a:t>年建置</a:t>
            </a:r>
            <a:r>
              <a:rPr lang="en-US" altLang="zh-TW" sz="1200" b="0" i="0" kern="1200" dirty="0" smtClean="0">
                <a:solidFill>
                  <a:schemeClr val="tx1"/>
                </a:solidFill>
                <a:effectLst/>
                <a:latin typeface="Times New Roman" pitchFamily="18" charset="0"/>
                <a:ea typeface="新細明體" pitchFamily="18" charset="-120"/>
                <a:cs typeface="+mn-cs"/>
              </a:rPr>
              <a:t>3</a:t>
            </a:r>
            <a:r>
              <a:rPr lang="zh-TW" altLang="en-US" sz="1200" b="0" i="0" kern="1200" dirty="0" smtClean="0">
                <a:solidFill>
                  <a:schemeClr val="tx1"/>
                </a:solidFill>
                <a:effectLst/>
                <a:latin typeface="Times New Roman" pitchFamily="18" charset="0"/>
                <a:ea typeface="新細明體" pitchFamily="18" charset="-120"/>
                <a:cs typeface="+mn-cs"/>
              </a:rPr>
              <a:t>、</a:t>
            </a:r>
            <a:r>
              <a:rPr lang="en-US" altLang="zh-TW" sz="1200" b="0" i="0" kern="1200" dirty="0" smtClean="0">
                <a:solidFill>
                  <a:schemeClr val="tx1"/>
                </a:solidFill>
                <a:effectLst/>
                <a:latin typeface="Times New Roman" pitchFamily="18" charset="0"/>
                <a:ea typeface="新細明體" pitchFamily="18" charset="-120"/>
                <a:cs typeface="+mn-cs"/>
              </a:rPr>
              <a:t>4</a:t>
            </a:r>
            <a:r>
              <a:rPr lang="zh-TW" altLang="en-US" sz="1200" b="0" i="0" kern="1200" dirty="0" smtClean="0">
                <a:solidFill>
                  <a:schemeClr val="tx1"/>
                </a:solidFill>
                <a:effectLst/>
                <a:latin typeface="Times New Roman" pitchFamily="18" charset="0"/>
                <a:ea typeface="新細明體" pitchFamily="18" charset="-120"/>
                <a:cs typeface="+mn-cs"/>
              </a:rPr>
              <a:t>級</a:t>
            </a:r>
            <a:endParaRPr lang="en-US" altLang="zh-TW" sz="1200" b="0" i="0" kern="1200" dirty="0" smtClean="0">
              <a:solidFill>
                <a:schemeClr val="tx1"/>
              </a:solidFill>
              <a:effectLst/>
              <a:latin typeface="Times New Roman" pitchFamily="18" charset="0"/>
              <a:ea typeface="新細明體" pitchFamily="18" charset="-120"/>
              <a:cs typeface="+mn-cs"/>
            </a:endParaRPr>
          </a:p>
          <a:p>
            <a:r>
              <a:rPr lang="zh-TW" altLang="en-US" sz="1200" b="0" i="0" kern="1200" dirty="0" smtClean="0">
                <a:solidFill>
                  <a:schemeClr val="tx1"/>
                </a:solidFill>
                <a:effectLst/>
                <a:latin typeface="Times New Roman" pitchFamily="18" charset="0"/>
                <a:ea typeface="新細明體" pitchFamily="18" charset="-120"/>
                <a:cs typeface="+mn-cs"/>
              </a:rPr>
              <a:t>路線等約</a:t>
            </a:r>
            <a:r>
              <a:rPr lang="en-US" altLang="zh-TW" sz="1200" b="0" i="0" kern="1200" dirty="0" smtClean="0">
                <a:solidFill>
                  <a:schemeClr val="tx1"/>
                </a:solidFill>
                <a:effectLst/>
                <a:latin typeface="Times New Roman" pitchFamily="18" charset="0"/>
                <a:ea typeface="新細明體" pitchFamily="18" charset="-120"/>
                <a:cs typeface="+mn-cs"/>
              </a:rPr>
              <a:t>141</a:t>
            </a:r>
            <a:r>
              <a:rPr lang="zh-TW" altLang="en-US" sz="1200" b="0" i="0" kern="1200" dirty="0" smtClean="0">
                <a:solidFill>
                  <a:schemeClr val="tx1"/>
                </a:solidFill>
                <a:effectLst/>
                <a:latin typeface="Times New Roman" pitchFamily="18" charset="0"/>
                <a:ea typeface="新細明體" pitchFamily="18" charset="-120"/>
                <a:cs typeface="+mn-cs"/>
              </a:rPr>
              <a:t>條路線</a:t>
            </a:r>
            <a:r>
              <a:rPr lang="en-US" altLang="zh-TW" sz="1200" b="0" i="0" kern="1200" dirty="0" smtClean="0">
                <a:solidFill>
                  <a:schemeClr val="tx1"/>
                </a:solidFill>
                <a:effectLst/>
                <a:latin typeface="Times New Roman" pitchFamily="18" charset="0"/>
                <a:ea typeface="新細明體" pitchFamily="18" charset="-120"/>
                <a:cs typeface="+mn-cs"/>
              </a:rPr>
              <a:t>1,400</a:t>
            </a:r>
            <a:r>
              <a:rPr lang="zh-TW" altLang="en-US" sz="1200" b="0" i="0" kern="1200" dirty="0" smtClean="0">
                <a:solidFill>
                  <a:schemeClr val="tx1"/>
                </a:solidFill>
                <a:effectLst/>
                <a:latin typeface="Times New Roman" pitchFamily="18" charset="0"/>
                <a:ea typeface="新細明體" pitchFamily="18" charset="-120"/>
                <a:cs typeface="+mn-cs"/>
              </a:rPr>
              <a:t>輛公車、第</a:t>
            </a:r>
            <a:r>
              <a:rPr lang="en-US" altLang="zh-TW" sz="1200" b="0" i="0" kern="1200" dirty="0" smtClean="0">
                <a:solidFill>
                  <a:schemeClr val="tx1"/>
                </a:solidFill>
                <a:effectLst/>
                <a:latin typeface="Times New Roman" pitchFamily="18" charset="0"/>
                <a:ea typeface="新細明體" pitchFamily="18" charset="-120"/>
                <a:cs typeface="+mn-cs"/>
              </a:rPr>
              <a:t>4</a:t>
            </a:r>
            <a:r>
              <a:rPr lang="zh-TW" altLang="en-US" sz="1200" b="0" i="0" kern="1200" dirty="0" smtClean="0">
                <a:solidFill>
                  <a:schemeClr val="tx1"/>
                </a:solidFill>
                <a:effectLst/>
                <a:latin typeface="Times New Roman" pitchFamily="18" charset="0"/>
                <a:ea typeface="新細明體" pitchFamily="18" charset="-120"/>
                <a:cs typeface="+mn-cs"/>
              </a:rPr>
              <a:t>期也就是最後一期於</a:t>
            </a:r>
            <a:r>
              <a:rPr lang="en-US" altLang="zh-TW" sz="1200" b="0" i="0" kern="1200" dirty="0" smtClean="0">
                <a:solidFill>
                  <a:schemeClr val="tx1"/>
                </a:solidFill>
                <a:effectLst/>
                <a:latin typeface="Times New Roman" pitchFamily="18" charset="0"/>
                <a:ea typeface="新細明體" pitchFamily="18" charset="-120"/>
                <a:cs typeface="+mn-cs"/>
              </a:rPr>
              <a:t>97</a:t>
            </a:r>
            <a:r>
              <a:rPr lang="zh-TW" altLang="en-US" sz="1200" b="0" i="0" kern="1200" dirty="0" smtClean="0">
                <a:solidFill>
                  <a:schemeClr val="tx1"/>
                </a:solidFill>
                <a:effectLst/>
                <a:latin typeface="Times New Roman" pitchFamily="18" charset="0"/>
                <a:ea typeface="新細明體" pitchFamily="18" charset="-120"/>
                <a:cs typeface="+mn-cs"/>
              </a:rPr>
              <a:t>年底開始建置其餘路線</a:t>
            </a:r>
            <a:r>
              <a:rPr lang="en-US" altLang="zh-TW" sz="1200" b="0" i="0" kern="1200" dirty="0" smtClean="0">
                <a:solidFill>
                  <a:schemeClr val="tx1"/>
                </a:solidFill>
                <a:effectLst/>
                <a:latin typeface="Times New Roman" pitchFamily="18" charset="0"/>
                <a:ea typeface="新細明體" pitchFamily="18" charset="-120"/>
                <a:cs typeface="+mn-cs"/>
              </a:rPr>
              <a:t>1600</a:t>
            </a:r>
            <a:r>
              <a:rPr lang="zh-TW" altLang="en-US" sz="1200" b="0" i="0" kern="1200" dirty="0" smtClean="0">
                <a:solidFill>
                  <a:schemeClr val="tx1"/>
                </a:solidFill>
                <a:effectLst/>
                <a:latin typeface="Times New Roman" pitchFamily="18" charset="0"/>
                <a:ea typeface="新細明體" pitchFamily="18" charset="-120"/>
                <a:cs typeface="+mn-cs"/>
              </a:rPr>
              <a:t>輛公車，</a:t>
            </a:r>
            <a:endParaRPr lang="en-US" altLang="zh-TW" sz="1200" b="0" i="0" kern="1200" dirty="0" smtClean="0">
              <a:solidFill>
                <a:schemeClr val="tx1"/>
              </a:solidFill>
              <a:effectLst/>
              <a:latin typeface="Times New Roman" pitchFamily="18" charset="0"/>
              <a:ea typeface="新細明體" pitchFamily="18" charset="-120"/>
              <a:cs typeface="+mn-cs"/>
            </a:endParaRPr>
          </a:p>
          <a:p>
            <a:r>
              <a:rPr lang="zh-TW" altLang="en-US" sz="1200" b="0" i="0" kern="1200" dirty="0" smtClean="0">
                <a:solidFill>
                  <a:schemeClr val="tx1"/>
                </a:solidFill>
                <a:effectLst/>
                <a:latin typeface="Times New Roman" pitchFamily="18" charset="0"/>
                <a:ea typeface="新細明體" pitchFamily="18" charset="-120"/>
                <a:cs typeface="+mn-cs"/>
              </a:rPr>
              <a:t>並於</a:t>
            </a:r>
            <a:r>
              <a:rPr lang="en-US" altLang="zh-TW" sz="1200" b="0" i="0" kern="1200" dirty="0" smtClean="0">
                <a:solidFill>
                  <a:schemeClr val="tx1"/>
                </a:solidFill>
                <a:effectLst/>
                <a:latin typeface="Times New Roman" pitchFamily="18" charset="0"/>
                <a:ea typeface="新細明體" pitchFamily="18" charset="-120"/>
                <a:cs typeface="+mn-cs"/>
              </a:rPr>
              <a:t>98</a:t>
            </a:r>
            <a:r>
              <a:rPr lang="zh-TW" altLang="en-US" sz="1200" b="0" i="0" kern="1200" dirty="0" smtClean="0">
                <a:solidFill>
                  <a:schemeClr val="tx1"/>
                </a:solidFill>
                <a:effectLst/>
                <a:latin typeface="Times New Roman" pitchFamily="18" charset="0"/>
                <a:ea typeface="新細明體" pitchFamily="18" charset="-120"/>
                <a:cs typeface="+mn-cs"/>
              </a:rPr>
              <a:t>年</a:t>
            </a:r>
            <a:r>
              <a:rPr lang="en-US" altLang="zh-TW" sz="1200" b="0" i="0" kern="1200" dirty="0" smtClean="0">
                <a:solidFill>
                  <a:schemeClr val="tx1"/>
                </a:solidFill>
                <a:effectLst/>
                <a:latin typeface="Times New Roman" pitchFamily="18" charset="0"/>
                <a:ea typeface="新細明體" pitchFamily="18" charset="-120"/>
                <a:cs typeface="+mn-cs"/>
              </a:rPr>
              <a:t>11</a:t>
            </a:r>
            <a:r>
              <a:rPr lang="zh-TW" altLang="en-US" sz="1200" b="0" i="0" kern="1200" dirty="0" smtClean="0">
                <a:solidFill>
                  <a:schemeClr val="tx1"/>
                </a:solidFill>
                <a:effectLst/>
                <a:latin typeface="Times New Roman" pitchFamily="18" charset="0"/>
                <a:ea typeface="新細明體" pitchFamily="18" charset="-120"/>
                <a:cs typeface="+mn-cs"/>
              </a:rPr>
              <a:t>月底建置完成。</a:t>
            </a:r>
            <a:r>
              <a:rPr lang="zh-TW" altLang="en-US" sz="1400" dirty="0" smtClean="0"/>
              <a:t/>
            </a:r>
            <a:br>
              <a:rPr lang="zh-TW" altLang="en-US" sz="1400" dirty="0" smtClean="0"/>
            </a:br>
            <a:r>
              <a:rPr lang="zh-TW" altLang="en-US" sz="1200" b="0" i="0" kern="1200" dirty="0" smtClean="0">
                <a:solidFill>
                  <a:schemeClr val="tx1"/>
                </a:solidFill>
                <a:effectLst/>
                <a:latin typeface="Times New Roman" pitchFamily="18" charset="0"/>
                <a:ea typeface="新細明體" pitchFamily="18" charset="-120"/>
                <a:cs typeface="+mn-cs"/>
              </a:rPr>
              <a:t>本系統除於公車上裝設</a:t>
            </a:r>
            <a:r>
              <a:rPr lang="en-US" altLang="zh-TW" sz="1200" b="0" i="0" kern="1200" dirty="0" smtClean="0">
                <a:solidFill>
                  <a:schemeClr val="tx1"/>
                </a:solidFill>
                <a:effectLst/>
                <a:latin typeface="Times New Roman" pitchFamily="18" charset="0"/>
                <a:ea typeface="新細明體" pitchFamily="18" charset="-120"/>
                <a:cs typeface="+mn-cs"/>
              </a:rPr>
              <a:t>GPS</a:t>
            </a:r>
            <a:r>
              <a:rPr lang="zh-TW" altLang="en-US" sz="1200" b="0" i="0" kern="1200" dirty="0" smtClean="0">
                <a:solidFill>
                  <a:schemeClr val="tx1"/>
                </a:solidFill>
                <a:effectLst/>
                <a:latin typeface="Times New Roman" pitchFamily="18" charset="0"/>
                <a:ea typeface="新細明體" pitchFamily="18" charset="-120"/>
                <a:cs typeface="+mn-cs"/>
              </a:rPr>
              <a:t>設備外，並配合建置了公車動態查詢網站（網址：</a:t>
            </a:r>
            <a:r>
              <a:rPr lang="en-US" altLang="zh-TW" sz="1200" b="0" i="0" kern="1200" dirty="0" smtClean="0">
                <a:solidFill>
                  <a:schemeClr val="tx1"/>
                </a:solidFill>
                <a:effectLst/>
                <a:latin typeface="Times New Roman" pitchFamily="18" charset="0"/>
                <a:ea typeface="新細明體" pitchFamily="18" charset="-120"/>
                <a:cs typeface="+mn-cs"/>
              </a:rPr>
              <a:t>5284.taipei.gov.tw</a:t>
            </a:r>
            <a:r>
              <a:rPr lang="zh-TW" altLang="en-US" sz="1200" b="0" i="0" kern="1200" dirty="0" smtClean="0">
                <a:solidFill>
                  <a:schemeClr val="tx1"/>
                </a:solidFill>
                <a:effectLst/>
                <a:latin typeface="Times New Roman" pitchFamily="18" charset="0"/>
                <a:ea typeface="新細明體" pitchFamily="18" charset="-120"/>
                <a:cs typeface="+mn-cs"/>
              </a:rPr>
              <a:t>）、</a:t>
            </a:r>
            <a:endParaRPr lang="en-US" altLang="zh-TW" sz="1200" b="0" i="0" kern="1200" dirty="0" smtClean="0">
              <a:solidFill>
                <a:schemeClr val="tx1"/>
              </a:solidFill>
              <a:effectLst/>
              <a:latin typeface="Times New Roman" pitchFamily="18" charset="0"/>
              <a:ea typeface="新細明體" pitchFamily="18" charset="-120"/>
              <a:cs typeface="+mn-cs"/>
            </a:endParaRPr>
          </a:p>
          <a:p>
            <a:r>
              <a:rPr lang="zh-TW" altLang="en-US" sz="1200" b="0" i="0" kern="1200" dirty="0" smtClean="0">
                <a:solidFill>
                  <a:schemeClr val="tx1"/>
                </a:solidFill>
                <a:effectLst/>
                <a:latin typeface="Times New Roman" pitchFamily="18" charset="0"/>
                <a:ea typeface="新細明體" pitchFamily="18" charset="-120"/>
                <a:cs typeface="+mn-cs"/>
              </a:rPr>
              <a:t>候車亭內</a:t>
            </a:r>
            <a:r>
              <a:rPr lang="en-US" altLang="zh-TW" sz="1200" b="0" i="0" kern="1200" dirty="0" smtClean="0">
                <a:solidFill>
                  <a:schemeClr val="tx1"/>
                </a:solidFill>
                <a:effectLst/>
                <a:latin typeface="Times New Roman" pitchFamily="18" charset="0"/>
                <a:ea typeface="新細明體" pitchFamily="18" charset="-120"/>
                <a:cs typeface="+mn-cs"/>
              </a:rPr>
              <a:t>LED</a:t>
            </a:r>
            <a:r>
              <a:rPr lang="zh-TW" altLang="en-US" sz="1200" b="0" i="0" kern="1200" dirty="0" smtClean="0">
                <a:solidFill>
                  <a:schemeClr val="tx1"/>
                </a:solidFill>
                <a:effectLst/>
                <a:latin typeface="Times New Roman" pitchFamily="18" charset="0"/>
                <a:ea typeface="新細明體" pitchFamily="18" charset="-120"/>
                <a:cs typeface="+mn-cs"/>
              </a:rPr>
              <a:t>智慧型站牌（全市共</a:t>
            </a:r>
            <a:r>
              <a:rPr lang="en-US" altLang="zh-TW" sz="1200" b="0" i="0" kern="1200" dirty="0" smtClean="0">
                <a:solidFill>
                  <a:schemeClr val="tx1"/>
                </a:solidFill>
                <a:effectLst/>
                <a:latin typeface="Times New Roman" pitchFamily="18" charset="0"/>
                <a:ea typeface="新細明體" pitchFamily="18" charset="-120"/>
                <a:cs typeface="+mn-cs"/>
              </a:rPr>
              <a:t>390</a:t>
            </a:r>
            <a:r>
              <a:rPr lang="zh-TW" altLang="en-US" sz="1200" b="0" i="0" kern="1200" dirty="0" smtClean="0">
                <a:solidFill>
                  <a:schemeClr val="tx1"/>
                </a:solidFill>
                <a:effectLst/>
                <a:latin typeface="Times New Roman" pitchFamily="18" charset="0"/>
                <a:ea typeface="新細明體" pitchFamily="18" charset="-120"/>
                <a:cs typeface="+mn-cs"/>
              </a:rPr>
              <a:t>座）、獨立式智慧型站牌（目前共</a:t>
            </a:r>
            <a:r>
              <a:rPr lang="en-US" altLang="zh-TW" sz="1200" b="0" i="0" kern="1200" dirty="0" smtClean="0">
                <a:solidFill>
                  <a:schemeClr val="tx1"/>
                </a:solidFill>
                <a:effectLst/>
                <a:latin typeface="Times New Roman" pitchFamily="18" charset="0"/>
                <a:ea typeface="新細明體" pitchFamily="18" charset="-120"/>
                <a:cs typeface="+mn-cs"/>
              </a:rPr>
              <a:t>21</a:t>
            </a:r>
            <a:r>
              <a:rPr lang="zh-TW" altLang="en-US" sz="1200" b="0" i="0" kern="1200" dirty="0" smtClean="0">
                <a:solidFill>
                  <a:schemeClr val="tx1"/>
                </a:solidFill>
                <a:effectLst/>
                <a:latin typeface="Times New Roman" pitchFamily="18" charset="0"/>
                <a:ea typeface="新細明體" pitchFamily="18" charset="-120"/>
                <a:cs typeface="+mn-cs"/>
              </a:rPr>
              <a:t>座）、各捷運站、區公所等</a:t>
            </a:r>
            <a:endParaRPr lang="en-US" altLang="zh-TW" sz="1200" b="0" i="0" kern="1200" dirty="0" smtClean="0">
              <a:solidFill>
                <a:schemeClr val="tx1"/>
              </a:solidFill>
              <a:effectLst/>
              <a:latin typeface="Times New Roman" pitchFamily="18" charset="0"/>
              <a:ea typeface="新細明體" pitchFamily="18" charset="-120"/>
              <a:cs typeface="+mn-cs"/>
            </a:endParaRPr>
          </a:p>
          <a:p>
            <a:r>
              <a:rPr lang="zh-TW" altLang="en-US" sz="1200" b="0" i="0" kern="1200" dirty="0" smtClean="0">
                <a:solidFill>
                  <a:schemeClr val="tx1"/>
                </a:solidFill>
                <a:effectLst/>
                <a:latin typeface="Times New Roman" pitchFamily="18" charset="0"/>
                <a:ea typeface="新細明體" pitchFamily="18" charset="-120"/>
                <a:cs typeface="+mn-cs"/>
              </a:rPr>
              <a:t>出入口設置</a:t>
            </a:r>
            <a:r>
              <a:rPr lang="en-US" altLang="zh-TW" sz="1200" b="0" i="0" kern="1200" dirty="0" smtClean="0">
                <a:solidFill>
                  <a:schemeClr val="tx1"/>
                </a:solidFill>
                <a:effectLst/>
                <a:latin typeface="Times New Roman" pitchFamily="18" charset="0"/>
                <a:ea typeface="新細明體" pitchFamily="18" charset="-120"/>
                <a:cs typeface="+mn-cs"/>
              </a:rPr>
              <a:t>42</a:t>
            </a:r>
            <a:r>
              <a:rPr lang="zh-TW" altLang="en-US" sz="1200" b="0" i="0" kern="1200" dirty="0" smtClean="0">
                <a:solidFill>
                  <a:schemeClr val="tx1"/>
                </a:solidFill>
                <a:effectLst/>
                <a:latin typeface="Times New Roman" pitchFamily="18" charset="0"/>
                <a:ea typeface="新細明體" pitchFamily="18" charset="-120"/>
                <a:cs typeface="+mn-cs"/>
              </a:rPr>
              <a:t>吋液晶顯示器社區型站牌（目前共</a:t>
            </a:r>
            <a:r>
              <a:rPr lang="en-US" altLang="zh-TW" sz="1200" b="0" i="0" kern="1200" dirty="0" smtClean="0">
                <a:solidFill>
                  <a:schemeClr val="tx1"/>
                </a:solidFill>
                <a:effectLst/>
                <a:latin typeface="Times New Roman" pitchFamily="18" charset="0"/>
                <a:ea typeface="新細明體" pitchFamily="18" charset="-120"/>
                <a:cs typeface="+mn-cs"/>
              </a:rPr>
              <a:t>16</a:t>
            </a:r>
            <a:r>
              <a:rPr lang="zh-TW" altLang="en-US" sz="1200" b="0" i="0" kern="1200" dirty="0" smtClean="0">
                <a:solidFill>
                  <a:schemeClr val="tx1"/>
                </a:solidFill>
                <a:effectLst/>
                <a:latin typeface="Times New Roman" pitchFamily="18" charset="0"/>
                <a:ea typeface="新細明體" pitchFamily="18" charset="-120"/>
                <a:cs typeface="+mn-cs"/>
              </a:rPr>
              <a:t>座）、手機上網查詢功能（網址：</a:t>
            </a:r>
            <a:r>
              <a:rPr lang="en-US" altLang="zh-TW" sz="1200" b="0" i="0" kern="1200" dirty="0" smtClean="0">
                <a:solidFill>
                  <a:schemeClr val="tx1"/>
                </a:solidFill>
                <a:effectLst/>
                <a:latin typeface="Times New Roman" pitchFamily="18" charset="0"/>
                <a:ea typeface="新細明體" pitchFamily="18" charset="-120"/>
                <a:cs typeface="+mn-cs"/>
              </a:rPr>
              <a:t>mobile.5284.com.tw </a:t>
            </a:r>
          </a:p>
          <a:p>
            <a:r>
              <a:rPr lang="zh-TW" altLang="en-US" sz="1200" b="0" i="0" kern="1200" dirty="0" smtClean="0">
                <a:solidFill>
                  <a:schemeClr val="tx1"/>
                </a:solidFill>
                <a:effectLst/>
                <a:latin typeface="Times New Roman" pitchFamily="18" charset="0"/>
                <a:ea typeface="新細明體" pitchFamily="18" charset="-120"/>
                <a:cs typeface="+mn-cs"/>
              </a:rPr>
              <a:t>及 </a:t>
            </a:r>
            <a:r>
              <a:rPr lang="en-US" altLang="zh-TW" sz="1200" b="0" i="0" kern="1200" dirty="0" smtClean="0">
                <a:solidFill>
                  <a:schemeClr val="tx1"/>
                </a:solidFill>
                <a:effectLst/>
                <a:latin typeface="Times New Roman" pitchFamily="18" charset="0"/>
                <a:ea typeface="新細明體" pitchFamily="18" charset="-120"/>
                <a:cs typeface="+mn-cs"/>
              </a:rPr>
              <a:t>pda.5284.com.tw</a:t>
            </a:r>
            <a:r>
              <a:rPr lang="zh-TW" altLang="en-US" sz="1200" b="0" i="0" kern="1200" dirty="0" smtClean="0">
                <a:solidFill>
                  <a:schemeClr val="tx1"/>
                </a:solidFill>
                <a:effectLst/>
                <a:latin typeface="Times New Roman" pitchFamily="18" charset="0"/>
                <a:ea typeface="新細明體" pitchFamily="18" charset="-120"/>
                <a:cs typeface="+mn-cs"/>
              </a:rPr>
              <a:t>）、電話語音（</a:t>
            </a:r>
            <a:r>
              <a:rPr lang="en-US" altLang="zh-TW" sz="1200" b="0" i="0" kern="1200" dirty="0" smtClean="0">
                <a:solidFill>
                  <a:schemeClr val="tx1"/>
                </a:solidFill>
                <a:effectLst/>
                <a:latin typeface="Times New Roman" pitchFamily="18" charset="0"/>
                <a:ea typeface="新細明體" pitchFamily="18" charset="-120"/>
                <a:cs typeface="+mn-cs"/>
              </a:rPr>
              <a:t>02-23461168</a:t>
            </a:r>
            <a:r>
              <a:rPr lang="zh-TW" altLang="en-US" sz="1200" b="0" i="0" kern="1200" dirty="0" smtClean="0">
                <a:solidFill>
                  <a:schemeClr val="tx1"/>
                </a:solidFill>
                <a:effectLst/>
                <a:latin typeface="Times New Roman" pitchFamily="18" charset="0"/>
                <a:ea typeface="新細明體" pitchFamily="18" charset="-120"/>
                <a:cs typeface="+mn-cs"/>
              </a:rPr>
              <a:t>）查詢等多樣化方便的查詢介面，民眾不論於家中、</a:t>
            </a:r>
            <a:endParaRPr lang="en-US" altLang="zh-TW" sz="1200" b="0" i="0" kern="1200" dirty="0" smtClean="0">
              <a:solidFill>
                <a:schemeClr val="tx1"/>
              </a:solidFill>
              <a:effectLst/>
              <a:latin typeface="Times New Roman" pitchFamily="18" charset="0"/>
              <a:ea typeface="新細明體" pitchFamily="18" charset="-120"/>
              <a:cs typeface="+mn-cs"/>
            </a:endParaRPr>
          </a:p>
          <a:p>
            <a:r>
              <a:rPr lang="zh-TW" altLang="en-US" sz="1200" b="0" i="0" kern="1200" dirty="0" smtClean="0">
                <a:solidFill>
                  <a:schemeClr val="tx1"/>
                </a:solidFill>
                <a:effectLst/>
                <a:latin typeface="Times New Roman" pitchFamily="18" charset="0"/>
                <a:ea typeface="新細明體" pitchFamily="18" charset="-120"/>
                <a:cs typeface="+mn-cs"/>
              </a:rPr>
              <a:t>路上或公車候車亭內均能輕鬆查詢公車到站時間。</a:t>
            </a:r>
            <a:r>
              <a:rPr lang="zh-TW" altLang="en-US" sz="1400" dirty="0" smtClean="0"/>
              <a:t/>
            </a:r>
            <a:br>
              <a:rPr lang="zh-TW" altLang="en-US" sz="1400" dirty="0" smtClean="0"/>
            </a:br>
            <a:r>
              <a:rPr lang="zh-TW" altLang="en-US" sz="1200" b="0" i="0" kern="1200" dirty="0" smtClean="0">
                <a:solidFill>
                  <a:schemeClr val="tx1"/>
                </a:solidFill>
                <a:effectLst/>
                <a:latin typeface="Times New Roman" pitchFamily="18" charset="0"/>
                <a:ea typeface="新細明體" pitchFamily="18" charset="-120"/>
                <a:cs typeface="+mn-cs"/>
              </a:rPr>
              <a:t>在公車服務品質持續提高之情形下，該處亦請民眾多多搭乘更便捷之公車，</a:t>
            </a:r>
            <a:endParaRPr lang="en-US" altLang="zh-TW" sz="1200" b="0" i="0" kern="1200" dirty="0" smtClean="0">
              <a:solidFill>
                <a:schemeClr val="tx1"/>
              </a:solidFill>
              <a:effectLst/>
              <a:latin typeface="Times New Roman" pitchFamily="18" charset="0"/>
              <a:ea typeface="新細明體" pitchFamily="18" charset="-120"/>
              <a:cs typeface="+mn-cs"/>
            </a:endParaRPr>
          </a:p>
          <a:p>
            <a:r>
              <a:rPr lang="zh-TW" altLang="en-US" sz="1200" b="0" i="0" kern="1200" dirty="0" smtClean="0">
                <a:solidFill>
                  <a:schemeClr val="tx1"/>
                </a:solidFill>
                <a:effectLst/>
                <a:latin typeface="Times New Roman" pitchFamily="18" charset="0"/>
                <a:ea typeface="新細明體" pitchFamily="18" charset="-120"/>
                <a:cs typeface="+mn-cs"/>
              </a:rPr>
              <a:t>一同來體驗公車動態資訊系統所帶來之便利。</a:t>
            </a:r>
            <a:endParaRPr lang="en-US" altLang="zh-TW" sz="1300" b="1" dirty="0"/>
          </a:p>
          <a:p>
            <a:endParaRPr lang="en-US" altLang="zh-TW" sz="1300" dirty="0" smtClean="0"/>
          </a:p>
          <a:p>
            <a:endParaRPr lang="zh-TW" altLang="en-US" sz="1300"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14</a:t>
            </a:fld>
            <a:endParaRPr lang="en-US" altLang="zh-TW"/>
          </a:p>
        </p:txBody>
      </p:sp>
    </p:spTree>
    <p:extLst>
      <p:ext uri="{BB962C8B-B14F-4D97-AF65-F5344CB8AC3E}">
        <p14:creationId xmlns:p14="http://schemas.microsoft.com/office/powerpoint/2010/main" val="1802546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sz="1300" dirty="0" smtClean="0"/>
              <a:t>系統架構介紹：</a:t>
            </a:r>
            <a:endParaRPr lang="en-US" altLang="zh-TW" sz="1300" dirty="0" smtClean="0"/>
          </a:p>
          <a:p>
            <a:r>
              <a:rPr lang="zh-TW" altLang="en-US" sz="1300" dirty="0" smtClean="0"/>
              <a:t>通訊層：管理公車及智慧型站牌</a:t>
            </a:r>
            <a:endParaRPr lang="en-US" altLang="zh-TW" sz="1300" dirty="0" smtClean="0"/>
          </a:p>
          <a:p>
            <a:endParaRPr lang="en-US" altLang="zh-TW" sz="1300" dirty="0"/>
          </a:p>
          <a:p>
            <a:r>
              <a:rPr lang="zh-TW" altLang="en-US" sz="1300" dirty="0" smtClean="0"/>
              <a:t>演算層：收集公車動態</a:t>
            </a:r>
            <a:r>
              <a:rPr lang="en-US" altLang="zh-TW" sz="1300" dirty="0" smtClean="0"/>
              <a:t>GPS</a:t>
            </a:r>
            <a:r>
              <a:rPr lang="zh-TW" altLang="en-US" sz="1300" dirty="0" smtClean="0"/>
              <a:t>點位、到離站資訊，</a:t>
            </a:r>
            <a:endParaRPr lang="en-US" altLang="zh-TW" sz="1300" dirty="0" smtClean="0"/>
          </a:p>
          <a:p>
            <a:r>
              <a:rPr lang="zh-TW" altLang="en-US" sz="1300" dirty="0" smtClean="0"/>
              <a:t>綜整演算站牌預估時間及計算車輛前後車行車間距資訊。</a:t>
            </a:r>
            <a:endParaRPr lang="en-US" altLang="zh-TW" sz="1300" dirty="0" smtClean="0"/>
          </a:p>
          <a:p>
            <a:endParaRPr lang="en-US" altLang="zh-TW" sz="1300" dirty="0"/>
          </a:p>
          <a:p>
            <a:r>
              <a:rPr lang="zh-TW" altLang="en-US" sz="1300" dirty="0" smtClean="0"/>
              <a:t>展示層：利用資訊彙整發布平台提供給便民、市府、業者及加值業者服務 </a:t>
            </a:r>
            <a:endParaRPr lang="en-US" altLang="zh-TW" sz="1300" dirty="0"/>
          </a:p>
          <a:p>
            <a:endParaRPr lang="en-US" altLang="zh-TW" sz="1300" dirty="0" smtClean="0"/>
          </a:p>
          <a:p>
            <a:r>
              <a:rPr lang="zh-TW" altLang="en-US" sz="1300" dirty="0" smtClean="0"/>
              <a:t>處理：每日處理約</a:t>
            </a:r>
            <a:r>
              <a:rPr lang="en-US" altLang="zh-TW" sz="1300" dirty="0" smtClean="0"/>
              <a:t>2000</a:t>
            </a:r>
            <a:r>
              <a:rPr lang="zh-TW" altLang="en-US" sz="1300" dirty="0" smtClean="0"/>
              <a:t>萬之</a:t>
            </a:r>
            <a:r>
              <a:rPr lang="en-US" altLang="zh-TW" sz="1300" dirty="0" smtClean="0"/>
              <a:t>GPS</a:t>
            </a:r>
            <a:r>
              <a:rPr lang="zh-TW" altLang="en-US" sz="1300" dirty="0" smtClean="0"/>
              <a:t>點位資訊及</a:t>
            </a:r>
            <a:r>
              <a:rPr lang="en-US" altLang="zh-TW" sz="1300" dirty="0" smtClean="0"/>
              <a:t>324</a:t>
            </a:r>
            <a:r>
              <a:rPr lang="zh-TW" altLang="en-US" sz="1300" dirty="0" smtClean="0"/>
              <a:t>萬筆之到離站資訊</a:t>
            </a:r>
            <a:endParaRPr lang="zh-TW" altLang="en-US" sz="1300"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15</a:t>
            </a:fld>
            <a:endParaRPr lang="en-US" altLang="zh-TW"/>
          </a:p>
        </p:txBody>
      </p:sp>
    </p:spTree>
    <p:extLst>
      <p:ext uri="{BB962C8B-B14F-4D97-AF65-F5344CB8AC3E}">
        <p14:creationId xmlns:p14="http://schemas.microsoft.com/office/powerpoint/2010/main" val="3340573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2A145D65-E7A4-4F48-AFF0-EC8CA7947168}" type="slidenum">
              <a:rPr lang="zh-TW" altLang="en-US" smtClean="0">
                <a:ea typeface="新細明體" charset="-120"/>
              </a:rPr>
              <a:pPr/>
              <a:t>16</a:t>
            </a:fld>
            <a:endParaRPr lang="en-US" altLang="zh-TW" smtClean="0">
              <a:ea typeface="新細明體" charset="-120"/>
            </a:endParaRPr>
          </a:p>
        </p:txBody>
      </p:sp>
      <p:sp>
        <p:nvSpPr>
          <p:cNvPr id="34819" name="Rectangle 2"/>
          <p:cNvSpPr>
            <a:spLocks noGrp="1" noRot="1" noChangeAspect="1" noChangeArrowheads="1" noTextEdit="1"/>
          </p:cNvSpPr>
          <p:nvPr>
            <p:ph type="sldImg"/>
          </p:nvPr>
        </p:nvSpPr>
        <p:spPr>
          <a:xfrm>
            <a:off x="919163" y="746125"/>
            <a:ext cx="4967287" cy="3725863"/>
          </a:xfrm>
          <a:ln/>
        </p:spPr>
      </p:sp>
      <p:sp>
        <p:nvSpPr>
          <p:cNvPr id="34820" name="Rectangle 3"/>
          <p:cNvSpPr>
            <a:spLocks noGrp="1" noChangeArrowheads="1"/>
          </p:cNvSpPr>
          <p:nvPr>
            <p:ph type="body" idx="1"/>
          </p:nvPr>
        </p:nvSpPr>
        <p:spPr>
          <a:xfrm>
            <a:off x="681192" y="4721995"/>
            <a:ext cx="5443229" cy="4472702"/>
          </a:xfrm>
          <a:noFill/>
          <a:ln/>
        </p:spPr>
        <p:txBody>
          <a:bodyPr/>
          <a:lstStyle/>
          <a:p>
            <a:r>
              <a:rPr lang="zh-TW" altLang="en-US" dirty="0" smtClean="0">
                <a:ea typeface="新細明體" charset="-120"/>
              </a:rPr>
              <a:t>系統整體</a:t>
            </a:r>
            <a:r>
              <a:rPr lang="en-US" altLang="zh-TW" dirty="0" smtClean="0">
                <a:ea typeface="新細明體" charset="-120"/>
              </a:rPr>
              <a:t>-</a:t>
            </a:r>
            <a:r>
              <a:rPr lang="zh-TW" altLang="en-US" dirty="0" smtClean="0">
                <a:ea typeface="新細明體" charset="-120"/>
              </a:rPr>
              <a:t>更細部之內部模組區塊</a:t>
            </a:r>
            <a:endParaRPr lang="en-US" altLang="zh-TW" dirty="0" smtClean="0">
              <a:ea typeface="新細明體" charset="-120"/>
            </a:endParaRPr>
          </a:p>
          <a:p>
            <a:endParaRPr lang="en-US" altLang="zh-TW" dirty="0" smtClean="0">
              <a:ea typeface="新細明體" charset="-120"/>
            </a:endParaRPr>
          </a:p>
          <a:p>
            <a:r>
              <a:rPr lang="zh-TW" altLang="en-US" dirty="0" smtClean="0">
                <a:ea typeface="新細明體" charset="-120"/>
              </a:rPr>
              <a:t>區分：系統端、設備端及便民服務端之各系統模組說明</a:t>
            </a:r>
            <a:endParaRPr lang="en-US" altLang="zh-TW" dirty="0" smtClean="0">
              <a:ea typeface="新細明體" charset="-120"/>
            </a:endParaRPr>
          </a:p>
          <a:p>
            <a:r>
              <a:rPr lang="zh-TW" altLang="en-US" dirty="0" smtClean="0">
                <a:ea typeface="新細明體" charset="-120"/>
              </a:rPr>
              <a:t>重點：</a:t>
            </a:r>
            <a:endParaRPr lang="en-US" altLang="zh-TW" dirty="0" smtClean="0">
              <a:ea typeface="新細明體" charset="-120"/>
            </a:endParaRPr>
          </a:p>
          <a:p>
            <a:r>
              <a:rPr lang="zh-TW" altLang="en-US" dirty="0" smtClean="0">
                <a:ea typeface="新細明體" charset="-120"/>
              </a:rPr>
              <a:t>統一資料庫，利用</a:t>
            </a:r>
            <a:r>
              <a:rPr lang="en-US" altLang="zh-TW" dirty="0" smtClean="0">
                <a:ea typeface="新細明體" charset="-120"/>
              </a:rPr>
              <a:t>API</a:t>
            </a:r>
            <a:r>
              <a:rPr lang="zh-TW" altLang="en-US" dirty="0" smtClean="0">
                <a:ea typeface="新細明體" charset="-120"/>
              </a:rPr>
              <a:t>（應用程式介面）存取資料庫</a:t>
            </a:r>
            <a:endParaRPr lang="en-US" altLang="zh-TW" dirty="0" smtClean="0">
              <a:ea typeface="新細明體" charset="-120"/>
            </a:endParaRPr>
          </a:p>
          <a:p>
            <a:endParaRPr lang="zh-TW" altLang="en-US" dirty="0" smtClean="0">
              <a:ea typeface="新細明體" charset="-120"/>
            </a:endParaRPr>
          </a:p>
        </p:txBody>
      </p:sp>
    </p:spTree>
    <p:extLst>
      <p:ext uri="{BB962C8B-B14F-4D97-AF65-F5344CB8AC3E}">
        <p14:creationId xmlns:p14="http://schemas.microsoft.com/office/powerpoint/2010/main" val="851504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投影片圖像版面配置區 1"/>
          <p:cNvSpPr>
            <a:spLocks noGrp="1" noRot="1" noChangeAspect="1"/>
          </p:cNvSpPr>
          <p:nvPr>
            <p:ph type="sldImg"/>
          </p:nvPr>
        </p:nvSpPr>
        <p:spPr>
          <a:ln/>
        </p:spPr>
      </p:sp>
      <p:sp>
        <p:nvSpPr>
          <p:cNvPr id="28674" name="備忘稿版面配置區 2"/>
          <p:cNvSpPr>
            <a:spLocks noGrp="1"/>
          </p:cNvSpPr>
          <p:nvPr>
            <p:ph type="body" idx="1"/>
          </p:nvPr>
        </p:nvSpPr>
        <p:spPr>
          <a:noFill/>
        </p:spPr>
        <p:txBody>
          <a:bodyPr/>
          <a:lstStyle/>
          <a:p>
            <a:r>
              <a:rPr lang="zh-TW" altLang="en-US" sz="1300" dirty="0" smtClean="0"/>
              <a:t>系統架構特色：</a:t>
            </a:r>
            <a:endParaRPr lang="en-US" altLang="zh-TW" sz="1300" dirty="0" smtClean="0"/>
          </a:p>
          <a:p>
            <a:r>
              <a:rPr lang="zh-TW" altLang="en-US" sz="1300" dirty="0" smtClean="0"/>
              <a:t>安</a:t>
            </a:r>
            <a:r>
              <a:rPr lang="zh-TW" altLang="en-US" sz="1300" dirty="0"/>
              <a:t>倍經濟學的</a:t>
            </a:r>
            <a:r>
              <a:rPr lang="en-US" altLang="zh-TW" sz="1300" dirty="0"/>
              <a:t>3</a:t>
            </a:r>
            <a:r>
              <a:rPr lang="zh-TW" altLang="en-US" sz="1300" dirty="0"/>
              <a:t>支箭，貨幣寬鬆、財政刺激及結構</a:t>
            </a:r>
            <a:r>
              <a:rPr lang="zh-TW" altLang="en-US" sz="1300" dirty="0" smtClean="0"/>
              <a:t>改革</a:t>
            </a:r>
            <a:endParaRPr lang="en-US" altLang="zh-TW" sz="1300" dirty="0" smtClean="0"/>
          </a:p>
          <a:p>
            <a:r>
              <a:rPr lang="en-US" altLang="zh-TW" sz="1300" dirty="0" smtClean="0"/>
              <a:t>103</a:t>
            </a:r>
            <a:r>
              <a:rPr lang="zh-TW" altLang="en-US" sz="1300" dirty="0" smtClean="0"/>
              <a:t>年</a:t>
            </a:r>
            <a:r>
              <a:rPr lang="en-US" altLang="zh-TW" sz="1300" dirty="0" smtClean="0"/>
              <a:t>4</a:t>
            </a:r>
            <a:r>
              <a:rPr lang="zh-TW" altLang="en-US" sz="1300" dirty="0" smtClean="0"/>
              <a:t>月消費稅升</a:t>
            </a:r>
            <a:r>
              <a:rPr lang="zh-TW" altLang="en-US" sz="1300" dirty="0"/>
              <a:t>至</a:t>
            </a:r>
            <a:r>
              <a:rPr lang="en-US" altLang="zh-TW" sz="1300" dirty="0"/>
              <a:t>8</a:t>
            </a:r>
            <a:r>
              <a:rPr lang="zh-TW" altLang="en-US" sz="1300" dirty="0" smtClean="0"/>
              <a:t>％ </a:t>
            </a:r>
            <a:r>
              <a:rPr lang="en-US" altLang="zh-TW" sz="1300" dirty="0" smtClean="0"/>
              <a:t>=&gt;</a:t>
            </a:r>
            <a:r>
              <a:rPr lang="zh-TW" altLang="en-US" sz="1300" dirty="0"/>
              <a:t>延後原訂明年</a:t>
            </a:r>
            <a:r>
              <a:rPr lang="en-US" altLang="zh-TW" sz="1300" dirty="0"/>
              <a:t>10</a:t>
            </a:r>
            <a:r>
              <a:rPr lang="zh-TW" altLang="en-US" sz="1300" dirty="0"/>
              <a:t>月再度調升消費稅至</a:t>
            </a:r>
            <a:r>
              <a:rPr lang="en-US" altLang="zh-TW" sz="1300" dirty="0"/>
              <a:t>10</a:t>
            </a:r>
            <a:r>
              <a:rPr lang="zh-TW" altLang="en-US" sz="1300" dirty="0" smtClean="0"/>
              <a:t>％</a:t>
            </a:r>
            <a:endParaRPr lang="en-US" altLang="zh-TW" sz="1300" dirty="0" smtClean="0"/>
          </a:p>
          <a:p>
            <a:r>
              <a:rPr lang="zh-TW" altLang="en-US" sz="1300" dirty="0"/>
              <a:t>第</a:t>
            </a:r>
            <a:r>
              <a:rPr lang="en-US" altLang="zh-TW" sz="1300" dirty="0"/>
              <a:t>3</a:t>
            </a:r>
            <a:r>
              <a:rPr lang="zh-TW" altLang="en-US" sz="1300" dirty="0"/>
              <a:t>支箭「結構改革」，</a:t>
            </a:r>
            <a:r>
              <a:rPr lang="zh-TW" altLang="en-US" sz="1300" dirty="0" smtClean="0"/>
              <a:t>包自</a:t>
            </a:r>
            <a:r>
              <a:rPr lang="en-US" altLang="zh-TW" sz="1300" dirty="0" smtClean="0"/>
              <a:t>5</a:t>
            </a:r>
            <a:r>
              <a:rPr lang="zh-TW" altLang="en-US" sz="1300" dirty="0" smtClean="0"/>
              <a:t>％調括</a:t>
            </a:r>
            <a:r>
              <a:rPr lang="zh-TW" altLang="en-US" sz="1300" dirty="0"/>
              <a:t>改善勞動市場僵化、增加女性就業等政策，以及其欲推動自由貿易協議，並重啟核能</a:t>
            </a:r>
            <a:r>
              <a:rPr lang="zh-TW" altLang="en-US" sz="1300" dirty="0" smtClean="0"/>
              <a:t>反應爐</a:t>
            </a:r>
            <a:endParaRPr lang="en-US" altLang="zh-TW" sz="1300" dirty="0" smtClean="0"/>
          </a:p>
          <a:p>
            <a:endParaRPr lang="en-US" altLang="zh-TW" sz="1300" dirty="0" smtClean="0">
              <a:ea typeface="新細明體" charset="-120"/>
            </a:endParaRPr>
          </a:p>
          <a:p>
            <a:r>
              <a:rPr lang="en-US" altLang="zh-TW" sz="1300" dirty="0" smtClean="0">
                <a:ea typeface="新細明體" charset="-120"/>
              </a:rPr>
              <a:t>Abe have three arrows (monetary policy, fiscal policy, a program to achieve growth through stimulating private investment) to promote Japan economy.</a:t>
            </a:r>
          </a:p>
          <a:p>
            <a:r>
              <a:rPr lang="en-US" altLang="zh-TW" sz="1300" dirty="0" err="1" smtClean="0">
                <a:ea typeface="新細明體" charset="-120"/>
              </a:rPr>
              <a:t>Asiatek</a:t>
            </a:r>
            <a:r>
              <a:rPr lang="en-US" altLang="zh-TW" sz="1300" dirty="0" smtClean="0">
                <a:ea typeface="新細明體" charset="-120"/>
              </a:rPr>
              <a:t> also have three arrows  for Tainan APTS strengthening</a:t>
            </a:r>
          </a:p>
          <a:p>
            <a:r>
              <a:rPr lang="en-US" altLang="zh-TW" sz="1300" dirty="0" smtClean="0">
                <a:ea typeface="新細明體" charset="-120"/>
              </a:rPr>
              <a:t>1.LAC-is to consider all </a:t>
            </a:r>
            <a:r>
              <a:rPr lang="en-US" altLang="zh-TW" sz="1300" dirty="0">
                <a:solidFill>
                  <a:srgbClr val="FF0000"/>
                </a:solidFill>
              </a:rPr>
              <a:t>a</a:t>
            </a:r>
            <a:r>
              <a:rPr lang="en-US" altLang="zh-TW" sz="1300" dirty="0"/>
              <a:t>spect</a:t>
            </a:r>
            <a:r>
              <a:rPr lang="en-US" altLang="zh-TW" sz="1300" dirty="0" smtClean="0">
                <a:ea typeface="新細明體" charset="-120"/>
              </a:rPr>
              <a:t> </a:t>
            </a:r>
            <a:r>
              <a:rPr lang="en-US" altLang="zh-TW" sz="1300" dirty="0" err="1" smtClean="0">
                <a:ea typeface="新細明體" charset="-120"/>
              </a:rPr>
              <a:t>situatiosn</a:t>
            </a:r>
            <a:r>
              <a:rPr lang="en-US" altLang="zh-TW" sz="1300" dirty="0" smtClean="0">
                <a:ea typeface="新細明體" charset="-120"/>
              </a:rPr>
              <a:t> to increase system ETA accuracy</a:t>
            </a:r>
          </a:p>
          <a:p>
            <a:r>
              <a:rPr lang="en-US" altLang="zh-TW" sz="1300" dirty="0" smtClean="0">
                <a:ea typeface="新細明體" charset="-120"/>
              </a:rPr>
              <a:t>2.ADP- are responsible for detecting LAC status and dispatching for parallel calculating and providing  redundant support</a:t>
            </a:r>
          </a:p>
          <a:p>
            <a:r>
              <a:rPr lang="en-US" altLang="zh-TW" sz="1300" dirty="0" smtClean="0">
                <a:ea typeface="新細明體" charset="-120"/>
              </a:rPr>
              <a:t>ADP let  system  have more scalability.</a:t>
            </a:r>
          </a:p>
          <a:p>
            <a:r>
              <a:rPr lang="en-US" altLang="zh-TW" sz="1300" dirty="0" smtClean="0">
                <a:ea typeface="新細明體" charset="-120"/>
              </a:rPr>
              <a:t>3.IMP –is to distinguish the vary demand service </a:t>
            </a:r>
            <a:r>
              <a:rPr lang="en-US" altLang="zh-TW" sz="1300" dirty="0">
                <a:solidFill>
                  <a:srgbClr val="FF0000"/>
                </a:solidFill>
              </a:rPr>
              <a:t>such as </a:t>
            </a:r>
            <a:r>
              <a:rPr lang="en-US" altLang="zh-TW" sz="1300" dirty="0">
                <a:ea typeface="新細明體" charset="-120"/>
              </a:rPr>
              <a:t> </a:t>
            </a:r>
            <a:r>
              <a:rPr lang="en-US" altLang="zh-TW" sz="1300" dirty="0" smtClean="0">
                <a:ea typeface="新細明體" charset="-120"/>
              </a:rPr>
              <a:t>valued-add services, websites) and control center to make the system more stable.</a:t>
            </a:r>
            <a:endParaRPr lang="zh-TW" altLang="en-US" sz="1300" dirty="0" smtClean="0">
              <a:ea typeface="新細明體" charset="-120"/>
            </a:endParaRPr>
          </a:p>
        </p:txBody>
      </p:sp>
      <p:sp>
        <p:nvSpPr>
          <p:cNvPr id="28675" name="投影片編號版面配置區 3"/>
          <p:cNvSpPr>
            <a:spLocks noGrp="1"/>
          </p:cNvSpPr>
          <p:nvPr>
            <p:ph type="sldNum" sz="quarter" idx="5"/>
          </p:nvPr>
        </p:nvSpPr>
        <p:spPr>
          <a:noFill/>
          <a:ln>
            <a:miter lim="800000"/>
            <a:headEnd/>
            <a:tailEnd/>
          </a:ln>
        </p:spPr>
        <p:txBody>
          <a:bodyPr/>
          <a:lstStyle/>
          <a:p>
            <a:pPr defTabSz="920750"/>
            <a:fld id="{88C7DABB-6BF5-40C2-A904-EE42A7C9D38A}" type="slidenum">
              <a:rPr lang="en-US" altLang="zh-TW" smtClean="0">
                <a:ea typeface="新細明體" charset="-120"/>
              </a:rPr>
              <a:pPr defTabSz="920750"/>
              <a:t>17</a:t>
            </a:fld>
            <a:endParaRPr lang="en-US" altLang="zh-TW" smtClean="0">
              <a:ea typeface="新細明體" charset="-120"/>
            </a:endParaRPr>
          </a:p>
        </p:txBody>
      </p:sp>
    </p:spTree>
    <p:extLst>
      <p:ext uri="{BB962C8B-B14F-4D97-AF65-F5344CB8AC3E}">
        <p14:creationId xmlns:p14="http://schemas.microsoft.com/office/powerpoint/2010/main" val="2918805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投影片圖像版面配置區 1"/>
          <p:cNvSpPr>
            <a:spLocks noGrp="1" noRot="1" noChangeAspect="1"/>
          </p:cNvSpPr>
          <p:nvPr>
            <p:ph type="sldImg"/>
          </p:nvPr>
        </p:nvSpPr>
        <p:spPr>
          <a:ln/>
        </p:spPr>
      </p:sp>
      <p:sp>
        <p:nvSpPr>
          <p:cNvPr id="30722" name="備忘稿版面配置區 2"/>
          <p:cNvSpPr>
            <a:spLocks noGrp="1"/>
          </p:cNvSpPr>
          <p:nvPr>
            <p:ph type="body" idx="1"/>
          </p:nvPr>
        </p:nvSpPr>
        <p:spPr>
          <a:noFill/>
        </p:spPr>
        <p:txBody>
          <a:bodyPr/>
          <a:lstStyle/>
          <a:p>
            <a:r>
              <a:rPr lang="zh-TW" altLang="en-US" sz="1600" dirty="0" smtClean="0">
                <a:ea typeface="新細明體" charset="-120"/>
              </a:rPr>
              <a:t>第一支箭：完善演算中心設計，提升系統準確度</a:t>
            </a:r>
            <a:endParaRPr lang="en-US" altLang="zh-TW" sz="1600" dirty="0" smtClean="0">
              <a:ea typeface="新細明體" charset="-120"/>
            </a:endParaRPr>
          </a:p>
          <a:p>
            <a:endParaRPr lang="en-US" altLang="zh-TW" sz="1600" dirty="0" smtClean="0">
              <a:ea typeface="新細明體" charset="-120"/>
            </a:endParaRPr>
          </a:p>
          <a:p>
            <a:r>
              <a:rPr lang="zh-TW" altLang="en-US" sz="1600" dirty="0" smtClean="0">
                <a:ea typeface="新細明體" charset="-120"/>
              </a:rPr>
              <a:t>考慮路線特性</a:t>
            </a:r>
            <a:r>
              <a:rPr lang="en-US" altLang="zh-TW" sz="1600" dirty="0" smtClean="0">
                <a:ea typeface="新細明體" charset="-120"/>
              </a:rPr>
              <a:t>(</a:t>
            </a:r>
            <a:r>
              <a:rPr lang="zh-TW" altLang="en-US" sz="1600" dirty="0" smtClean="0">
                <a:ea typeface="新細明體" charset="-120"/>
              </a:rPr>
              <a:t>對開</a:t>
            </a:r>
            <a:r>
              <a:rPr lang="en-US" altLang="zh-TW" sz="1600" dirty="0" smtClean="0">
                <a:ea typeface="新細明體" charset="-120"/>
              </a:rPr>
              <a:t>/</a:t>
            </a:r>
            <a:r>
              <a:rPr lang="zh-TW" altLang="en-US" sz="1600" dirty="0" smtClean="0">
                <a:ea typeface="新細明體" charset="-120"/>
              </a:rPr>
              <a:t>延駛</a:t>
            </a:r>
            <a:r>
              <a:rPr lang="en-US" altLang="zh-TW" sz="1600" dirty="0" smtClean="0">
                <a:ea typeface="新細明體" charset="-120"/>
              </a:rPr>
              <a:t>/</a:t>
            </a:r>
            <a:r>
              <a:rPr lang="zh-TW" altLang="en-US" sz="1600" dirty="0" smtClean="0">
                <a:ea typeface="新細明體" charset="-120"/>
              </a:rPr>
              <a:t>循環線</a:t>
            </a:r>
            <a:r>
              <a:rPr lang="en-US" altLang="zh-TW" sz="1600" dirty="0" smtClean="0">
                <a:ea typeface="新細明體" charset="-120"/>
              </a:rPr>
              <a:t>/</a:t>
            </a:r>
            <a:r>
              <a:rPr lang="zh-TW" altLang="en-US" sz="1600" dirty="0" smtClean="0">
                <a:ea typeface="新細明體" charset="-120"/>
              </a:rPr>
              <a:t>繞駛</a:t>
            </a:r>
            <a:r>
              <a:rPr lang="en-US" altLang="zh-TW" sz="1600" dirty="0" smtClean="0">
                <a:ea typeface="新細明體" charset="-120"/>
              </a:rPr>
              <a:t>)</a:t>
            </a:r>
            <a:r>
              <a:rPr lang="zh-TW" altLang="en-US" sz="1600" dirty="0" smtClean="0">
                <a:ea typeface="新細明體" charset="-120"/>
              </a:rPr>
              <a:t>、勤務特性（固定班表</a:t>
            </a:r>
            <a:r>
              <a:rPr lang="en-US" altLang="zh-TW" sz="1600" dirty="0" smtClean="0">
                <a:ea typeface="新細明體" charset="-120"/>
              </a:rPr>
              <a:t>/</a:t>
            </a:r>
            <a:r>
              <a:rPr lang="zh-TW" altLang="en-US" sz="1600" dirty="0" smtClean="0">
                <a:ea typeface="新細明體" charset="-120"/>
              </a:rPr>
              <a:t>平日假日</a:t>
            </a:r>
            <a:r>
              <a:rPr lang="en-US" altLang="zh-TW" sz="1600" dirty="0" smtClean="0">
                <a:ea typeface="新細明體" charset="-120"/>
              </a:rPr>
              <a:t>/</a:t>
            </a:r>
            <a:r>
              <a:rPr lang="zh-TW" altLang="en-US" sz="1600" dirty="0" smtClean="0">
                <a:ea typeface="新細明體" charset="-120"/>
              </a:rPr>
              <a:t>機動班表</a:t>
            </a:r>
            <a:r>
              <a:rPr lang="en-US" altLang="zh-TW" sz="1600" dirty="0" smtClean="0">
                <a:ea typeface="新細明體" charset="-120"/>
              </a:rPr>
              <a:t>)</a:t>
            </a:r>
            <a:r>
              <a:rPr lang="zh-TW" altLang="en-US" sz="1600" dirty="0" smtClean="0">
                <a:ea typeface="新細明體" charset="-120"/>
              </a:rPr>
              <a:t>、站牌等各種特性</a:t>
            </a:r>
            <a:endParaRPr lang="en-US" altLang="zh-TW" sz="1600" dirty="0" smtClean="0">
              <a:ea typeface="新細明體" charset="-120"/>
            </a:endParaRPr>
          </a:p>
          <a:p>
            <a:endParaRPr lang="en-US" altLang="zh-TW" sz="1600" dirty="0" smtClean="0">
              <a:ea typeface="新細明體" charset="-120"/>
            </a:endParaRPr>
          </a:p>
          <a:p>
            <a:r>
              <a:rPr lang="zh-TW" altLang="en-US" sz="1600" dirty="0" smtClean="0">
                <a:ea typeface="新細明體" charset="-120"/>
              </a:rPr>
              <a:t>提供歷史推估、前三班及混合之演算邏輯，提供準確之路線預估到站資訊</a:t>
            </a:r>
            <a:r>
              <a:rPr lang="en-US" altLang="zh-TW" sz="1600" dirty="0" smtClean="0">
                <a:ea typeface="新細明體" charset="-120"/>
              </a:rPr>
              <a:t>.  </a:t>
            </a:r>
          </a:p>
          <a:p>
            <a:endParaRPr lang="en-US" altLang="zh-TW" sz="1600" dirty="0" smtClean="0">
              <a:ea typeface="新細明體" charset="-120"/>
            </a:endParaRPr>
          </a:p>
          <a:p>
            <a:r>
              <a:rPr lang="en-US" altLang="zh-TW" sz="1600" dirty="0" smtClean="0">
                <a:ea typeface="新細明體" charset="-120"/>
              </a:rPr>
              <a:t>LAC consider route/duty/stop and geographical features to calculate ETA for each stop and the Driving distance for each bus</a:t>
            </a:r>
          </a:p>
          <a:p>
            <a:r>
              <a:rPr lang="en-US" altLang="zh-TW" sz="1600" dirty="0" smtClean="0">
                <a:ea typeface="新細明體" charset="-120"/>
              </a:rPr>
              <a:t>And</a:t>
            </a:r>
          </a:p>
          <a:p>
            <a:r>
              <a:rPr lang="en-US" altLang="zh-TW" sz="1600" dirty="0" smtClean="0">
                <a:ea typeface="新細明體" charset="-120"/>
              </a:rPr>
              <a:t>LAC provide three kinds of </a:t>
            </a:r>
            <a:r>
              <a:rPr lang="en-US" altLang="zh-TW" sz="1600" dirty="0"/>
              <a:t>estimation arrival time cal</a:t>
            </a:r>
            <a:r>
              <a:rPr lang="en-US" altLang="zh-TW" sz="1600" dirty="0">
                <a:solidFill>
                  <a:srgbClr val="FF0000"/>
                </a:solidFill>
              </a:rPr>
              <a:t>c</a:t>
            </a:r>
            <a:r>
              <a:rPr lang="en-US" altLang="zh-TW" sz="1600" dirty="0"/>
              <a:t>ulation</a:t>
            </a:r>
            <a:r>
              <a:rPr lang="en-US" altLang="zh-TW" sz="1600" dirty="0" smtClean="0">
                <a:ea typeface="新細明體" charset="-120"/>
              </a:rPr>
              <a:t> includes</a:t>
            </a:r>
          </a:p>
          <a:p>
            <a:r>
              <a:rPr lang="en-US" altLang="zh-TW" sz="1600" dirty="0" smtClean="0">
                <a:ea typeface="新細明體" charset="-120"/>
              </a:rPr>
              <a:t>1.Historical estimate</a:t>
            </a:r>
          </a:p>
          <a:p>
            <a:r>
              <a:rPr lang="en-US" altLang="zh-TW" sz="1600" dirty="0" smtClean="0">
                <a:ea typeface="新細明體" charset="-120"/>
              </a:rPr>
              <a:t>2.The recently three trip</a:t>
            </a:r>
          </a:p>
          <a:p>
            <a:r>
              <a:rPr lang="en-US" altLang="zh-TW" sz="1600" dirty="0" smtClean="0">
                <a:ea typeface="新細明體" charset="-120"/>
              </a:rPr>
              <a:t>3.Mixed mode that means system provide  automatic switching Mechanism that adopt one of the first two methods according to the  recently bus trip arrival assessment.</a:t>
            </a:r>
            <a:endParaRPr lang="en-US" altLang="zh-TW" sz="1600" dirty="0">
              <a:ea typeface="新細明體" charset="-120"/>
            </a:endParaRPr>
          </a:p>
          <a:p>
            <a:r>
              <a:rPr lang="en-US" altLang="zh-TW" sz="1600" dirty="0" smtClean="0">
                <a:ea typeface="新細明體" charset="-120"/>
              </a:rPr>
              <a:t>(</a:t>
            </a:r>
            <a:r>
              <a:rPr lang="en-US" altLang="zh-TW" sz="1600" dirty="0"/>
              <a:t>3.Mixed mode that means system will  have automatic switching Mechanism according to which the  recently bus trip is </a:t>
            </a:r>
            <a:r>
              <a:rPr lang="en-US" altLang="zh-TW" sz="1600" dirty="0" smtClean="0"/>
              <a:t>accurate)</a:t>
            </a:r>
            <a:endParaRPr lang="zh-TW" altLang="en-US" sz="1600" dirty="0"/>
          </a:p>
          <a:p>
            <a:endParaRPr lang="zh-TW" altLang="en-US" sz="1600" dirty="0" smtClean="0">
              <a:ea typeface="新細明體" charset="-120"/>
            </a:endParaRPr>
          </a:p>
        </p:txBody>
      </p:sp>
      <p:sp>
        <p:nvSpPr>
          <p:cNvPr id="30723" name="投影片編號版面配置區 3"/>
          <p:cNvSpPr>
            <a:spLocks noGrp="1"/>
          </p:cNvSpPr>
          <p:nvPr>
            <p:ph type="sldNum" sz="quarter" idx="5"/>
          </p:nvPr>
        </p:nvSpPr>
        <p:spPr>
          <a:noFill/>
          <a:ln>
            <a:miter lim="800000"/>
            <a:headEnd/>
            <a:tailEnd/>
          </a:ln>
        </p:spPr>
        <p:txBody>
          <a:bodyPr/>
          <a:lstStyle/>
          <a:p>
            <a:pPr defTabSz="920750"/>
            <a:fld id="{F195D6E7-50D1-4212-82E3-181F3E8262CE}" type="slidenum">
              <a:rPr lang="en-US" altLang="zh-TW" smtClean="0">
                <a:ea typeface="新細明體" charset="-120"/>
              </a:rPr>
              <a:pPr defTabSz="920750"/>
              <a:t>18</a:t>
            </a:fld>
            <a:endParaRPr lang="en-US" altLang="zh-TW" smtClean="0">
              <a:ea typeface="新細明體" charset="-120"/>
            </a:endParaRPr>
          </a:p>
        </p:txBody>
      </p:sp>
    </p:spTree>
    <p:extLst>
      <p:ext uri="{BB962C8B-B14F-4D97-AF65-F5344CB8AC3E}">
        <p14:creationId xmlns:p14="http://schemas.microsoft.com/office/powerpoint/2010/main" val="1033725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投影片圖像版面配置區 1"/>
          <p:cNvSpPr>
            <a:spLocks noGrp="1" noRot="1" noChangeAspect="1"/>
          </p:cNvSpPr>
          <p:nvPr>
            <p:ph type="sldImg"/>
          </p:nvPr>
        </p:nvSpPr>
        <p:spPr>
          <a:ln/>
        </p:spPr>
      </p:sp>
      <p:sp>
        <p:nvSpPr>
          <p:cNvPr id="32770" name="備忘稿版面配置區 2"/>
          <p:cNvSpPr>
            <a:spLocks noGrp="1"/>
          </p:cNvSpPr>
          <p:nvPr>
            <p:ph type="body" idx="1"/>
          </p:nvPr>
        </p:nvSpPr>
        <p:spPr>
          <a:noFill/>
        </p:spPr>
        <p:txBody>
          <a:bodyPr/>
          <a:lstStyle/>
          <a:p>
            <a:r>
              <a:rPr lang="zh-TW" altLang="en-US" sz="1600" dirty="0" smtClean="0">
                <a:ea typeface="新細明體" charset="-120"/>
              </a:rPr>
              <a:t>第二支箭：建置演算分派平台，提供平行擴充架構</a:t>
            </a:r>
            <a:endParaRPr lang="en-US" altLang="zh-TW" sz="1600" dirty="0" smtClean="0">
              <a:ea typeface="新細明體" charset="-120"/>
            </a:endParaRPr>
          </a:p>
          <a:p>
            <a:endParaRPr lang="en-US" altLang="zh-TW" sz="1600" dirty="0" smtClean="0">
              <a:ea typeface="新細明體" charset="-120"/>
            </a:endParaRPr>
          </a:p>
          <a:p>
            <a:r>
              <a:rPr lang="zh-TW" altLang="en-US" sz="1600" dirty="0" smtClean="0">
                <a:ea typeface="新細明體" charset="-120"/>
              </a:rPr>
              <a:t>由</a:t>
            </a:r>
            <a:r>
              <a:rPr lang="en-US" altLang="zh-TW" sz="1600" dirty="0" smtClean="0">
                <a:ea typeface="新細明體" charset="-120"/>
              </a:rPr>
              <a:t>ADP</a:t>
            </a:r>
            <a:r>
              <a:rPr lang="zh-TW" altLang="en-US" sz="1600" dirty="0" smtClean="0">
                <a:ea typeface="新細明體" charset="-120"/>
              </a:rPr>
              <a:t>進行即時偵測演算中心是否正常運作，若異常，則指定備用之演算中心進行備援演算</a:t>
            </a:r>
            <a:endParaRPr lang="en-US" altLang="zh-TW" sz="1600" dirty="0" smtClean="0">
              <a:ea typeface="新細明體" charset="-120"/>
            </a:endParaRPr>
          </a:p>
          <a:p>
            <a:r>
              <a:rPr lang="zh-TW" altLang="en-US" sz="1600" dirty="0" smtClean="0">
                <a:ea typeface="新細明體" charset="-120"/>
              </a:rPr>
              <a:t>演算中心皆具有相同功能，互為備</a:t>
            </a:r>
            <a:r>
              <a:rPr lang="zh-TW" altLang="en-US" sz="1600" smtClean="0">
                <a:ea typeface="新細明體" charset="-120"/>
              </a:rPr>
              <a:t>援運作</a:t>
            </a:r>
            <a:endParaRPr lang="en-US" altLang="zh-TW" sz="1600" dirty="0" smtClean="0">
              <a:ea typeface="新細明體" charset="-120"/>
            </a:endParaRPr>
          </a:p>
          <a:p>
            <a:endParaRPr lang="en-US" altLang="zh-TW" sz="1600" dirty="0" smtClean="0">
              <a:ea typeface="新細明體" charset="-120"/>
            </a:endParaRPr>
          </a:p>
          <a:p>
            <a:r>
              <a:rPr lang="en-US" altLang="zh-TW" sz="1600" dirty="0" smtClean="0">
                <a:ea typeface="新細明體" charset="-120"/>
              </a:rPr>
              <a:t>ADP is responsible for real-information </a:t>
            </a:r>
            <a:r>
              <a:rPr lang="en-US" altLang="zh-TW" sz="1600" dirty="0" err="1" smtClean="0">
                <a:ea typeface="新細明體" charset="-120"/>
              </a:rPr>
              <a:t>Adapter,LAC</a:t>
            </a:r>
            <a:r>
              <a:rPr lang="en-US" altLang="zh-TW" sz="1600" dirty="0" smtClean="0">
                <a:ea typeface="新細明體" charset="-120"/>
              </a:rPr>
              <a:t> and Route Dispatch,</a:t>
            </a:r>
          </a:p>
          <a:p>
            <a:r>
              <a:rPr lang="en-US" altLang="zh-TW" sz="1600" dirty="0" smtClean="0">
                <a:ea typeface="新細明體" charset="-120"/>
              </a:rPr>
              <a:t>Server detector, Info cache and communication dispatching.</a:t>
            </a:r>
          </a:p>
          <a:p>
            <a:r>
              <a:rPr lang="en-US" altLang="zh-TW" sz="1600" dirty="0" smtClean="0">
                <a:ea typeface="新細明體" charset="-120"/>
              </a:rPr>
              <a:t>ADP provides vehicle Flexible Dispatch and LAC redundant to make system more scale and more stable.  </a:t>
            </a:r>
            <a:endParaRPr lang="zh-TW" altLang="en-US" sz="1600" dirty="0" smtClean="0">
              <a:ea typeface="新細明體" charset="-120"/>
            </a:endParaRPr>
          </a:p>
        </p:txBody>
      </p:sp>
      <p:sp>
        <p:nvSpPr>
          <p:cNvPr id="32771" name="投影片編號版面配置區 3"/>
          <p:cNvSpPr>
            <a:spLocks noGrp="1"/>
          </p:cNvSpPr>
          <p:nvPr>
            <p:ph type="sldNum" sz="quarter" idx="5"/>
          </p:nvPr>
        </p:nvSpPr>
        <p:spPr>
          <a:noFill/>
          <a:ln>
            <a:miter lim="800000"/>
            <a:headEnd/>
            <a:tailEnd/>
          </a:ln>
        </p:spPr>
        <p:txBody>
          <a:bodyPr/>
          <a:lstStyle/>
          <a:p>
            <a:pPr defTabSz="920750"/>
            <a:fld id="{49EE6916-3E50-4FF9-97A8-E66A41D6890F}" type="slidenum">
              <a:rPr lang="en-US" altLang="zh-TW" smtClean="0">
                <a:ea typeface="新細明體" charset="-120"/>
              </a:rPr>
              <a:pPr defTabSz="920750"/>
              <a:t>19</a:t>
            </a:fld>
            <a:endParaRPr lang="en-US" altLang="zh-TW" smtClean="0">
              <a:ea typeface="新細明體" charset="-120"/>
            </a:endParaRPr>
          </a:p>
        </p:txBody>
      </p:sp>
    </p:spTree>
    <p:extLst>
      <p:ext uri="{BB962C8B-B14F-4D97-AF65-F5344CB8AC3E}">
        <p14:creationId xmlns:p14="http://schemas.microsoft.com/office/powerpoint/2010/main" val="2438873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投影片圖像版面配置區 1"/>
          <p:cNvSpPr>
            <a:spLocks noGrp="1" noRot="1" noChangeAspect="1"/>
          </p:cNvSpPr>
          <p:nvPr>
            <p:ph type="sldImg"/>
          </p:nvPr>
        </p:nvSpPr>
        <p:spPr>
          <a:ln/>
        </p:spPr>
      </p:sp>
      <p:sp>
        <p:nvSpPr>
          <p:cNvPr id="18434" name="備忘稿版面配置區 2"/>
          <p:cNvSpPr>
            <a:spLocks noGrp="1"/>
          </p:cNvSpPr>
          <p:nvPr>
            <p:ph type="body" idx="1"/>
          </p:nvPr>
        </p:nvSpPr>
        <p:spPr>
          <a:xfrm>
            <a:off x="906463" y="4721225"/>
            <a:ext cx="4992687" cy="5073650"/>
          </a:xfrm>
          <a:noFill/>
        </p:spPr>
        <p:txBody>
          <a:bodyPr/>
          <a:lstStyle/>
          <a:p>
            <a:r>
              <a:rPr lang="zh-TW" altLang="en-US" sz="1300" dirty="0" smtClean="0">
                <a:ea typeface="新細明體" charset="-120"/>
              </a:rPr>
              <a:t>自我介紹：</a:t>
            </a:r>
            <a:endParaRPr lang="en-US" altLang="zh-TW" sz="1300" dirty="0" smtClean="0">
              <a:ea typeface="新細明體" charset="-120"/>
            </a:endParaRPr>
          </a:p>
          <a:p>
            <a:r>
              <a:rPr lang="en-US" altLang="zh-TW" sz="1300" dirty="0" smtClean="0">
                <a:ea typeface="新細明體" charset="-120"/>
              </a:rPr>
              <a:t>1998</a:t>
            </a:r>
            <a:r>
              <a:rPr lang="zh-TW" altLang="en-US" sz="1300" dirty="0" smtClean="0">
                <a:ea typeface="新細明體" charset="-120"/>
              </a:rPr>
              <a:t>年交通大學運管系畢業</a:t>
            </a:r>
            <a:endParaRPr lang="en-US" altLang="zh-TW" sz="1300" dirty="0" smtClean="0">
              <a:ea typeface="新細明體" charset="-120"/>
            </a:endParaRPr>
          </a:p>
          <a:p>
            <a:r>
              <a:rPr lang="en-US" altLang="zh-TW" sz="1300" dirty="0" smtClean="0">
                <a:ea typeface="新細明體" charset="-120"/>
              </a:rPr>
              <a:t>2000</a:t>
            </a:r>
            <a:r>
              <a:rPr lang="zh-TW" altLang="en-US" sz="1300" dirty="0" smtClean="0">
                <a:ea typeface="新細明體" charset="-120"/>
              </a:rPr>
              <a:t>年於台灣大學土木所交通工程組畢業</a:t>
            </a:r>
            <a:endParaRPr lang="en-US" altLang="zh-TW" sz="1300" dirty="0" smtClean="0">
              <a:ea typeface="新細明體" charset="-120"/>
            </a:endParaRPr>
          </a:p>
          <a:p>
            <a:r>
              <a:rPr lang="zh-TW" altLang="en-US" sz="1300" dirty="0" smtClean="0">
                <a:ea typeface="新細明體" charset="-120"/>
              </a:rPr>
              <a:t>論文：市區道路事故發生對車流衝擊之即時預測</a:t>
            </a:r>
            <a:r>
              <a:rPr lang="en-US" altLang="zh-TW" sz="1300" dirty="0" smtClean="0">
                <a:ea typeface="新細明體" charset="-120"/>
              </a:rPr>
              <a:t>(ITS)</a:t>
            </a:r>
          </a:p>
          <a:p>
            <a:r>
              <a:rPr lang="zh-TW" altLang="en-US" sz="1300" dirty="0" smtClean="0">
                <a:ea typeface="新細明體" charset="-120"/>
              </a:rPr>
              <a:t>研究領域：智慧型運輸系統</a:t>
            </a:r>
            <a:endParaRPr lang="en-US" altLang="zh-TW" sz="1300" dirty="0" smtClean="0">
              <a:ea typeface="新細明體" charset="-120"/>
            </a:endParaRPr>
          </a:p>
          <a:p>
            <a:r>
              <a:rPr lang="zh-TW" altLang="en-US" sz="1300" dirty="0" smtClean="0">
                <a:ea typeface="新細明體" charset="-120"/>
              </a:rPr>
              <a:t>六年 學校接受交通運輸專業相關教育</a:t>
            </a:r>
            <a:endParaRPr lang="en-US" altLang="zh-TW" sz="1300" dirty="0" smtClean="0">
              <a:ea typeface="新細明體" charset="-120"/>
            </a:endParaRPr>
          </a:p>
          <a:p>
            <a:r>
              <a:rPr lang="en-US" altLang="zh-TW" sz="1300" dirty="0" smtClean="0">
                <a:ea typeface="新細明體" charset="-120"/>
              </a:rPr>
              <a:t>2004</a:t>
            </a:r>
            <a:r>
              <a:rPr lang="zh-TW" altLang="en-US" sz="1300" dirty="0" smtClean="0">
                <a:ea typeface="新細明體" charset="-120"/>
              </a:rPr>
              <a:t>年於華夏科技服務</a:t>
            </a:r>
            <a:endParaRPr lang="en-US" altLang="zh-TW" sz="1300" dirty="0" smtClean="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300" dirty="0" smtClean="0">
                <a:ea typeface="新細明體" charset="-120"/>
              </a:rPr>
              <a:t>3</a:t>
            </a:r>
            <a:r>
              <a:rPr lang="zh-TW" altLang="en-US" sz="1300" dirty="0" smtClean="0">
                <a:ea typeface="新細明體" charset="-120"/>
              </a:rPr>
              <a:t>年系統工程師</a:t>
            </a:r>
            <a:r>
              <a:rPr lang="en-US" altLang="zh-TW" sz="1300" dirty="0" smtClean="0">
                <a:ea typeface="新細明體" charset="-120"/>
              </a:rPr>
              <a:t>-&gt;</a:t>
            </a:r>
            <a:r>
              <a:rPr lang="zh-TW" altLang="en-US" sz="1300" dirty="0" smtClean="0">
                <a:ea typeface="新細明體" charset="-120"/>
              </a:rPr>
              <a:t>專案經理</a:t>
            </a:r>
            <a:r>
              <a:rPr lang="en-US" altLang="zh-TW" sz="1300" dirty="0" smtClean="0">
                <a:ea typeface="新細明體" charset="-120"/>
              </a:rPr>
              <a:t>-&gt;</a:t>
            </a:r>
            <a:r>
              <a:rPr lang="zh-TW" altLang="en-US" sz="1300" dirty="0" smtClean="0">
                <a:ea typeface="新細明體" charset="-120"/>
              </a:rPr>
              <a:t>計畫主持</a:t>
            </a:r>
            <a:r>
              <a:rPr lang="en-US" altLang="zh-TW" sz="1300" dirty="0" smtClean="0">
                <a:ea typeface="新細明體" charset="-120"/>
              </a:rPr>
              <a:t>-&gt;</a:t>
            </a:r>
            <a:r>
              <a:rPr lang="zh-TW" altLang="en-US" sz="1300" dirty="0" smtClean="0">
                <a:ea typeface="新細明體" charset="-120"/>
              </a:rPr>
              <a:t>系統技術部擔任經理</a:t>
            </a:r>
            <a:endParaRPr lang="en-US" altLang="zh-TW" sz="1300" dirty="0" smtClean="0">
              <a:ea typeface="新細明體" charset="-120"/>
            </a:endParaRPr>
          </a:p>
          <a:p>
            <a:r>
              <a:rPr lang="zh-TW" altLang="en-US" sz="1300" dirty="0" smtClean="0">
                <a:ea typeface="新細明體" charset="-120"/>
              </a:rPr>
              <a:t>近十二年 </a:t>
            </a:r>
            <a:r>
              <a:rPr lang="en-US" altLang="zh-TW" sz="1300" dirty="0" smtClean="0">
                <a:ea typeface="新細明體" charset="-120"/>
              </a:rPr>
              <a:t>ITS</a:t>
            </a:r>
            <a:r>
              <a:rPr lang="zh-TW" altLang="en-US" sz="1300" dirty="0" smtClean="0">
                <a:ea typeface="新細明體" charset="-120"/>
              </a:rPr>
              <a:t>業務實作經驗</a:t>
            </a:r>
            <a:r>
              <a:rPr lang="en-US" altLang="zh-TW" sz="1300" dirty="0" smtClean="0">
                <a:ea typeface="新細明體" charset="-120"/>
              </a:rPr>
              <a:t>-</a:t>
            </a:r>
            <a:r>
              <a:rPr lang="zh-TW" altLang="en-US" sz="1300" dirty="0" smtClean="0">
                <a:ea typeface="新細明體" charset="-120"/>
              </a:rPr>
              <a:t>主要係先進大眾運輸系統之相關專案執行及專案管理</a:t>
            </a:r>
            <a:endParaRPr lang="en-US" altLang="zh-TW" sz="1300" dirty="0" smtClean="0">
              <a:ea typeface="新細明體" charset="-120"/>
            </a:endParaRPr>
          </a:p>
          <a:p>
            <a:r>
              <a:rPr lang="zh-TW" altLang="en-US" sz="1300" i="0" dirty="0" smtClean="0">
                <a:ea typeface="新細明體" charset="-120"/>
              </a:rPr>
              <a:t>有榮幸全程參與北市公車動態建置過程</a:t>
            </a:r>
            <a:endParaRPr lang="en-US" altLang="zh-TW" sz="1300" i="0" dirty="0" smtClean="0">
              <a:ea typeface="新細明體" charset="-120"/>
            </a:endParaRPr>
          </a:p>
          <a:p>
            <a:r>
              <a:rPr lang="zh-TW" altLang="en-US" sz="1300" dirty="0" smtClean="0">
                <a:ea typeface="新細明體" charset="-120"/>
              </a:rPr>
              <a:t>未來研究領域：除了於</a:t>
            </a:r>
            <a:r>
              <a:rPr lang="en-US" altLang="zh-TW" sz="1300" dirty="0" smtClean="0">
                <a:ea typeface="新細明體" charset="-120"/>
              </a:rPr>
              <a:t>ITS</a:t>
            </a:r>
            <a:r>
              <a:rPr lang="zh-TW" altLang="en-US" sz="1300" dirty="0" smtClean="0">
                <a:ea typeface="新細明體" charset="-120"/>
              </a:rPr>
              <a:t>深耕外，</a:t>
            </a:r>
            <a:r>
              <a:rPr lang="en-US" altLang="zh-TW" sz="1300" dirty="0" smtClean="0">
                <a:ea typeface="新細明體" charset="-120"/>
              </a:rPr>
              <a:t>Spark </a:t>
            </a:r>
            <a:r>
              <a:rPr lang="zh-TW" altLang="en-US" sz="1300" dirty="0" smtClean="0">
                <a:ea typeface="新細明體" charset="-120"/>
              </a:rPr>
              <a:t>及 </a:t>
            </a:r>
            <a:r>
              <a:rPr lang="en-US" altLang="zh-TW" sz="1300" dirty="0" smtClean="0">
                <a:ea typeface="新細明體" charset="-120"/>
              </a:rPr>
              <a:t>Hadoop</a:t>
            </a:r>
            <a:r>
              <a:rPr lang="zh-TW" altLang="en-US" sz="1300" dirty="0" smtClean="0">
                <a:ea typeface="新細明體" charset="-120"/>
              </a:rPr>
              <a:t>巨量分析平台有研究興趣，</a:t>
            </a:r>
            <a:endParaRPr lang="en-US" altLang="zh-TW" sz="1300" dirty="0" smtClean="0">
              <a:ea typeface="新細明體" charset="-120"/>
            </a:endParaRPr>
          </a:p>
          <a:p>
            <a:r>
              <a:rPr lang="en-US" altLang="zh-TW" sz="1300" dirty="0" smtClean="0">
                <a:ea typeface="新細明體" charset="-120"/>
              </a:rPr>
              <a:t>about.me/</a:t>
            </a:r>
            <a:r>
              <a:rPr lang="en-US" altLang="zh-TW" sz="1300" dirty="0" err="1" smtClean="0">
                <a:ea typeface="新細明體" charset="-120"/>
              </a:rPr>
              <a:t>hcchen</a:t>
            </a:r>
            <a:r>
              <a:rPr lang="en-US" altLang="zh-TW" sz="1300" dirty="0" smtClean="0">
                <a:ea typeface="新細明體" charset="-120"/>
              </a:rPr>
              <a:t> </a:t>
            </a:r>
            <a:r>
              <a:rPr lang="zh-TW" altLang="en-US" sz="1300" dirty="0" smtClean="0">
                <a:ea typeface="新細明體" charset="-120"/>
              </a:rPr>
              <a:t>網站 有我社群聯路方式，若各位有相同興趣可以一同研究討論。</a:t>
            </a:r>
            <a:endParaRPr lang="en-US" altLang="zh-TW" sz="1300" dirty="0" smtClean="0">
              <a:ea typeface="新細明體" charset="-120"/>
            </a:endParaRPr>
          </a:p>
          <a:p>
            <a:r>
              <a:rPr lang="en-US" altLang="zh-TW" sz="1300" dirty="0" smtClean="0">
                <a:ea typeface="新細明體" charset="-120"/>
              </a:rPr>
              <a:t>============================================</a:t>
            </a:r>
          </a:p>
          <a:p>
            <a:r>
              <a:rPr lang="en-US" altLang="zh-TW" sz="1300" dirty="0" smtClean="0">
                <a:ea typeface="新細明體" charset="-120"/>
              </a:rPr>
              <a:t>Allen is a native of Taiwan and has lived in Taipei City since 2002.</a:t>
            </a:r>
          </a:p>
          <a:p>
            <a:r>
              <a:rPr lang="en-US" altLang="zh-TW" sz="1300" dirty="0" smtClean="0">
                <a:ea typeface="新細明體" charset="-120"/>
              </a:rPr>
              <a:t>Allen received the master of science in traffic engineering at National Taiwan University(NTU) on June 2000.</a:t>
            </a:r>
          </a:p>
          <a:p>
            <a:r>
              <a:rPr lang="en-US" altLang="zh-TW" sz="1300" dirty="0" smtClean="0">
                <a:ea typeface="新細明體" charset="-120"/>
              </a:rPr>
              <a:t>I am  a technical manager at </a:t>
            </a:r>
            <a:r>
              <a:rPr lang="en-US" altLang="zh-TW" sz="1300" dirty="0" err="1" smtClean="0">
                <a:ea typeface="新細明體" charset="-120"/>
              </a:rPr>
              <a:t>Asiatek</a:t>
            </a:r>
            <a:r>
              <a:rPr lang="en-US" altLang="zh-TW" sz="1300" dirty="0" smtClean="0">
                <a:ea typeface="新細明體" charset="-120"/>
              </a:rPr>
              <a:t> Inc.  which is a professional OBU(on-board unit) manufacturing </a:t>
            </a:r>
          </a:p>
          <a:p>
            <a:r>
              <a:rPr lang="en-US" altLang="zh-TW" sz="1300" dirty="0" smtClean="0">
                <a:ea typeface="新細明體" charset="-120"/>
              </a:rPr>
              <a:t>and ITS system integration leading company. </a:t>
            </a:r>
          </a:p>
          <a:p>
            <a:r>
              <a:rPr lang="en-US" altLang="zh-TW" sz="1300" dirty="0" smtClean="0">
                <a:ea typeface="新細明體" charset="-120"/>
              </a:rPr>
              <a:t>Allen also study the Degree Program of Computer </a:t>
            </a:r>
            <a:r>
              <a:rPr lang="en-US" altLang="zh-TW" sz="1300" dirty="0" err="1" smtClean="0">
                <a:ea typeface="新細明體" charset="-120"/>
              </a:rPr>
              <a:t>Sicence</a:t>
            </a:r>
            <a:r>
              <a:rPr lang="en-US" altLang="zh-TW" sz="1300" dirty="0" smtClean="0">
                <a:ea typeface="新細明體" charset="-120"/>
              </a:rPr>
              <a:t> Colleges at National </a:t>
            </a:r>
            <a:r>
              <a:rPr lang="en-US" altLang="zh-TW" sz="1300" dirty="0" err="1" smtClean="0">
                <a:ea typeface="新細明體" charset="-120"/>
              </a:rPr>
              <a:t>Chiao</a:t>
            </a:r>
            <a:r>
              <a:rPr lang="en-US" altLang="zh-TW" sz="1300" dirty="0" smtClean="0">
                <a:ea typeface="新細明體" charset="-120"/>
              </a:rPr>
              <a:t> Tung University(NCTU) </a:t>
            </a:r>
          </a:p>
          <a:p>
            <a:r>
              <a:rPr lang="en-US" altLang="zh-TW" sz="1300" dirty="0" smtClean="0">
                <a:ea typeface="新細明體" charset="-120"/>
              </a:rPr>
              <a:t>My Skills:10  years ITS experience at </a:t>
            </a:r>
            <a:r>
              <a:rPr lang="en-US" altLang="zh-TW" sz="1300" dirty="0" err="1" smtClean="0">
                <a:ea typeface="新細明體" charset="-120"/>
              </a:rPr>
              <a:t>Asiatek</a:t>
            </a:r>
            <a:r>
              <a:rPr lang="en-US" altLang="zh-TW" sz="1300" dirty="0" smtClean="0">
                <a:ea typeface="新細明體" charset="-120"/>
              </a:rPr>
              <a:t> Inc.</a:t>
            </a:r>
          </a:p>
          <a:p>
            <a:r>
              <a:rPr lang="en-US" altLang="zh-TW" sz="1300" dirty="0" smtClean="0">
                <a:ea typeface="新細明體" charset="-120"/>
              </a:rPr>
              <a:t>10 years Transportation Planning</a:t>
            </a:r>
          </a:p>
          <a:p>
            <a:r>
              <a:rPr lang="en-US" altLang="zh-TW" sz="1300" dirty="0" smtClean="0">
                <a:ea typeface="新細明體" charset="-120"/>
              </a:rPr>
              <a:t>5 years Java Programming</a:t>
            </a:r>
          </a:p>
          <a:p>
            <a:r>
              <a:rPr lang="en-US" altLang="zh-TW" sz="1300" dirty="0" smtClean="0">
                <a:ea typeface="新細明體" charset="-120"/>
              </a:rPr>
              <a:t>5 years Project Management</a:t>
            </a:r>
          </a:p>
          <a:p>
            <a:r>
              <a:rPr lang="en-US" altLang="zh-TW" sz="1300" dirty="0" smtClean="0">
                <a:ea typeface="新細明體" charset="-120"/>
              </a:rPr>
              <a:t>My  research  interest focus on </a:t>
            </a:r>
            <a:r>
              <a:rPr lang="en-US" altLang="zh-TW" sz="1300" dirty="0" err="1" smtClean="0">
                <a:ea typeface="新細明體" charset="-120"/>
              </a:rPr>
              <a:t>hadoop</a:t>
            </a:r>
            <a:r>
              <a:rPr lang="en-US" altLang="zh-TW" sz="1300" dirty="0" smtClean="0">
                <a:ea typeface="新細明體" charset="-120"/>
              </a:rPr>
              <a:t>, ITS and Java</a:t>
            </a:r>
          </a:p>
          <a:p>
            <a:r>
              <a:rPr lang="en-US" altLang="zh-TW" sz="1300" dirty="0" smtClean="0">
                <a:ea typeface="新細明體" charset="-120"/>
              </a:rPr>
              <a:t>If you want to know more about me, you can visit the website.</a:t>
            </a:r>
          </a:p>
          <a:p>
            <a:r>
              <a:rPr lang="en-US" altLang="zh-TW" sz="1300" dirty="0" smtClean="0">
                <a:ea typeface="新細明體" charset="-120"/>
                <a:hlinkClick r:id="rId3"/>
              </a:rPr>
              <a:t>http://about.me/hcchen</a:t>
            </a:r>
            <a:endParaRPr lang="en-US" altLang="zh-TW" sz="1300" dirty="0" smtClean="0">
              <a:ea typeface="新細明體" charset="-120"/>
            </a:endParaRPr>
          </a:p>
          <a:p>
            <a:r>
              <a:rPr lang="en-US" altLang="zh-TW" sz="1300" dirty="0" smtClean="0">
                <a:ea typeface="新細明體" charset="-120"/>
              </a:rPr>
              <a:t>If you want to know me more , you can visit the my </a:t>
            </a:r>
            <a:r>
              <a:rPr lang="en-US" altLang="zh-TW" sz="1300" dirty="0" err="1" smtClean="0">
                <a:ea typeface="新細明體" charset="-120"/>
              </a:rPr>
              <a:t>aboutme</a:t>
            </a:r>
            <a:r>
              <a:rPr lang="en-US" altLang="zh-TW" sz="1300" dirty="0" smtClean="0">
                <a:ea typeface="新細明體" charset="-120"/>
              </a:rPr>
              <a:t> website</a:t>
            </a:r>
          </a:p>
          <a:p>
            <a:endParaRPr lang="en-US" altLang="zh-TW" sz="1300" dirty="0" smtClean="0">
              <a:ea typeface="新細明體" charset="-120"/>
            </a:endParaRPr>
          </a:p>
          <a:p>
            <a:endParaRPr lang="en-US" altLang="zh-TW" sz="1300" dirty="0" smtClean="0">
              <a:ea typeface="新細明體" charset="-120"/>
            </a:endParaRPr>
          </a:p>
          <a:p>
            <a:endParaRPr lang="en-US" altLang="zh-TW" sz="1300" dirty="0" smtClean="0">
              <a:ea typeface="新細明體" charset="-120"/>
            </a:endParaRPr>
          </a:p>
        </p:txBody>
      </p:sp>
      <p:sp>
        <p:nvSpPr>
          <p:cNvPr id="18435" name="投影片編號版面配置區 3"/>
          <p:cNvSpPr>
            <a:spLocks noGrp="1"/>
          </p:cNvSpPr>
          <p:nvPr>
            <p:ph type="sldNum" sz="quarter" idx="5"/>
          </p:nvPr>
        </p:nvSpPr>
        <p:spPr>
          <a:noFill/>
          <a:ln>
            <a:miter lim="800000"/>
            <a:headEnd/>
            <a:tailEnd/>
          </a:ln>
        </p:spPr>
        <p:txBody>
          <a:bodyPr/>
          <a:lstStyle/>
          <a:p>
            <a:pPr defTabSz="920750"/>
            <a:fld id="{4C85DD06-4E33-4B0A-91AC-084A57514298}" type="slidenum">
              <a:rPr lang="en-US" altLang="zh-TW" smtClean="0">
                <a:ea typeface="新細明體" charset="-120"/>
              </a:rPr>
              <a:pPr defTabSz="920750"/>
              <a:t>2</a:t>
            </a:fld>
            <a:endParaRPr lang="en-US" altLang="zh-TW" smtClean="0">
              <a:ea typeface="新細明體" charset="-120"/>
            </a:endParaRPr>
          </a:p>
        </p:txBody>
      </p:sp>
    </p:spTree>
    <p:extLst>
      <p:ext uri="{BB962C8B-B14F-4D97-AF65-F5344CB8AC3E}">
        <p14:creationId xmlns:p14="http://schemas.microsoft.com/office/powerpoint/2010/main" val="247799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投影片圖像版面配置區 1"/>
          <p:cNvSpPr>
            <a:spLocks noGrp="1" noRot="1" noChangeAspect="1"/>
          </p:cNvSpPr>
          <p:nvPr>
            <p:ph type="sldImg"/>
          </p:nvPr>
        </p:nvSpPr>
        <p:spPr>
          <a:ln/>
        </p:spPr>
      </p:sp>
      <p:sp>
        <p:nvSpPr>
          <p:cNvPr id="34818" name="備忘稿版面配置區 2"/>
          <p:cNvSpPr>
            <a:spLocks noGrp="1"/>
          </p:cNvSpPr>
          <p:nvPr>
            <p:ph type="body" idx="1"/>
          </p:nvPr>
        </p:nvSpPr>
        <p:spPr>
          <a:noFill/>
        </p:spPr>
        <p:txBody>
          <a:bodyPr/>
          <a:lstStyle/>
          <a:p>
            <a:r>
              <a:rPr lang="zh-TW" altLang="en-US" sz="1600" dirty="0" smtClean="0">
                <a:ea typeface="新細明體" charset="-120"/>
              </a:rPr>
              <a:t>第三支箭：建立資訊彙整發布平台，區分對外便民發布及內部演算，確保系統穩定性</a:t>
            </a:r>
            <a:endParaRPr lang="en-US" altLang="zh-TW" sz="1600" dirty="0" smtClean="0">
              <a:ea typeface="新細明體" charset="-120"/>
            </a:endParaRPr>
          </a:p>
          <a:p>
            <a:pPr algn="just"/>
            <a:r>
              <a:rPr lang="zh-TW" altLang="en-US" sz="1600" dirty="0" smtClean="0">
                <a:ea typeface="新細明體" charset="-120"/>
              </a:rPr>
              <a:t>對外加值及便民服務因尖離峰或是特殊活動會有不同查詢需求量，因此利用資訊彙整發布平台將中心系統</a:t>
            </a:r>
            <a:endParaRPr lang="en-US" altLang="zh-TW" sz="1600" dirty="0" smtClean="0">
              <a:ea typeface="新細明體" charset="-120"/>
            </a:endParaRPr>
          </a:p>
          <a:p>
            <a:pPr algn="just"/>
            <a:r>
              <a:rPr lang="zh-TW" altLang="en-US" sz="1600" dirty="0" smtClean="0">
                <a:ea typeface="新細明體" charset="-120"/>
              </a:rPr>
              <a:t>與對外服務系統區隔，確保系統穩定性。</a:t>
            </a:r>
            <a:endParaRPr lang="en-US" altLang="zh-TW" sz="1600" dirty="0" smtClean="0">
              <a:ea typeface="新細明體" charset="-120"/>
            </a:endParaRPr>
          </a:p>
          <a:p>
            <a:pPr algn="just"/>
            <a:endParaRPr lang="en-US" altLang="zh-TW" sz="1600" dirty="0" smtClean="0">
              <a:ea typeface="新細明體" charset="-120"/>
            </a:endParaRPr>
          </a:p>
          <a:p>
            <a:r>
              <a:rPr lang="en-US" altLang="zh-TW" sz="1600" dirty="0" smtClean="0">
                <a:ea typeface="新細明體" charset="-120"/>
              </a:rPr>
              <a:t>1.We know Website and Value-add service demand change over time.</a:t>
            </a:r>
          </a:p>
          <a:p>
            <a:r>
              <a:rPr lang="en-US" altLang="zh-TW" sz="1600" dirty="0" smtClean="0">
                <a:ea typeface="新細明體" charset="-120"/>
              </a:rPr>
              <a:t>2.So we propose the IMP to distinguish between public service and control center to </a:t>
            </a:r>
            <a:r>
              <a:rPr lang="en-US" altLang="zh-TW" sz="1600" u="sng" dirty="0" smtClean="0">
                <a:solidFill>
                  <a:srgbClr val="FF0000"/>
                </a:solidFill>
                <a:ea typeface="新細明體" charset="-120"/>
              </a:rPr>
              <a:t>make system more stable</a:t>
            </a:r>
            <a:endParaRPr lang="zh-TW" altLang="en-US" sz="1600" u="sng" dirty="0" smtClean="0">
              <a:solidFill>
                <a:srgbClr val="FF0000"/>
              </a:solidFill>
              <a:ea typeface="新細明體" charset="-120"/>
            </a:endParaRPr>
          </a:p>
          <a:p>
            <a:endParaRPr lang="en-US" altLang="zh-TW" dirty="0" smtClean="0">
              <a:ea typeface="新細明體" charset="-120"/>
            </a:endParaRPr>
          </a:p>
          <a:p>
            <a:endParaRPr lang="zh-TW" altLang="en-US" dirty="0" smtClean="0">
              <a:ea typeface="新細明體" charset="-120"/>
            </a:endParaRPr>
          </a:p>
        </p:txBody>
      </p:sp>
      <p:sp>
        <p:nvSpPr>
          <p:cNvPr id="34819" name="投影片編號版面配置區 3"/>
          <p:cNvSpPr>
            <a:spLocks noGrp="1"/>
          </p:cNvSpPr>
          <p:nvPr>
            <p:ph type="sldNum" sz="quarter" idx="5"/>
          </p:nvPr>
        </p:nvSpPr>
        <p:spPr>
          <a:noFill/>
          <a:ln>
            <a:miter lim="800000"/>
            <a:headEnd/>
            <a:tailEnd/>
          </a:ln>
        </p:spPr>
        <p:txBody>
          <a:bodyPr/>
          <a:lstStyle/>
          <a:p>
            <a:pPr defTabSz="920750"/>
            <a:fld id="{0AB274C1-1C93-4F44-9AC4-2ED926736E48}" type="slidenum">
              <a:rPr lang="en-US" altLang="zh-TW" smtClean="0">
                <a:ea typeface="新細明體" charset="-120"/>
              </a:rPr>
              <a:pPr defTabSz="920750"/>
              <a:t>20</a:t>
            </a:fld>
            <a:endParaRPr lang="en-US" altLang="zh-TW" smtClean="0">
              <a:ea typeface="新細明體" charset="-120"/>
            </a:endParaRPr>
          </a:p>
        </p:txBody>
      </p:sp>
    </p:spTree>
    <p:extLst>
      <p:ext uri="{BB962C8B-B14F-4D97-AF65-F5344CB8AC3E}">
        <p14:creationId xmlns:p14="http://schemas.microsoft.com/office/powerpoint/2010/main" val="2788600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北市公車動態自</a:t>
            </a:r>
            <a:r>
              <a:rPr lang="en-US" altLang="zh-TW" dirty="0" smtClean="0"/>
              <a:t>94</a:t>
            </a:r>
            <a:r>
              <a:rPr lang="zh-TW" altLang="en-US" dirty="0" smtClean="0"/>
              <a:t>年開始建置至今，有不錯的建置成果，</a:t>
            </a:r>
          </a:p>
          <a:p>
            <a:r>
              <a:rPr lang="zh-TW" altLang="en-US" dirty="0" smtClean="0"/>
              <a:t>現行提供便民服務、市府服務、公車業者服務及加值業者服務等四個面向服務。</a:t>
            </a:r>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21</a:t>
            </a:fld>
            <a:endParaRPr lang="en-US" altLang="zh-TW"/>
          </a:p>
        </p:txBody>
      </p:sp>
    </p:spTree>
    <p:extLst>
      <p:ext uri="{BB962C8B-B14F-4D97-AF65-F5344CB8AC3E}">
        <p14:creationId xmlns:p14="http://schemas.microsoft.com/office/powerpoint/2010/main" val="4287371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路線預估時間動態訊查詢</a:t>
            </a:r>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22</a:t>
            </a:fld>
            <a:endParaRPr lang="en-US" altLang="zh-TW"/>
          </a:p>
        </p:txBody>
      </p:sp>
    </p:spTree>
    <p:extLst>
      <p:ext uri="{BB962C8B-B14F-4D97-AF65-F5344CB8AC3E}">
        <p14:creationId xmlns:p14="http://schemas.microsoft.com/office/powerpoint/2010/main" val="321923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旅運規劃查詢實際案例</a:t>
            </a:r>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23</a:t>
            </a:fld>
            <a:endParaRPr lang="en-US" altLang="zh-TW"/>
          </a:p>
        </p:txBody>
      </p:sp>
    </p:spTree>
    <p:extLst>
      <p:ext uri="{BB962C8B-B14F-4D97-AF65-F5344CB8AC3E}">
        <p14:creationId xmlns:p14="http://schemas.microsoft.com/office/powerpoint/2010/main" val="1979743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t>旅運規劃查詢實際案例</a:t>
            </a:r>
            <a:r>
              <a:rPr lang="en-US" altLang="zh-TW" dirty="0" smtClean="0"/>
              <a:t>-</a:t>
            </a:r>
            <a:r>
              <a:rPr lang="zh-TW" altLang="en-US" dirty="0" smtClean="0"/>
              <a:t>提供起點</a:t>
            </a:r>
            <a:r>
              <a:rPr lang="en-US" altLang="zh-TW" dirty="0" smtClean="0"/>
              <a:t>/</a:t>
            </a:r>
            <a:r>
              <a:rPr lang="zh-TW" altLang="en-US" dirty="0" smtClean="0"/>
              <a:t>訖點</a:t>
            </a:r>
            <a:endParaRPr lang="en-US" altLang="zh-TW"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t>地址、地標、站牌、交叉路口及圖面點選</a:t>
            </a:r>
          </a:p>
          <a:p>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24</a:t>
            </a:fld>
            <a:endParaRPr lang="en-US" altLang="zh-TW"/>
          </a:p>
        </p:txBody>
      </p:sp>
    </p:spTree>
    <p:extLst>
      <p:ext uri="{BB962C8B-B14F-4D97-AF65-F5344CB8AC3E}">
        <p14:creationId xmlns:p14="http://schemas.microsoft.com/office/powerpoint/2010/main" val="4134027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PDA-</a:t>
            </a:r>
            <a:r>
              <a:rPr lang="zh-TW" altLang="en-US" dirty="0" smtClean="0"/>
              <a:t>提供行動查詢公車動態、旅運規劃，也提供新北市路線及行經北市之</a:t>
            </a:r>
            <a:r>
              <a:rPr lang="en-US" altLang="zh-TW" dirty="0" smtClean="0"/>
              <a:t>4</a:t>
            </a:r>
            <a:r>
              <a:rPr lang="zh-TW" altLang="en-US" dirty="0" smtClean="0"/>
              <a:t>碼公路客運動態查詢。</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25</a:t>
            </a:fld>
            <a:endParaRPr lang="en-US" altLang="zh-TW"/>
          </a:p>
        </p:txBody>
      </p:sp>
    </p:spTree>
    <p:extLst>
      <p:ext uri="{BB962C8B-B14F-4D97-AF65-F5344CB8AC3E}">
        <p14:creationId xmlns:p14="http://schemas.microsoft.com/office/powerpoint/2010/main" val="2658493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D6052B16-13DF-4A34-A45C-E9D52959C9B3}" type="slidenum">
              <a:rPr lang="zh-TW" altLang="en-US" smtClean="0"/>
              <a:pPr/>
              <a:t>26</a:t>
            </a:fld>
            <a:endParaRPr lang="en-US" altLang="zh-TW" smtClean="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r>
              <a:rPr lang="zh-TW" altLang="en-US" dirty="0" smtClean="0"/>
              <a:t>打造多元化顯示之智慧型站牌，讓在外搭車民眾可以查詢預估時間資訊。</a:t>
            </a:r>
          </a:p>
        </p:txBody>
      </p:sp>
    </p:spTree>
    <p:extLst>
      <p:ext uri="{BB962C8B-B14F-4D97-AF65-F5344CB8AC3E}">
        <p14:creationId xmlns:p14="http://schemas.microsoft.com/office/powerpoint/2010/main" val="1713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管理端提供市府服務</a:t>
            </a:r>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27</a:t>
            </a:fld>
            <a:endParaRPr lang="en-US" altLang="zh-TW"/>
          </a:p>
        </p:txBody>
      </p:sp>
    </p:spTree>
    <p:extLst>
      <p:ext uri="{BB962C8B-B14F-4D97-AF65-F5344CB8AC3E}">
        <p14:creationId xmlns:p14="http://schemas.microsoft.com/office/powerpoint/2010/main" val="1522328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針對大台北地區建置之站牌，提供一個遠端監控及管理系統，</a:t>
            </a:r>
            <a:endParaRPr lang="en-US" altLang="zh-TW" dirty="0" smtClean="0"/>
          </a:p>
          <a:p>
            <a:r>
              <a:rPr lang="zh-TW" altLang="en-US" dirty="0" smtClean="0"/>
              <a:t>結合</a:t>
            </a:r>
            <a:r>
              <a:rPr lang="en-US" altLang="zh-TW" dirty="0" smtClean="0"/>
              <a:t>GIS</a:t>
            </a:r>
            <a:r>
              <a:rPr lang="zh-TW" altLang="en-US" dirty="0" smtClean="0"/>
              <a:t>進行智慧監控。</a:t>
            </a:r>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28</a:t>
            </a:fld>
            <a:endParaRPr lang="en-US" altLang="zh-TW"/>
          </a:p>
        </p:txBody>
      </p:sp>
    </p:spTree>
    <p:extLst>
      <p:ext uri="{BB962C8B-B14F-4D97-AF65-F5344CB8AC3E}">
        <p14:creationId xmlns:p14="http://schemas.microsoft.com/office/powerpoint/2010/main" val="3263878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提供一個界面進行經路線設定，開關機設定之功能。</a:t>
            </a:r>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29</a:t>
            </a:fld>
            <a:endParaRPr lang="en-US" altLang="zh-TW"/>
          </a:p>
        </p:txBody>
      </p:sp>
    </p:spTree>
    <p:extLst>
      <p:ext uri="{BB962C8B-B14F-4D97-AF65-F5344CB8AC3E}">
        <p14:creationId xmlns:p14="http://schemas.microsoft.com/office/powerpoint/2010/main" val="2228092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920750" y="746125"/>
            <a:ext cx="4967288" cy="3725863"/>
          </a:xfrm>
          <a:ln/>
        </p:spPr>
      </p:sp>
      <p:sp>
        <p:nvSpPr>
          <p:cNvPr id="62467" name="Rectangle 3"/>
          <p:cNvSpPr>
            <a:spLocks noGrp="1" noChangeArrowheads="1"/>
          </p:cNvSpPr>
          <p:nvPr>
            <p:ph type="body" idx="1"/>
          </p:nvPr>
        </p:nvSpPr>
        <p:spPr>
          <a:xfrm>
            <a:off x="882526" y="4721225"/>
            <a:ext cx="4992687" cy="4471988"/>
          </a:xfrm>
          <a:noFill/>
        </p:spPr>
        <p:txBody>
          <a:bodyPr/>
          <a:lstStyle/>
          <a:p>
            <a:r>
              <a:rPr lang="zh-TW" altLang="en-US" sz="1300" dirty="0" smtClean="0">
                <a:ea typeface="新細明體" charset="-120"/>
              </a:rPr>
              <a:t>華夏科技介紹：</a:t>
            </a:r>
            <a:endParaRPr lang="en-US" altLang="zh-TW" sz="1300" dirty="0" smtClean="0">
              <a:ea typeface="新細明體" charset="-120"/>
            </a:endParaRPr>
          </a:p>
          <a:p>
            <a:r>
              <a:rPr lang="zh-TW" altLang="en-US" sz="1300" dirty="0" smtClean="0">
                <a:ea typeface="新細明體" charset="-120"/>
              </a:rPr>
              <a:t>華夏科技成立於</a:t>
            </a:r>
            <a:r>
              <a:rPr lang="en-US" altLang="zh-TW" sz="1300" dirty="0" smtClean="0">
                <a:ea typeface="新細明體" charset="-120"/>
              </a:rPr>
              <a:t>1985</a:t>
            </a:r>
            <a:r>
              <a:rPr lang="zh-TW" altLang="en-US" sz="1300" dirty="0" smtClean="0">
                <a:ea typeface="新細明體" charset="-120"/>
              </a:rPr>
              <a:t>年，至今已</a:t>
            </a:r>
            <a:r>
              <a:rPr lang="en-US" altLang="zh-TW" sz="1300" dirty="0" smtClean="0">
                <a:ea typeface="新細明體" charset="-120"/>
              </a:rPr>
              <a:t>29</a:t>
            </a:r>
            <a:r>
              <a:rPr lang="zh-TW" altLang="en-US" sz="1300" dirty="0" smtClean="0">
                <a:ea typeface="新細明體" charset="-120"/>
              </a:rPr>
              <a:t>年，近</a:t>
            </a:r>
            <a:r>
              <a:rPr lang="en-US" altLang="zh-TW" sz="1300" dirty="0" smtClean="0">
                <a:ea typeface="新細明體" charset="-120"/>
              </a:rPr>
              <a:t>30</a:t>
            </a:r>
            <a:r>
              <a:rPr lang="zh-TW" altLang="en-US" sz="1300" dirty="0" smtClean="0">
                <a:ea typeface="新細明體" charset="-120"/>
              </a:rPr>
              <a:t>年系統整合、軟體開發公司，主要係永彰機電及永大集團子公司，</a:t>
            </a:r>
            <a:endParaRPr lang="en-US" altLang="zh-TW" sz="1300" dirty="0" smtClean="0">
              <a:ea typeface="新細明體" charset="-120"/>
            </a:endParaRPr>
          </a:p>
          <a:p>
            <a:r>
              <a:rPr lang="zh-TW" altLang="en-US" sz="1300" dirty="0" smtClean="0">
                <a:ea typeface="新細明體" charset="-120"/>
              </a:rPr>
              <a:t>於台灣有超過</a:t>
            </a:r>
            <a:r>
              <a:rPr lang="en-US" altLang="zh-TW" sz="1300" dirty="0" smtClean="0">
                <a:ea typeface="新細明體" charset="-120"/>
              </a:rPr>
              <a:t>10</a:t>
            </a:r>
            <a:r>
              <a:rPr lang="zh-TW" altLang="en-US" sz="1300" dirty="0" smtClean="0">
                <a:ea typeface="新細明體" charset="-120"/>
              </a:rPr>
              <a:t>年智慧型運輸系統建置經驗。</a:t>
            </a:r>
            <a:endParaRPr lang="en-US" altLang="zh-TW" sz="1300" dirty="0" smtClean="0">
              <a:ea typeface="新細明體" charset="-120"/>
            </a:endParaRPr>
          </a:p>
          <a:p>
            <a:endParaRPr lang="en-US" altLang="zh-TW" sz="1300" dirty="0" smtClean="0">
              <a:ea typeface="新細明體" charset="-120"/>
            </a:endParaRPr>
          </a:p>
          <a:p>
            <a:r>
              <a:rPr lang="en-US" altLang="zh-TW" sz="1300" dirty="0" err="1" smtClean="0">
                <a:ea typeface="新細明體" charset="-120"/>
              </a:rPr>
              <a:t>Asiatek</a:t>
            </a:r>
            <a:r>
              <a:rPr lang="en-US" altLang="zh-TW" sz="1300" dirty="0" smtClean="0">
                <a:ea typeface="新細明體" charset="-120"/>
              </a:rPr>
              <a:t> was founded in 1985.</a:t>
            </a:r>
          </a:p>
          <a:p>
            <a:r>
              <a:rPr lang="en-US" altLang="zh-TW" sz="1300" dirty="0" err="1" smtClean="0">
                <a:ea typeface="新細明體" charset="-120"/>
              </a:rPr>
              <a:t>Asiatek</a:t>
            </a:r>
            <a:r>
              <a:rPr lang="en-US" altLang="zh-TW" sz="1300" dirty="0" smtClean="0">
                <a:ea typeface="新細明體" charset="-120"/>
              </a:rPr>
              <a:t> </a:t>
            </a:r>
            <a:r>
              <a:rPr lang="en-US" altLang="zh-TW" sz="1300" dirty="0">
                <a:ea typeface="新細明體" charset="-120"/>
              </a:rPr>
              <a:t>is a professional OBU(on-board unit) manufacturing and ITS system integration leading company</a:t>
            </a:r>
            <a:r>
              <a:rPr lang="en-US" altLang="zh-TW" sz="1300" dirty="0" smtClean="0">
                <a:ea typeface="新細明體" charset="-120"/>
              </a:rPr>
              <a:t>.</a:t>
            </a:r>
          </a:p>
          <a:p>
            <a:r>
              <a:rPr lang="en-US" altLang="zh-TW" sz="1300" dirty="0" smtClean="0">
                <a:ea typeface="新細明體" charset="-120"/>
              </a:rPr>
              <a:t>As you can see the visual, </a:t>
            </a:r>
            <a:r>
              <a:rPr lang="en-US" altLang="zh-TW" sz="1300" dirty="0" err="1" smtClean="0">
                <a:ea typeface="新細明體" charset="-120"/>
              </a:rPr>
              <a:t>Asiatek</a:t>
            </a:r>
            <a:r>
              <a:rPr lang="en-US" altLang="zh-TW" sz="1300" dirty="0" smtClean="0">
                <a:ea typeface="新細明體" charset="-120"/>
              </a:rPr>
              <a:t> have many  success  ITS  project  in Taiwan. </a:t>
            </a:r>
          </a:p>
          <a:p>
            <a:r>
              <a:rPr lang="en-US" altLang="zh-TW" sz="1300" dirty="0" smtClean="0">
                <a:ea typeface="新細明體" charset="-120"/>
              </a:rPr>
              <a:t>For Example </a:t>
            </a:r>
            <a:r>
              <a:rPr lang="en-US" altLang="zh-TW" sz="1300" dirty="0">
                <a:ea typeface="新細明體" charset="-120"/>
              </a:rPr>
              <a:t>in Taipei City </a:t>
            </a:r>
            <a:r>
              <a:rPr lang="en-US" altLang="zh-TW" sz="1300" dirty="0" smtClean="0">
                <a:ea typeface="新細明體" charset="-120"/>
              </a:rPr>
              <a:t>,we  built a APTS system that </a:t>
            </a:r>
            <a:r>
              <a:rPr lang="en-US" altLang="zh-TW" sz="1300" dirty="0">
                <a:ea typeface="新細明體" charset="-120"/>
              </a:rPr>
              <a:t>can accommodate 5000 </a:t>
            </a:r>
            <a:r>
              <a:rPr lang="en-US" altLang="zh-TW" sz="1300" dirty="0" smtClean="0">
                <a:ea typeface="新細明體" charset="-120"/>
              </a:rPr>
              <a:t>buses and  </a:t>
            </a:r>
            <a:r>
              <a:rPr lang="en-US" altLang="zh-TW" sz="1300" dirty="0">
                <a:ea typeface="新細明體" charset="-120"/>
              </a:rPr>
              <a:t>1200 </a:t>
            </a:r>
            <a:r>
              <a:rPr lang="en-US" altLang="zh-TW" sz="1300" dirty="0" smtClean="0">
                <a:ea typeface="新細明體" charset="-120"/>
              </a:rPr>
              <a:t>intelligent LED stops since 2009. </a:t>
            </a:r>
          </a:p>
          <a:p>
            <a:r>
              <a:rPr lang="en-US" altLang="zh-TW" sz="1300" dirty="0" smtClean="0">
                <a:ea typeface="新細明體" charset="-120"/>
              </a:rPr>
              <a:t> </a:t>
            </a:r>
            <a:endParaRPr lang="en-US" altLang="zh-TW" sz="1300" dirty="0">
              <a:ea typeface="新細明體" charset="-120"/>
            </a:endParaRPr>
          </a:p>
          <a:p>
            <a:endParaRPr lang="en-US" altLang="zh-TW" sz="1300" dirty="0" smtClean="0">
              <a:ea typeface="新細明體" charset="-120"/>
            </a:endParaRPr>
          </a:p>
          <a:p>
            <a:endParaRPr lang="zh-TW" altLang="en-US" sz="1300" dirty="0" smtClean="0">
              <a:ea typeface="新細明體" charset="-120"/>
            </a:endParaRPr>
          </a:p>
        </p:txBody>
      </p:sp>
    </p:spTree>
    <p:extLst>
      <p:ext uri="{BB962C8B-B14F-4D97-AF65-F5344CB8AC3E}">
        <p14:creationId xmlns:p14="http://schemas.microsoft.com/office/powerpoint/2010/main" val="3505247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面對大台北建置各地之智慧型站牌，結合</a:t>
            </a:r>
            <a:r>
              <a:rPr lang="en-US" altLang="zh-TW" dirty="0" smtClean="0"/>
              <a:t>GIS</a:t>
            </a:r>
            <a:r>
              <a:rPr lang="zh-TW" altLang="en-US" dirty="0" smtClean="0"/>
              <a:t>進行監控，便利當掌握站牌運作情形。</a:t>
            </a:r>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30</a:t>
            </a:fld>
            <a:endParaRPr lang="en-US" altLang="zh-TW"/>
          </a:p>
        </p:txBody>
      </p:sp>
    </p:spTree>
    <p:extLst>
      <p:ext uri="{BB962C8B-B14F-4D97-AF65-F5344CB8AC3E}">
        <p14:creationId xmlns:p14="http://schemas.microsoft.com/office/powerpoint/2010/main" val="2245390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針對管理端的後端稽核系統，</a:t>
            </a:r>
            <a:endParaRPr lang="en-US" altLang="zh-TW" dirty="0" smtClean="0"/>
          </a:p>
          <a:p>
            <a:r>
              <a:rPr lang="zh-TW" altLang="en-US" dirty="0" smtClean="0"/>
              <a:t>提供人性化界面</a:t>
            </a:r>
            <a:endParaRPr lang="en-US" altLang="zh-TW" dirty="0" smtClean="0"/>
          </a:p>
          <a:p>
            <a:r>
              <a:rPr lang="zh-TW" altLang="en-US" dirty="0" smtClean="0"/>
              <a:t>可多頁籤功能作業互換，區塊縮放，色塊縮放、分頁</a:t>
            </a:r>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31</a:t>
            </a:fld>
            <a:endParaRPr lang="en-US" altLang="zh-TW"/>
          </a:p>
        </p:txBody>
      </p:sp>
    </p:spTree>
    <p:extLst>
      <p:ext uri="{BB962C8B-B14F-4D97-AF65-F5344CB8AC3E}">
        <p14:creationId xmlns:p14="http://schemas.microsoft.com/office/powerpoint/2010/main" val="3241713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300" dirty="0" smtClean="0"/>
              <a:t>自</a:t>
            </a:r>
            <a:r>
              <a:rPr lang="en-US" altLang="zh-TW" sz="1300" dirty="0" smtClean="0"/>
              <a:t>100</a:t>
            </a:r>
            <a:r>
              <a:rPr lang="zh-TW" altLang="en-US" sz="1300" dirty="0" smtClean="0"/>
              <a:t>年開始，建置管理端之稽核報表系統，</a:t>
            </a:r>
            <a:endParaRPr lang="en-US" altLang="zh-TW" sz="1300" dirty="0" smtClean="0"/>
          </a:p>
          <a:p>
            <a:endParaRPr lang="en-US" altLang="zh-TW" sz="1300" dirty="0" smtClean="0"/>
          </a:p>
          <a:p>
            <a:r>
              <a:rPr lang="zh-TW" altLang="en-US" sz="1300" dirty="0" smtClean="0"/>
              <a:t>本來沒有系統</a:t>
            </a:r>
            <a:r>
              <a:rPr lang="en-US" altLang="zh-TW" sz="1300" dirty="0" smtClean="0"/>
              <a:t>E</a:t>
            </a:r>
            <a:r>
              <a:rPr lang="zh-TW" altLang="en-US" sz="1300" dirty="0" smtClean="0"/>
              <a:t>化進行稽核，發車準點在第一年提昇</a:t>
            </a:r>
            <a:r>
              <a:rPr lang="en-US" altLang="zh-TW" sz="1300" dirty="0" smtClean="0"/>
              <a:t>30%</a:t>
            </a:r>
            <a:r>
              <a:rPr lang="zh-TW" altLang="en-US" sz="1300" dirty="0" smtClean="0"/>
              <a:t>，</a:t>
            </a:r>
            <a:endParaRPr lang="en-US" altLang="zh-TW" sz="1300" dirty="0" smtClean="0"/>
          </a:p>
          <a:p>
            <a:r>
              <a:rPr lang="zh-TW" altLang="en-US" sz="1300" dirty="0" smtClean="0"/>
              <a:t>從原來沒有系統稽核，到有系統化的稽核，明顯示的提昇。</a:t>
            </a:r>
            <a:endParaRPr lang="en-US" altLang="zh-TW" sz="1300" dirty="0" smtClean="0"/>
          </a:p>
          <a:p>
            <a:endParaRPr lang="en-US" altLang="zh-TW" sz="1300" dirty="0" smtClean="0"/>
          </a:p>
          <a:p>
            <a:r>
              <a:rPr lang="zh-TW" altLang="en-US" sz="1300" dirty="0" smtClean="0"/>
              <a:t>系統變成管理單位或是業者相當依賴之系統，每天查詢次數</a:t>
            </a:r>
            <a:r>
              <a:rPr lang="en-US" altLang="zh-TW" sz="1300" dirty="0" smtClean="0"/>
              <a:t>2,353</a:t>
            </a:r>
            <a:r>
              <a:rPr lang="zh-TW" altLang="en-US" sz="1300" dirty="0" smtClean="0"/>
              <a:t>次</a:t>
            </a:r>
            <a:endParaRPr lang="en-US" altLang="zh-TW" sz="1300" dirty="0" smtClean="0"/>
          </a:p>
          <a:p>
            <a:endParaRPr lang="en-US" altLang="zh-TW" sz="1300" dirty="0" smtClean="0"/>
          </a:p>
          <a:p>
            <a:endParaRPr lang="en-US" altLang="zh-TW" sz="1300" dirty="0" smtClean="0"/>
          </a:p>
          <a:p>
            <a:r>
              <a:rPr lang="en-US" altLang="zh-TW" sz="1300" dirty="0" smtClean="0"/>
              <a:t>101</a:t>
            </a:r>
            <a:r>
              <a:rPr lang="zh-TW" altLang="en-US" sz="1300" dirty="0" smtClean="0"/>
              <a:t>年感謝公運處給予華夏機會，進行營運管理系統建置，於</a:t>
            </a:r>
            <a:r>
              <a:rPr lang="en-US" altLang="zh-TW" sz="1300" dirty="0" smtClean="0"/>
              <a:t>101</a:t>
            </a:r>
            <a:r>
              <a:rPr lang="zh-TW" altLang="en-US" sz="1300" dirty="0" smtClean="0"/>
              <a:t>年</a:t>
            </a:r>
            <a:r>
              <a:rPr lang="en-US" altLang="zh-TW" sz="1300" dirty="0" smtClean="0"/>
              <a:t>5</a:t>
            </a:r>
            <a:r>
              <a:rPr lang="zh-TW" altLang="en-US" sz="1300" dirty="0" smtClean="0"/>
              <a:t>月正式上線</a:t>
            </a:r>
            <a:r>
              <a:rPr lang="en-US" altLang="zh-TW" sz="1300" dirty="0" smtClean="0"/>
              <a:t>-</a:t>
            </a:r>
            <a:r>
              <a:rPr lang="zh-TW" altLang="en-US" sz="1300" dirty="0" smtClean="0"/>
              <a:t>建置業者上傳班表界面，包括歷史及固定班表路線預排班表，</a:t>
            </a:r>
          </a:p>
          <a:p>
            <a:r>
              <a:rPr lang="zh-TW" altLang="en-US" sz="1300" dirty="0" smtClean="0"/>
              <a:t>也進行</a:t>
            </a:r>
            <a:r>
              <a:rPr lang="zh-TW" altLang="en-US" sz="1300" b="1" dirty="0" smtClean="0">
                <a:solidFill>
                  <a:srgbClr val="FF0000"/>
                </a:solidFill>
              </a:rPr>
              <a:t>核定、業者上傳及系統觸發</a:t>
            </a:r>
            <a:r>
              <a:rPr lang="zh-TW" altLang="en-US" sz="1300" dirty="0" smtClean="0"/>
              <a:t>三個面向之發車準點稽核提供車輛異常報表查詢及歷史軌跡查詢功能</a:t>
            </a:r>
            <a:r>
              <a:rPr lang="en-US" altLang="zh-TW" sz="1300" dirty="0" smtClean="0"/>
              <a:t>------</a:t>
            </a:r>
            <a:r>
              <a:rPr lang="zh-TW" altLang="en-US" sz="1300" dirty="0" smtClean="0"/>
              <a:t>等等七大功能模組</a:t>
            </a:r>
          </a:p>
          <a:p>
            <a:r>
              <a:rPr lang="en-US" altLang="zh-TW" sz="1300" dirty="0" smtClean="0"/>
              <a:t>102</a:t>
            </a:r>
            <a:r>
              <a:rPr lang="zh-TW" altLang="en-US" sz="1300" dirty="0" smtClean="0"/>
              <a:t>年擴建四大功能</a:t>
            </a:r>
          </a:p>
          <a:p>
            <a:r>
              <a:rPr lang="en-US" altLang="zh-TW" sz="1300" dirty="0" smtClean="0"/>
              <a:t>(1)</a:t>
            </a:r>
            <a:r>
              <a:rPr lang="zh-TW" altLang="en-US" sz="1300" dirty="0" smtClean="0"/>
              <a:t>強化現行</a:t>
            </a:r>
            <a:r>
              <a:rPr lang="zh-TW" altLang="en-US" sz="1300" b="1" dirty="0" smtClean="0"/>
              <a:t>營運管理系統</a:t>
            </a:r>
            <a:r>
              <a:rPr lang="zh-TW" altLang="en-US" sz="1300" dirty="0" smtClean="0"/>
              <a:t>，提昇管理效率</a:t>
            </a:r>
          </a:p>
          <a:p>
            <a:r>
              <a:rPr lang="en-US" altLang="zh-TW" sz="1300" dirty="0" smtClean="0"/>
              <a:t>(2)</a:t>
            </a:r>
            <a:r>
              <a:rPr lang="zh-TW" altLang="en-US" sz="1300" dirty="0" smtClean="0"/>
              <a:t>綜整</a:t>
            </a:r>
            <a:r>
              <a:rPr lang="zh-TW" altLang="en-US" sz="1300" b="1" dirty="0" smtClean="0"/>
              <a:t>公車預排班表</a:t>
            </a:r>
            <a:r>
              <a:rPr lang="zh-TW" altLang="en-US" sz="1300" dirty="0" smtClean="0"/>
              <a:t>，健全公車動態資訊</a:t>
            </a:r>
            <a:r>
              <a:rPr lang="en-US" altLang="zh-TW" sz="1300" dirty="0" smtClean="0"/>
              <a:t>(</a:t>
            </a:r>
            <a:r>
              <a:rPr lang="zh-TW" altLang="en-US" sz="1300" dirty="0" smtClean="0"/>
              <a:t>機動路線</a:t>
            </a:r>
            <a:r>
              <a:rPr lang="en-US" altLang="zh-TW" sz="1300" dirty="0" smtClean="0"/>
              <a:t>-</a:t>
            </a:r>
            <a:r>
              <a:rPr lang="zh-TW" altLang="en-US" sz="1300" dirty="0" smtClean="0"/>
              <a:t>未發車，提供預估時間</a:t>
            </a:r>
            <a:r>
              <a:rPr lang="en-US" altLang="zh-TW" sz="1300" dirty="0" smtClean="0"/>
              <a:t>)</a:t>
            </a:r>
          </a:p>
          <a:p>
            <a:r>
              <a:rPr lang="en-US" altLang="zh-TW" sz="1300" dirty="0" smtClean="0"/>
              <a:t>(3)</a:t>
            </a:r>
            <a:r>
              <a:rPr lang="zh-TW" altLang="en-US" sz="1300" dirty="0" smtClean="0"/>
              <a:t>擴建</a:t>
            </a:r>
            <a:r>
              <a:rPr lang="zh-TW" altLang="en-US" sz="1300" b="1" dirty="0" smtClean="0"/>
              <a:t>專案路線車輛監控</a:t>
            </a:r>
            <a:r>
              <a:rPr lang="zh-TW" altLang="en-US" sz="1300" dirty="0" smtClean="0"/>
              <a:t>，完善車輛監控</a:t>
            </a:r>
            <a:r>
              <a:rPr lang="en-US" altLang="zh-TW" sz="1300" dirty="0" smtClean="0"/>
              <a:t>(</a:t>
            </a:r>
            <a:r>
              <a:rPr lang="zh-TW" altLang="en-US" sz="1300" dirty="0" smtClean="0"/>
              <a:t>週期性營運路線納入多路線監控系統）</a:t>
            </a:r>
          </a:p>
          <a:p>
            <a:r>
              <a:rPr lang="en-US" altLang="zh-TW" sz="1300" dirty="0" smtClean="0"/>
              <a:t>(4)</a:t>
            </a:r>
            <a:r>
              <a:rPr lang="zh-TW" altLang="en-US" sz="1300" dirty="0" smtClean="0"/>
              <a:t>新建</a:t>
            </a:r>
            <a:r>
              <a:rPr lang="zh-TW" altLang="en-US" sz="1300" b="1" dirty="0" smtClean="0"/>
              <a:t>訊息通報平台</a:t>
            </a:r>
            <a:r>
              <a:rPr lang="zh-TW" altLang="en-US" sz="1300" dirty="0" smtClean="0"/>
              <a:t>，提高緊急應變能力</a:t>
            </a:r>
            <a:r>
              <a:rPr lang="en-US" altLang="zh-TW" sz="1300" dirty="0" smtClean="0"/>
              <a:t>(</a:t>
            </a:r>
            <a:r>
              <a:rPr lang="zh-TW" altLang="en-US" sz="1300" dirty="0" smtClean="0"/>
              <a:t>管理單位與業者雙向訊息平台</a:t>
            </a:r>
            <a:r>
              <a:rPr lang="en-US" altLang="zh-TW" sz="1300" dirty="0" smtClean="0"/>
              <a:t>)</a:t>
            </a:r>
          </a:p>
          <a:p>
            <a:r>
              <a:rPr lang="zh-TW" altLang="en-US" sz="1300" dirty="0" smtClean="0"/>
              <a:t>第一期以</a:t>
            </a:r>
            <a:r>
              <a:rPr lang="zh-TW" altLang="en-US" sz="1300" b="1" dirty="0" smtClean="0"/>
              <a:t>發車準點稽核提供約</a:t>
            </a:r>
            <a:r>
              <a:rPr lang="en-US" altLang="zh-TW" sz="1300" b="1" dirty="0" smtClean="0"/>
              <a:t>30%</a:t>
            </a:r>
            <a:r>
              <a:rPr lang="zh-TW" altLang="en-US" sz="1300" dirty="0" smtClean="0"/>
              <a:t>之績效，</a:t>
            </a:r>
            <a:endParaRPr lang="en-US" altLang="zh-TW" sz="1300" dirty="0" smtClean="0"/>
          </a:p>
          <a:p>
            <a:r>
              <a:rPr lang="zh-TW" altLang="en-US" sz="1300" dirty="0" smtClean="0"/>
              <a:t>經統計</a:t>
            </a:r>
            <a:r>
              <a:rPr lang="en-US" altLang="zh-TW" sz="1300" dirty="0" smtClean="0"/>
              <a:t>103/10</a:t>
            </a:r>
            <a:r>
              <a:rPr lang="zh-TW" altLang="en-US" sz="1300" dirty="0" smtClean="0"/>
              <a:t>月合計，整個月 </a:t>
            </a:r>
            <a:r>
              <a:rPr lang="en-US" altLang="zh-TW" sz="1300" b="0" i="0" u="none" strike="noStrike" kern="1200" dirty="0" smtClean="0">
                <a:solidFill>
                  <a:schemeClr val="tx1"/>
                </a:solidFill>
                <a:effectLst/>
                <a:latin typeface="Calibri" pitchFamily="34" charset="0"/>
                <a:ea typeface="新細明體" pitchFamily="18" charset="-120"/>
                <a:cs typeface="+mn-cs"/>
              </a:rPr>
              <a:t>72,960</a:t>
            </a:r>
            <a:r>
              <a:rPr lang="zh-TW" altLang="en-US" sz="1300" b="0" i="0" u="none" strike="noStrike" kern="1200" dirty="0" smtClean="0">
                <a:solidFill>
                  <a:schemeClr val="tx1"/>
                </a:solidFill>
                <a:effectLst/>
                <a:latin typeface="Calibri" pitchFamily="34" charset="0"/>
                <a:ea typeface="新細明體" pitchFamily="18" charset="-120"/>
                <a:cs typeface="+mn-cs"/>
              </a:rPr>
              <a:t>使用查詢人次，</a:t>
            </a:r>
            <a:r>
              <a:rPr lang="en-US" altLang="zh-TW" sz="1300" b="0" i="0" u="none" strike="noStrike" kern="1200" baseline="0" dirty="0" smtClean="0">
                <a:solidFill>
                  <a:schemeClr val="tx1"/>
                </a:solidFill>
                <a:effectLst/>
                <a:latin typeface="Calibri" pitchFamily="34" charset="0"/>
                <a:ea typeface="新細明體" pitchFamily="18" charset="-120"/>
                <a:cs typeface="+mn-cs"/>
              </a:rPr>
              <a:t> </a:t>
            </a:r>
            <a:r>
              <a:rPr lang="zh-TW" altLang="en-US" sz="1300" b="0" i="0" u="none" strike="noStrike" kern="1200" dirty="0" smtClean="0">
                <a:solidFill>
                  <a:schemeClr val="tx1"/>
                </a:solidFill>
                <a:effectLst/>
                <a:latin typeface="Calibri" pitchFamily="34" charset="0"/>
                <a:ea typeface="新細明體" pitchFamily="18" charset="-120"/>
                <a:cs typeface="+mn-cs"/>
              </a:rPr>
              <a:t>平均每日高達</a:t>
            </a:r>
            <a:r>
              <a:rPr lang="en-US" altLang="zh-TW" sz="1300" b="0" i="0" u="none" strike="noStrike" kern="1200" dirty="0" smtClean="0">
                <a:solidFill>
                  <a:schemeClr val="tx1"/>
                </a:solidFill>
                <a:effectLst/>
                <a:latin typeface="Calibri" pitchFamily="34" charset="0"/>
                <a:ea typeface="新細明體" pitchFamily="18" charset="-120"/>
                <a:cs typeface="+mn-cs"/>
              </a:rPr>
              <a:t>2,353</a:t>
            </a:r>
            <a:r>
              <a:rPr lang="zh-TW" altLang="en-US" sz="1300" b="0" i="0" u="none" strike="noStrike" kern="1200" dirty="0" smtClean="0">
                <a:solidFill>
                  <a:schemeClr val="tx1"/>
                </a:solidFill>
                <a:effectLst/>
                <a:latin typeface="Calibri" pitchFamily="34" charset="0"/>
                <a:ea typeface="新細明體" pitchFamily="18" charset="-120"/>
                <a:cs typeface="+mn-cs"/>
              </a:rPr>
              <a:t>使用查詢人次</a:t>
            </a:r>
            <a:endParaRPr lang="en-US" altLang="zh-TW" sz="1300" b="0" i="0" u="none" strike="noStrike" kern="1200" dirty="0" smtClean="0">
              <a:solidFill>
                <a:schemeClr val="tx1"/>
              </a:solidFill>
              <a:effectLst/>
              <a:latin typeface="Calibri" pitchFamily="34" charset="0"/>
              <a:ea typeface="新細明體" pitchFamily="18" charset="-120"/>
              <a:cs typeface="+mn-cs"/>
            </a:endParaRPr>
          </a:p>
          <a:p>
            <a:r>
              <a:rPr lang="zh-TW" altLang="en-US" sz="1300" dirty="0" smtClean="0"/>
              <a:t>後端稽核不論是管理業者或是管理端依賴程度相當高的系統。 </a:t>
            </a:r>
            <a:endParaRPr lang="en-US" altLang="zh-TW" sz="1300" dirty="0" smtClean="0"/>
          </a:p>
          <a:p>
            <a:r>
              <a:rPr lang="zh-TW" altLang="en-US" sz="1300" dirty="0" smtClean="0"/>
              <a:t>針對公車稽核與監理，管理報表</a:t>
            </a:r>
            <a:r>
              <a:rPr lang="en-US" altLang="zh-TW" sz="1300" dirty="0" smtClean="0"/>
              <a:t>E</a:t>
            </a:r>
            <a:r>
              <a:rPr lang="zh-TW" altLang="en-US" sz="1300" dirty="0" smtClean="0"/>
              <a:t>化</a:t>
            </a:r>
            <a:r>
              <a:rPr lang="en-US" altLang="zh-TW" sz="1300" dirty="0" smtClean="0"/>
              <a:t>-</a:t>
            </a:r>
            <a:r>
              <a:rPr lang="zh-TW" altLang="en-US" sz="1300" dirty="0" smtClean="0"/>
              <a:t>經業者及管理使用者實際使用後，仍有需要精進的地方。</a:t>
            </a:r>
            <a:endParaRPr lang="en-US" altLang="zh-TW" sz="1300" dirty="0" smtClean="0"/>
          </a:p>
          <a:p>
            <a:r>
              <a:rPr lang="zh-TW" altLang="en-US" sz="1300" dirty="0" smtClean="0"/>
              <a:t>期望本計畫能建置更完善更智慧的報表系統取代人工作業，著實提升稽核工作效率。</a:t>
            </a:r>
            <a:endParaRPr lang="en-US" altLang="zh-TW" sz="1300" dirty="0" smtClean="0"/>
          </a:p>
          <a:p>
            <a:endParaRPr lang="en-US" altLang="zh-TW" sz="1300" dirty="0" smtClean="0"/>
          </a:p>
          <a:p>
            <a:r>
              <a:rPr lang="zh-TW" altLang="en-US" sz="1300" dirty="0" smtClean="0"/>
              <a:t>前期第一期：</a:t>
            </a:r>
            <a:r>
              <a:rPr lang="en-US" altLang="zh-TW" sz="1300" dirty="0" smtClean="0"/>
              <a:t>performance</a:t>
            </a:r>
            <a:r>
              <a:rPr lang="zh-TW" altLang="en-US" sz="1300" dirty="0" smtClean="0"/>
              <a:t>：</a:t>
            </a:r>
            <a:endParaRPr lang="en-US" altLang="zh-TW" sz="1300" dirty="0" smtClean="0"/>
          </a:p>
          <a:p>
            <a:r>
              <a:rPr lang="en-US" altLang="zh-TW" sz="1300" dirty="0" smtClean="0"/>
              <a:t>http://jsfiddle.net/guuladihuy/2hudz/3/embedded/result/ </a:t>
            </a:r>
          </a:p>
          <a:p>
            <a:r>
              <a:rPr lang="en-US" altLang="zh-TW" sz="1300" dirty="0" smtClean="0"/>
              <a:t>66.46% -&gt; 85.77%  -&gt;</a:t>
            </a:r>
            <a:r>
              <a:rPr lang="zh-TW" altLang="en-US" sz="1300" dirty="0" smtClean="0"/>
              <a:t>提昇近</a:t>
            </a:r>
            <a:r>
              <a:rPr lang="en-US" altLang="zh-TW" sz="1300" dirty="0" smtClean="0"/>
              <a:t>30%    (85.77-66.46)/66.46 *100%</a:t>
            </a:r>
          </a:p>
          <a:p>
            <a:endParaRPr lang="zh-TW" altLang="en-US" sz="1300"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32</a:t>
            </a:fld>
            <a:endParaRPr lang="en-US" altLang="zh-TW"/>
          </a:p>
        </p:txBody>
      </p:sp>
    </p:spTree>
    <p:extLst>
      <p:ext uri="{BB962C8B-B14F-4D97-AF65-F5344CB8AC3E}">
        <p14:creationId xmlns:p14="http://schemas.microsoft.com/office/powerpoint/2010/main" val="3408046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 name="備忘稿版面配置區 2"/>
          <p:cNvSpPr>
            <a:spLocks noGrp="1"/>
          </p:cNvSpPr>
          <p:nvPr>
            <p:ph type="body" idx="1"/>
          </p:nvPr>
        </p:nvSpPr>
        <p:spPr/>
        <p:txBody>
          <a:bodyPr>
            <a:normAutofit fontScale="62500" lnSpcReduction="20000"/>
          </a:bodyPr>
          <a:lstStyle/>
          <a:p>
            <a:pPr>
              <a:defRPr/>
            </a:pPr>
            <a:r>
              <a:rPr lang="zh-TW" altLang="en-US" sz="1300" dirty="0" smtClean="0"/>
              <a:t>發車準點稽核是最重要衡量服務品質的指標：</a:t>
            </a:r>
            <a:endParaRPr lang="en-US" altLang="zh-TW" sz="1300" dirty="0" smtClean="0"/>
          </a:p>
          <a:p>
            <a:pPr>
              <a:defRPr/>
            </a:pPr>
            <a:r>
              <a:rPr lang="zh-TW" altLang="en-US" sz="1300" dirty="0" smtClean="0"/>
              <a:t>因此我們建立一個</a:t>
            </a:r>
            <a:r>
              <a:rPr lang="en-US" altLang="zh-TW" sz="1300" dirty="0" smtClean="0"/>
              <a:t>E</a:t>
            </a:r>
            <a:r>
              <a:rPr lang="zh-TW" altLang="en-US" sz="1300" dirty="0" smtClean="0"/>
              <a:t>化服務報表</a:t>
            </a:r>
            <a:endParaRPr lang="en-US" altLang="zh-TW" sz="1300" dirty="0" smtClean="0"/>
          </a:p>
          <a:p>
            <a:pPr>
              <a:defRPr/>
            </a:pPr>
            <a:r>
              <a:rPr lang="zh-TW" altLang="en-US" sz="1300" dirty="0" smtClean="0"/>
              <a:t>目的：提供給管理單位</a:t>
            </a:r>
            <a:r>
              <a:rPr lang="en-US" altLang="zh-TW" sz="1300" dirty="0" smtClean="0"/>
              <a:t>/</a:t>
            </a:r>
            <a:r>
              <a:rPr lang="zh-TW" altLang="en-US" sz="1300" dirty="0" smtClean="0"/>
              <a:t>客運業者進行發車是否準點發車之稽核，以確保公車服務品質。</a:t>
            </a:r>
            <a:endParaRPr lang="en-US" altLang="zh-TW" sz="1300" dirty="0" smtClean="0"/>
          </a:p>
          <a:p>
            <a:pPr>
              <a:defRPr/>
            </a:pPr>
            <a:r>
              <a:rPr lang="zh-TW" altLang="en-US" sz="1300" dirty="0" smtClean="0"/>
              <a:t>功能：提供營運計畫書核定、業者上傳及系統觸發三個面向，發車準點查詢</a:t>
            </a:r>
            <a:endParaRPr lang="en-US" altLang="zh-TW" sz="1300" dirty="0" smtClean="0"/>
          </a:p>
          <a:p>
            <a:pPr>
              <a:defRPr/>
            </a:pPr>
            <a:r>
              <a:rPr lang="zh-TW" altLang="en-US" sz="1300" dirty="0" smtClean="0"/>
              <a:t>特色：業者上傳</a:t>
            </a:r>
            <a:endParaRPr lang="en-US" altLang="zh-TW" sz="1300" dirty="0" smtClean="0"/>
          </a:p>
          <a:p>
            <a:pPr>
              <a:defRPr/>
            </a:pPr>
            <a:r>
              <a:rPr lang="en-US" altLang="zh-TW" sz="1300" dirty="0" smtClean="0"/>
              <a:t> </a:t>
            </a:r>
          </a:p>
          <a:p>
            <a:r>
              <a:rPr lang="zh-TW" altLang="en-US" sz="1300" dirty="0" smtClean="0"/>
              <a:t>發車準點報表</a:t>
            </a:r>
          </a:p>
          <a:p>
            <a:r>
              <a:rPr lang="zh-TW" altLang="en-US" sz="1300" dirty="0" smtClean="0"/>
              <a:t>目的：系統觸趟次漏班，可能是車機妥善率問題  因此結合報修工單，</a:t>
            </a:r>
            <a:endParaRPr lang="en-US" altLang="zh-TW" sz="1300" dirty="0" smtClean="0"/>
          </a:p>
          <a:p>
            <a:r>
              <a:rPr lang="zh-TW" altLang="en-US" sz="1300" dirty="0" smtClean="0"/>
              <a:t>顯示該車輛報修歷史紀錄</a:t>
            </a:r>
          </a:p>
          <a:p>
            <a:endParaRPr lang="en-US" altLang="zh-TW" sz="1300" dirty="0" smtClean="0"/>
          </a:p>
          <a:p>
            <a:r>
              <a:rPr lang="zh-TW" altLang="en-US" sz="1300" dirty="0" smtClean="0"/>
              <a:t>功能實作：發車準點針對車輛故障（維修期間）會於分析趟次中以顏色</a:t>
            </a:r>
            <a:r>
              <a:rPr lang="en-US" altLang="zh-TW" sz="1300" dirty="0" smtClean="0"/>
              <a:t>(</a:t>
            </a:r>
            <a:r>
              <a:rPr lang="zh-TW" altLang="en-US" sz="1300" dirty="0" smtClean="0"/>
              <a:t>紅色</a:t>
            </a:r>
            <a:r>
              <a:rPr lang="en-US" altLang="zh-TW" sz="1300" dirty="0" smtClean="0"/>
              <a:t>)</a:t>
            </a:r>
            <a:r>
              <a:rPr lang="zh-TW" altLang="en-US" sz="1300" dirty="0" smtClean="0"/>
              <a:t>明顯識別區隔，</a:t>
            </a:r>
            <a:endParaRPr lang="en-US" altLang="zh-TW" sz="1300" dirty="0" smtClean="0"/>
          </a:p>
          <a:p>
            <a:r>
              <a:rPr lang="zh-TW" altLang="en-US" sz="1300" dirty="0" smtClean="0"/>
              <a:t>並連結提供詳細之報修工單內容</a:t>
            </a:r>
          </a:p>
          <a:p>
            <a:pPr>
              <a:defRPr/>
            </a:pPr>
            <a:endParaRPr lang="en-US" altLang="zh-TW" sz="1300" dirty="0" smtClean="0"/>
          </a:p>
          <a:p>
            <a:pPr>
              <a:defRPr/>
            </a:pPr>
            <a:endParaRPr lang="zh-TW" altLang="zh-TW" sz="1300" dirty="0" smtClean="0"/>
          </a:p>
          <a:p>
            <a:pPr>
              <a:defRPr/>
            </a:pPr>
            <a:r>
              <a:rPr lang="zh-TW" altLang="zh-TW" sz="1300" dirty="0" smtClean="0"/>
              <a:t>早發</a:t>
            </a:r>
            <a:r>
              <a:rPr lang="en-US" altLang="zh-TW" sz="1300" dirty="0" smtClean="0"/>
              <a:t> </a:t>
            </a:r>
            <a:r>
              <a:rPr lang="zh-TW" altLang="zh-TW" sz="1300" dirty="0" smtClean="0"/>
              <a:t>脫班</a:t>
            </a:r>
            <a:r>
              <a:rPr lang="en-US" altLang="zh-TW" sz="1300" dirty="0" smtClean="0"/>
              <a:t> </a:t>
            </a:r>
            <a:r>
              <a:rPr lang="zh-TW" altLang="zh-TW" sz="1300" dirty="0" smtClean="0"/>
              <a:t>漏班</a:t>
            </a:r>
            <a:r>
              <a:rPr lang="en-US" altLang="zh-TW" sz="1300" dirty="0" smtClean="0"/>
              <a:t> </a:t>
            </a:r>
            <a:r>
              <a:rPr lang="zh-TW" altLang="zh-TW" sz="1300" dirty="0" smtClean="0"/>
              <a:t>未發末班車</a:t>
            </a:r>
          </a:p>
          <a:p>
            <a:pPr>
              <a:defRPr/>
            </a:pPr>
            <a:r>
              <a:rPr lang="zh-TW" altLang="zh-TW" sz="1300" dirty="0" smtClean="0"/>
              <a:t>固定班次路線</a:t>
            </a:r>
          </a:p>
          <a:p>
            <a:pPr>
              <a:defRPr/>
            </a:pPr>
            <a:r>
              <a:rPr lang="en-US" altLang="zh-TW" sz="1300" dirty="0" smtClean="0"/>
              <a:t>1.&lt;</a:t>
            </a:r>
            <a:r>
              <a:rPr lang="zh-TW" altLang="zh-TW" sz="1300" dirty="0" smtClean="0"/>
              <a:t>核定發車時間</a:t>
            </a:r>
            <a:endParaRPr lang="en-US" altLang="zh-TW" sz="1300" dirty="0" smtClean="0"/>
          </a:p>
          <a:p>
            <a:pPr>
              <a:defRPr/>
            </a:pPr>
            <a:r>
              <a:rPr lang="en-US" altLang="zh-TW" sz="1300" dirty="0" smtClean="0"/>
              <a:t>2.&gt;</a:t>
            </a:r>
            <a:r>
              <a:rPr lang="zh-TW" altLang="zh-TW" sz="1300" dirty="0" smtClean="0"/>
              <a:t>核定發車時間</a:t>
            </a:r>
            <a:r>
              <a:rPr lang="en-US" altLang="zh-TW" sz="1300" dirty="0" smtClean="0"/>
              <a:t>+2</a:t>
            </a:r>
            <a:r>
              <a:rPr lang="zh-TW" altLang="zh-TW" sz="1300" dirty="0" smtClean="0"/>
              <a:t>分鐘</a:t>
            </a:r>
          </a:p>
          <a:p>
            <a:pPr>
              <a:defRPr/>
            </a:pPr>
            <a:r>
              <a:rPr lang="en-US" altLang="zh-TW" sz="1300" dirty="0" smtClean="0"/>
              <a:t>3.</a:t>
            </a:r>
            <a:r>
              <a:rPr lang="zh-TW" altLang="zh-TW" sz="1300" dirty="0" smtClean="0"/>
              <a:t>至下一班次核定發車時間仍未發車</a:t>
            </a:r>
          </a:p>
          <a:p>
            <a:pPr>
              <a:defRPr/>
            </a:pPr>
            <a:r>
              <a:rPr lang="en-US" altLang="zh-TW" sz="1300" dirty="0" smtClean="0"/>
              <a:t>-</a:t>
            </a:r>
            <a:endParaRPr lang="zh-TW" altLang="zh-TW" sz="1300" dirty="0" smtClean="0"/>
          </a:p>
          <a:p>
            <a:pPr>
              <a:defRPr/>
            </a:pPr>
            <a:r>
              <a:rPr lang="zh-TW" altLang="zh-TW" sz="1300" dirty="0" smtClean="0"/>
              <a:t>機動班次路線</a:t>
            </a:r>
          </a:p>
          <a:p>
            <a:pPr>
              <a:defRPr/>
            </a:pPr>
            <a:r>
              <a:rPr lang="en-US" altLang="zh-TW" sz="1300" dirty="0" smtClean="0"/>
              <a:t>-</a:t>
            </a:r>
            <a:endParaRPr lang="zh-TW" altLang="zh-TW" sz="1300" dirty="0" smtClean="0"/>
          </a:p>
          <a:p>
            <a:pPr>
              <a:defRPr/>
            </a:pPr>
            <a:r>
              <a:rPr lang="en-US" altLang="zh-TW" sz="1300" dirty="0" smtClean="0"/>
              <a:t>1.&gt;</a:t>
            </a:r>
            <a:r>
              <a:rPr lang="zh-TW" altLang="zh-TW" sz="1300" dirty="0" smtClean="0"/>
              <a:t>核定最大班距</a:t>
            </a:r>
            <a:r>
              <a:rPr lang="en-US" altLang="zh-TW" sz="1300" dirty="0" smtClean="0"/>
              <a:t>+2</a:t>
            </a:r>
            <a:r>
              <a:rPr lang="zh-TW" altLang="zh-TW" sz="1300" dirty="0" smtClean="0"/>
              <a:t>分鐘</a:t>
            </a:r>
          </a:p>
          <a:p>
            <a:pPr>
              <a:defRPr/>
            </a:pPr>
            <a:r>
              <a:rPr lang="en-US" altLang="zh-TW" sz="1300" dirty="0" smtClean="0"/>
              <a:t>2.&gt;</a:t>
            </a:r>
            <a:r>
              <a:rPr lang="zh-TW" altLang="zh-TW" sz="1300" dirty="0" smtClean="0"/>
              <a:t>核定最大班距</a:t>
            </a:r>
            <a:r>
              <a:rPr lang="en-US" altLang="zh-TW" sz="1300" dirty="0" smtClean="0"/>
              <a:t>*2</a:t>
            </a:r>
            <a:r>
              <a:rPr lang="zh-TW" altLang="zh-TW" sz="1300" dirty="0" smtClean="0"/>
              <a:t>倍</a:t>
            </a:r>
          </a:p>
          <a:p>
            <a:pPr>
              <a:defRPr/>
            </a:pPr>
            <a:r>
              <a:rPr lang="en-US" altLang="zh-TW" sz="1300" dirty="0" smtClean="0"/>
              <a:t>3.</a:t>
            </a:r>
            <a:r>
              <a:rPr lang="zh-TW" altLang="zh-TW" sz="1300" dirty="0" smtClean="0"/>
              <a:t>核定末班車發車時間</a:t>
            </a:r>
            <a:r>
              <a:rPr lang="en-US" altLang="zh-TW" sz="1300" dirty="0" smtClean="0"/>
              <a:t>+2</a:t>
            </a:r>
            <a:r>
              <a:rPr lang="zh-TW" altLang="zh-TW" sz="1300" dirty="0" smtClean="0"/>
              <a:t>分鐘區間未發車</a:t>
            </a:r>
            <a:endParaRPr lang="en-US" altLang="zh-TW" sz="1300" dirty="0" smtClean="0"/>
          </a:p>
          <a:p>
            <a:pPr>
              <a:defRPr/>
            </a:pPr>
            <a:endParaRPr lang="en-US" altLang="zh-TW" sz="1300" dirty="0" smtClean="0"/>
          </a:p>
          <a:p>
            <a:pPr>
              <a:defRPr/>
            </a:pPr>
            <a:endParaRPr lang="en-US" altLang="zh-TW" sz="1300" dirty="0" smtClean="0"/>
          </a:p>
          <a:p>
            <a:pPr>
              <a:defRPr/>
            </a:pPr>
            <a:r>
              <a:rPr lang="en-US" altLang="zh-TW" sz="1300" dirty="0" smtClean="0"/>
              <a:t>====</a:t>
            </a:r>
          </a:p>
          <a:p>
            <a:pPr>
              <a:defRPr/>
            </a:pPr>
            <a:r>
              <a:rPr lang="en-US" altLang="zh-TW" sz="1300" dirty="0" smtClean="0"/>
              <a:t>A1 </a:t>
            </a:r>
            <a:r>
              <a:rPr lang="zh-TW" altLang="en-US" sz="1300" dirty="0" smtClean="0"/>
              <a:t>查詢條件：業者 </a:t>
            </a:r>
            <a:r>
              <a:rPr lang="en-US" altLang="zh-TW" sz="1300" dirty="0" smtClean="0"/>
              <a:t>[</a:t>
            </a:r>
            <a:r>
              <a:rPr lang="zh-TW" altLang="en-US" sz="1300" dirty="0" smtClean="0"/>
              <a:t>三重客運</a:t>
            </a:r>
            <a:r>
              <a:rPr lang="en-US" altLang="zh-TW" sz="1300" dirty="0" smtClean="0"/>
              <a:t>], </a:t>
            </a:r>
            <a:r>
              <a:rPr lang="zh-TW" altLang="en-US" sz="1300" dirty="0" smtClean="0"/>
              <a:t>營業站 </a:t>
            </a:r>
            <a:r>
              <a:rPr lang="en-US" altLang="zh-TW" sz="1300" dirty="0" smtClean="0"/>
              <a:t>[</a:t>
            </a:r>
            <a:r>
              <a:rPr lang="zh-TW" altLang="en-US" sz="1300" dirty="0" smtClean="0"/>
              <a:t>全選</a:t>
            </a:r>
            <a:r>
              <a:rPr lang="en-US" altLang="zh-TW" sz="1300" dirty="0" smtClean="0"/>
              <a:t>], </a:t>
            </a:r>
            <a:r>
              <a:rPr lang="zh-TW" altLang="en-US" sz="1300" dirty="0" smtClean="0"/>
              <a:t>路線 </a:t>
            </a:r>
            <a:r>
              <a:rPr lang="en-US" altLang="zh-TW" sz="1300" dirty="0" smtClean="0"/>
              <a:t>[</a:t>
            </a:r>
            <a:r>
              <a:rPr lang="zh-TW" altLang="en-US" sz="1300" dirty="0" smtClean="0"/>
              <a:t>全選</a:t>
            </a:r>
            <a:r>
              <a:rPr lang="en-US" altLang="zh-TW" sz="1300" dirty="0" smtClean="0"/>
              <a:t>]</a:t>
            </a:r>
            <a:r>
              <a:rPr lang="zh-TW" altLang="en-US" sz="1300" dirty="0" smtClean="0"/>
              <a:t>查詢日期：</a:t>
            </a:r>
            <a:r>
              <a:rPr lang="en-US" altLang="zh-TW" sz="1300" dirty="0" smtClean="0"/>
              <a:t>2012/04/07 </a:t>
            </a:r>
            <a:r>
              <a:rPr lang="zh-TW" altLang="en-US" sz="1300" dirty="0" smtClean="0"/>
              <a:t>～ </a:t>
            </a:r>
            <a:r>
              <a:rPr lang="en-US" altLang="zh-TW" sz="1300" dirty="0" smtClean="0"/>
              <a:t>2012/04/10</a:t>
            </a:r>
            <a:endParaRPr lang="zh-TW" altLang="zh-TW" sz="1300" dirty="0" smtClean="0"/>
          </a:p>
          <a:p>
            <a:pPr>
              <a:defRPr/>
            </a:pPr>
            <a:r>
              <a:rPr lang="en-US" altLang="zh-TW" sz="1300" dirty="0" smtClean="0"/>
              <a:t>A1_1</a:t>
            </a:r>
            <a:r>
              <a:rPr lang="zh-TW" altLang="en-US" sz="1300" dirty="0" smtClean="0"/>
              <a:t>查詢條件：業者 </a:t>
            </a:r>
            <a:r>
              <a:rPr lang="en-US" altLang="zh-TW" sz="1300" dirty="0" smtClean="0"/>
              <a:t>[</a:t>
            </a:r>
            <a:r>
              <a:rPr lang="zh-TW" altLang="en-US" sz="1300" dirty="0" smtClean="0"/>
              <a:t>三重客運</a:t>
            </a:r>
            <a:r>
              <a:rPr lang="en-US" altLang="zh-TW" sz="1300" dirty="0" smtClean="0"/>
              <a:t>], </a:t>
            </a:r>
            <a:r>
              <a:rPr lang="zh-TW" altLang="en-US" sz="1300" dirty="0" smtClean="0"/>
              <a:t>營業站 </a:t>
            </a:r>
            <a:r>
              <a:rPr lang="en-US" altLang="zh-TW" sz="1300" dirty="0" smtClean="0"/>
              <a:t>[</a:t>
            </a:r>
            <a:r>
              <a:rPr lang="zh-TW" altLang="en-US" sz="1300" dirty="0" smtClean="0"/>
              <a:t>蘆二站</a:t>
            </a:r>
            <a:r>
              <a:rPr lang="en-US" altLang="zh-TW" sz="1300" dirty="0" smtClean="0"/>
              <a:t>], </a:t>
            </a:r>
            <a:r>
              <a:rPr lang="zh-TW" altLang="en-US" sz="1300" dirty="0" smtClean="0"/>
              <a:t>路線 </a:t>
            </a:r>
            <a:r>
              <a:rPr lang="en-US" altLang="zh-TW" sz="1300" dirty="0" smtClean="0"/>
              <a:t>[221]</a:t>
            </a:r>
          </a:p>
          <a:p>
            <a:pPr>
              <a:defRPr/>
            </a:pPr>
            <a:r>
              <a:rPr lang="en-US" altLang="zh-TW" sz="1300" dirty="0" smtClean="0"/>
              <a:t>A1_1_1 </a:t>
            </a:r>
            <a:r>
              <a:rPr lang="zh-TW" altLang="en-US" sz="1300" dirty="0" smtClean="0"/>
              <a:t>　查詢條件：業者 </a:t>
            </a:r>
            <a:r>
              <a:rPr lang="en-US" altLang="zh-TW" sz="1300" dirty="0" smtClean="0"/>
              <a:t>[</a:t>
            </a:r>
            <a:r>
              <a:rPr lang="zh-TW" altLang="en-US" sz="1300" dirty="0" smtClean="0"/>
              <a:t>三重客運</a:t>
            </a:r>
            <a:r>
              <a:rPr lang="en-US" altLang="zh-TW" sz="1300" dirty="0" smtClean="0"/>
              <a:t>], </a:t>
            </a:r>
            <a:r>
              <a:rPr lang="zh-TW" altLang="en-US" sz="1300" dirty="0" smtClean="0"/>
              <a:t>營業站 </a:t>
            </a:r>
            <a:r>
              <a:rPr lang="en-US" altLang="zh-TW" sz="1300" dirty="0" smtClean="0"/>
              <a:t>[</a:t>
            </a:r>
            <a:r>
              <a:rPr lang="zh-TW" altLang="en-US" sz="1300" dirty="0" smtClean="0"/>
              <a:t>蘆二站</a:t>
            </a:r>
            <a:r>
              <a:rPr lang="en-US" altLang="zh-TW" sz="1300" dirty="0" smtClean="0"/>
              <a:t>], </a:t>
            </a:r>
            <a:r>
              <a:rPr lang="zh-TW" altLang="en-US" sz="1300" dirty="0" smtClean="0"/>
              <a:t>路線 </a:t>
            </a:r>
            <a:r>
              <a:rPr lang="en-US" altLang="zh-TW" sz="1300" dirty="0" smtClean="0"/>
              <a:t>[221]</a:t>
            </a:r>
            <a:r>
              <a:rPr lang="zh-TW" altLang="en-US" sz="1300" dirty="0" smtClean="0"/>
              <a:t> 查詢日期：</a:t>
            </a:r>
            <a:r>
              <a:rPr lang="en-US" altLang="zh-TW" sz="1300" dirty="0" smtClean="0"/>
              <a:t>2012/04/08</a:t>
            </a:r>
          </a:p>
          <a:p>
            <a:pPr>
              <a:defRPr/>
            </a:pPr>
            <a:endParaRPr lang="zh-TW" altLang="en-US" sz="1300" dirty="0"/>
          </a:p>
        </p:txBody>
      </p:sp>
      <p:sp>
        <p:nvSpPr>
          <p:cNvPr id="4" name="投影片編號版面配置區 3"/>
          <p:cNvSpPr>
            <a:spLocks noGrp="1"/>
          </p:cNvSpPr>
          <p:nvPr>
            <p:ph type="sldNum" sz="quarter" idx="5"/>
          </p:nvPr>
        </p:nvSpPr>
        <p:spPr/>
        <p:txBody>
          <a:bodyPr/>
          <a:lstStyle/>
          <a:p>
            <a:pPr>
              <a:defRPr/>
            </a:pPr>
            <a:fld id="{BB3C9251-8AAC-4C67-BE31-82ABAE4098FE}" type="slidenum">
              <a:rPr lang="zh-TW" altLang="en-US" smtClean="0"/>
              <a:pPr>
                <a:defRPr/>
              </a:pPr>
              <a:t>33</a:t>
            </a:fld>
            <a:endParaRPr lang="zh-TW" altLang="en-US"/>
          </a:p>
        </p:txBody>
      </p:sp>
    </p:spTree>
    <p:extLst>
      <p:ext uri="{BB962C8B-B14F-4D97-AF65-F5344CB8AC3E}">
        <p14:creationId xmlns:p14="http://schemas.microsoft.com/office/powerpoint/2010/main" val="1603699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03" name="備忘稿版面配置區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t>目的：查看車輛行駛軌跡，是否未按路線行駛</a:t>
            </a:r>
            <a:endParaRPr lang="en-US" altLang="zh-TW" dirty="0" smtClean="0"/>
          </a:p>
          <a:p>
            <a:endParaRPr lang="en-US" altLang="zh-TW" dirty="0" smtClean="0"/>
          </a:p>
          <a:p>
            <a:r>
              <a:rPr lang="zh-TW" altLang="en-US" dirty="0" smtClean="0"/>
              <a:t>功能：可查詢特定時間及車輛之</a:t>
            </a:r>
            <a:r>
              <a:rPr lang="zh-TW" altLang="en-US" sz="1200" b="1" dirty="0" smtClean="0">
                <a:latin typeface="微軟正黑體" pitchFamily="34" charset="-120"/>
                <a:ea typeface="微軟正黑體" pitchFamily="34" charset="-120"/>
              </a:rPr>
              <a:t>到離站及點位資訊，可進行播放功能</a:t>
            </a:r>
            <a:endParaRPr lang="en-US" altLang="zh-TW" dirty="0" smtClean="0"/>
          </a:p>
          <a:p>
            <a:r>
              <a:rPr lang="zh-TW" altLang="en-US" dirty="0" smtClean="0"/>
              <a:t>特色：結合</a:t>
            </a:r>
            <a:r>
              <a:rPr lang="en-US" altLang="zh-TW" dirty="0" smtClean="0"/>
              <a:t>GIS</a:t>
            </a:r>
            <a:endParaRPr lang="zh-TW" altLang="en-US" dirty="0" smtClean="0"/>
          </a:p>
        </p:txBody>
      </p:sp>
      <p:sp>
        <p:nvSpPr>
          <p:cNvPr id="4" name="投影片編號版面配置區 3"/>
          <p:cNvSpPr>
            <a:spLocks noGrp="1"/>
          </p:cNvSpPr>
          <p:nvPr>
            <p:ph type="sldNum" sz="quarter" idx="5"/>
          </p:nvPr>
        </p:nvSpPr>
        <p:spPr/>
        <p:txBody>
          <a:bodyPr/>
          <a:lstStyle/>
          <a:p>
            <a:pPr>
              <a:defRPr/>
            </a:pPr>
            <a:fld id="{2F281DD0-FC0F-4260-B28C-DB186423E8D6}" type="slidenum">
              <a:rPr lang="zh-TW" altLang="en-US" smtClean="0"/>
              <a:pPr>
                <a:defRPr/>
              </a:pPr>
              <a:t>34</a:t>
            </a:fld>
            <a:endParaRPr lang="zh-TW" altLang="en-US"/>
          </a:p>
        </p:txBody>
      </p:sp>
    </p:spTree>
    <p:extLst>
      <p:ext uri="{BB962C8B-B14F-4D97-AF65-F5344CB8AC3E}">
        <p14:creationId xmlns:p14="http://schemas.microsoft.com/office/powerpoint/2010/main" val="2502475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提供公車業者服務</a:t>
            </a:r>
            <a:r>
              <a:rPr lang="en-US" altLang="zh-TW" dirty="0" smtClean="0"/>
              <a:t>-</a:t>
            </a:r>
          </a:p>
          <a:p>
            <a:r>
              <a:rPr lang="zh-TW" altLang="en-US" dirty="0" smtClean="0"/>
              <a:t>行車監控管理</a:t>
            </a:r>
            <a:endParaRPr lang="en-US" altLang="zh-TW" dirty="0" smtClean="0"/>
          </a:p>
          <a:p>
            <a:r>
              <a:rPr lang="zh-TW" altLang="en-US" dirty="0" smtClean="0"/>
              <a:t>營運管理</a:t>
            </a:r>
            <a:endParaRPr lang="en-US" altLang="zh-TW" dirty="0" smtClean="0"/>
          </a:p>
          <a:p>
            <a:r>
              <a:rPr lang="zh-TW" altLang="en-US" dirty="0" smtClean="0"/>
              <a:t>行車間距</a:t>
            </a:r>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35</a:t>
            </a:fld>
            <a:endParaRPr lang="en-US" altLang="zh-TW"/>
          </a:p>
        </p:txBody>
      </p:sp>
    </p:spTree>
    <p:extLst>
      <p:ext uri="{BB962C8B-B14F-4D97-AF65-F5344CB8AC3E}">
        <p14:creationId xmlns:p14="http://schemas.microsoft.com/office/powerpoint/2010/main" val="1110977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提供給客運業者站管人員監控，查看該場站所有路線之車輛即時位置、異常回報、超速及事故等異常</a:t>
            </a:r>
            <a:endParaRPr lang="en-US" altLang="zh-TW" dirty="0" smtClean="0"/>
          </a:p>
          <a:p>
            <a:r>
              <a:rPr lang="zh-TW" altLang="en-US" dirty="0" smtClean="0"/>
              <a:t>亦提供訊息發送的界面，可以提供站管人員即時的訊息，因應勤務臨時調派或是叮嚀超速駕駛長。</a:t>
            </a:r>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36</a:t>
            </a:fld>
            <a:endParaRPr lang="en-US" altLang="zh-TW"/>
          </a:p>
        </p:txBody>
      </p:sp>
    </p:spTree>
    <p:extLst>
      <p:ext uri="{BB962C8B-B14F-4D97-AF65-F5344CB8AC3E}">
        <p14:creationId xmlns:p14="http://schemas.microsoft.com/office/powerpoint/2010/main" val="3808344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客運業者部份，駕駛長有</a:t>
            </a:r>
            <a:r>
              <a:rPr lang="en-US" altLang="zh-TW" dirty="0" smtClean="0"/>
              <a:t>UI</a:t>
            </a:r>
            <a:r>
              <a:rPr lang="zh-TW" altLang="en-US" dirty="0" smtClean="0"/>
              <a:t>顯示，提供駕駛員前車及後車站距資訊，</a:t>
            </a:r>
            <a:endParaRPr lang="en-US" altLang="zh-TW" dirty="0" smtClean="0"/>
          </a:p>
          <a:p>
            <a:r>
              <a:rPr lang="zh-TW" altLang="en-US" dirty="0" smtClean="0"/>
              <a:t>以利駕駛長進行間距控制。</a:t>
            </a:r>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37</a:t>
            </a:fld>
            <a:endParaRPr lang="en-US" altLang="zh-TW"/>
          </a:p>
        </p:txBody>
      </p:sp>
    </p:spTree>
    <p:extLst>
      <p:ext uri="{BB962C8B-B14F-4D97-AF65-F5344CB8AC3E}">
        <p14:creationId xmlns:p14="http://schemas.microsoft.com/office/powerpoint/2010/main" val="31667428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 </a:t>
            </a:r>
            <a:r>
              <a:rPr lang="zh-TW" altLang="en-US" dirty="0" smtClean="0"/>
              <a:t>針對加值業者提供主動式及被動式服務</a:t>
            </a:r>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38</a:t>
            </a:fld>
            <a:endParaRPr lang="en-US" altLang="zh-TW"/>
          </a:p>
        </p:txBody>
      </p:sp>
    </p:spTree>
    <p:extLst>
      <p:ext uri="{BB962C8B-B14F-4D97-AF65-F5344CB8AC3E}">
        <p14:creationId xmlns:p14="http://schemas.microsoft.com/office/powerpoint/2010/main" val="684334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針對加值業者，手機</a:t>
            </a:r>
            <a:r>
              <a:rPr lang="en-US" altLang="zh-TW" dirty="0" smtClean="0"/>
              <a:t>App</a:t>
            </a:r>
            <a:r>
              <a:rPr lang="zh-TW" altLang="en-US" dirty="0" smtClean="0"/>
              <a:t>、學術研究單位等等</a:t>
            </a:r>
            <a:endParaRPr lang="en-US" altLang="zh-TW" dirty="0" smtClean="0"/>
          </a:p>
          <a:p>
            <a:r>
              <a:rPr lang="zh-TW" altLang="en-US" dirty="0" smtClean="0"/>
              <a:t>提供公車動態動態</a:t>
            </a:r>
            <a:r>
              <a:rPr lang="en-US" altLang="zh-TW" dirty="0" smtClean="0"/>
              <a:t>(</a:t>
            </a:r>
            <a:r>
              <a:rPr lang="zh-TW" altLang="en-US" dirty="0" smtClean="0"/>
              <a:t>車輛即時位置、公車預估到站時間</a:t>
            </a:r>
            <a:r>
              <a:rPr lang="en-US" altLang="zh-TW" dirty="0" smtClean="0"/>
              <a:t>)</a:t>
            </a:r>
            <a:r>
              <a:rPr lang="zh-TW" altLang="en-US" dirty="0" smtClean="0"/>
              <a:t>、靜態</a:t>
            </a:r>
            <a:r>
              <a:rPr lang="en-US" altLang="zh-TW" dirty="0" smtClean="0"/>
              <a:t>(</a:t>
            </a:r>
            <a:r>
              <a:rPr lang="zh-TW" altLang="en-US" dirty="0" smtClean="0"/>
              <a:t>路線、站牌、車輛）之資訊</a:t>
            </a:r>
            <a:endParaRPr lang="en-US" altLang="zh-TW" dirty="0" smtClean="0"/>
          </a:p>
          <a:p>
            <a:r>
              <a:rPr lang="zh-TW" altLang="en-US" dirty="0" smtClean="0"/>
              <a:t>提供方式，包括被動存取 </a:t>
            </a:r>
            <a:r>
              <a:rPr lang="en-US" altLang="zh-TW" dirty="0" smtClean="0"/>
              <a:t>HTP Request </a:t>
            </a:r>
            <a:r>
              <a:rPr lang="zh-TW" altLang="en-US" dirty="0" smtClean="0"/>
              <a:t>及主動</a:t>
            </a:r>
            <a:r>
              <a:rPr lang="en-US" altLang="zh-TW" dirty="0" smtClean="0"/>
              <a:t>Push</a:t>
            </a:r>
            <a:r>
              <a:rPr lang="zh-TW" altLang="en-US" dirty="0" smtClean="0"/>
              <a:t>傳送 </a:t>
            </a:r>
            <a:r>
              <a:rPr lang="en-US" altLang="zh-TW" dirty="0" smtClean="0"/>
              <a:t>Socket</a:t>
            </a:r>
            <a:r>
              <a:rPr lang="zh-TW" altLang="en-US" dirty="0" smtClean="0"/>
              <a:t>介接方式</a:t>
            </a:r>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39</a:t>
            </a:fld>
            <a:endParaRPr lang="en-US" altLang="zh-TW"/>
          </a:p>
        </p:txBody>
      </p:sp>
    </p:spTree>
    <p:extLst>
      <p:ext uri="{BB962C8B-B14F-4D97-AF65-F5344CB8AC3E}">
        <p14:creationId xmlns:p14="http://schemas.microsoft.com/office/powerpoint/2010/main" val="666376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a:xfrm>
            <a:off x="909834" y="4720376"/>
            <a:ext cx="4985947" cy="4472703"/>
          </a:xfrm>
        </p:spPr>
        <p:txBody>
          <a:bodyPr/>
          <a:lstStyle/>
          <a:p>
            <a:r>
              <a:rPr lang="zh-TW" altLang="en-US" dirty="0" smtClean="0"/>
              <a:t>這是今天的簡報大網</a:t>
            </a:r>
            <a:endParaRPr lang="en-US" altLang="zh-TW" dirty="0" smtClean="0"/>
          </a:p>
          <a:p>
            <a:r>
              <a:rPr lang="en-US" altLang="zh-TW" dirty="0" smtClean="0"/>
              <a:t>1.</a:t>
            </a:r>
            <a:r>
              <a:rPr lang="zh-TW" altLang="en-US" dirty="0" smtClean="0"/>
              <a:t>前言概論</a:t>
            </a:r>
            <a:endParaRPr lang="en-US" altLang="zh-TW" dirty="0" smtClean="0"/>
          </a:p>
          <a:p>
            <a:r>
              <a:rPr lang="zh-TW" altLang="en-US" dirty="0" smtClean="0"/>
              <a:t>說明智慧型運輸系統及先進大眾運輸系統</a:t>
            </a:r>
            <a:endParaRPr lang="en-US" altLang="zh-TW" dirty="0" smtClean="0"/>
          </a:p>
          <a:p>
            <a:r>
              <a:rPr lang="zh-TW" altLang="en-US" dirty="0" smtClean="0"/>
              <a:t>以</a:t>
            </a:r>
            <a:r>
              <a:rPr lang="zh-TW" altLang="en-US" dirty="0"/>
              <a:t>北市公車動態之發展經驗為例介紹公車動態整體解決方案之</a:t>
            </a:r>
            <a:r>
              <a:rPr lang="zh-TW" altLang="en-US" dirty="0" smtClean="0"/>
              <a:t>過去、現在及未來</a:t>
            </a:r>
            <a:endParaRPr lang="en-US" altLang="zh-TW" dirty="0" smtClean="0"/>
          </a:p>
          <a:p>
            <a:r>
              <a:rPr lang="zh-TW" altLang="en-US" dirty="0" smtClean="0"/>
              <a:t>過去：十年之建置經驗</a:t>
            </a:r>
            <a:r>
              <a:rPr lang="en-US" altLang="zh-TW" dirty="0" smtClean="0"/>
              <a:t>-</a:t>
            </a:r>
            <a:r>
              <a:rPr lang="zh-TW" altLang="en-US" dirty="0" smtClean="0"/>
              <a:t>六大平台</a:t>
            </a:r>
            <a:endParaRPr lang="en-US" altLang="zh-TW" dirty="0" smtClean="0"/>
          </a:p>
          <a:p>
            <a:r>
              <a:rPr lang="zh-TW" altLang="en-US" dirty="0" smtClean="0"/>
              <a:t>現在：三箭系統架構特色及四個服務面向之系統服務介紹</a:t>
            </a:r>
            <a:endParaRPr lang="en-US" altLang="zh-TW" dirty="0" smtClean="0"/>
          </a:p>
          <a:p>
            <a:r>
              <a:rPr lang="zh-TW" altLang="en-US" dirty="0"/>
              <a:t>未來： </a:t>
            </a:r>
            <a:r>
              <a:rPr lang="zh-TW" altLang="en-US" dirty="0" smtClean="0"/>
              <a:t>三度</a:t>
            </a:r>
            <a:r>
              <a:rPr lang="zh-TW" altLang="en-US" dirty="0"/>
              <a:t>：三個方向</a:t>
            </a:r>
            <a:r>
              <a:rPr lang="en-US" altLang="zh-TW" dirty="0"/>
              <a:t>-&gt;</a:t>
            </a:r>
            <a:r>
              <a:rPr lang="zh-TW" altLang="en-US" dirty="0"/>
              <a:t>拓展服務寬度、提高能見高度、延長永續長度</a:t>
            </a:r>
          </a:p>
          <a:p>
            <a:r>
              <a:rPr lang="zh-TW" altLang="en-US" dirty="0" smtClean="0"/>
              <a:t>五化</a:t>
            </a:r>
            <a:r>
              <a:rPr lang="zh-TW" altLang="en-US" dirty="0"/>
              <a:t>：五個</a:t>
            </a:r>
            <a:r>
              <a:rPr lang="zh-TW" altLang="en-US" dirty="0" smtClean="0"/>
              <a:t>趨勢</a:t>
            </a:r>
            <a:endParaRPr lang="en-US" altLang="zh-TW" dirty="0"/>
          </a:p>
          <a:p>
            <a:r>
              <a:rPr lang="en-US" altLang="zh-TW" dirty="0" smtClean="0"/>
              <a:t>==</a:t>
            </a:r>
          </a:p>
          <a:p>
            <a:r>
              <a:rPr lang="zh-TW" altLang="en-US" dirty="0"/>
              <a:t>本講演主要以北市公車動態之發展經驗為例介紹公車動態整體解決方案之過去</a:t>
            </a:r>
          </a:p>
          <a:p>
            <a:r>
              <a:rPr lang="zh-TW" altLang="en-US" dirty="0"/>
              <a:t>、現在及未來發展方向</a:t>
            </a:r>
            <a:r>
              <a:rPr lang="en-US" altLang="zh-TW" dirty="0"/>
              <a:t>(</a:t>
            </a:r>
            <a:r>
              <a:rPr lang="zh-TW" altLang="en-US" dirty="0"/>
              <a:t>包括管理端智慧化巨量分析說明</a:t>
            </a:r>
            <a:r>
              <a:rPr lang="en-US" altLang="zh-TW" dirty="0" smtClean="0"/>
              <a:t>)</a:t>
            </a:r>
            <a:endParaRPr lang="en-US" altLang="zh-TW" dirty="0"/>
          </a:p>
          <a:p>
            <a:r>
              <a:rPr lang="zh-TW" altLang="en-US" dirty="0"/>
              <a:t>一、過去：公車整體解決方案</a:t>
            </a:r>
          </a:p>
          <a:p>
            <a:r>
              <a:rPr lang="zh-TW" altLang="en-US" dirty="0"/>
              <a:t>針對公車解決方案，依據各縣市建置經驗，提供包括車載平台、調度管理平台、</a:t>
            </a:r>
          </a:p>
          <a:p>
            <a:r>
              <a:rPr lang="zh-TW" altLang="en-US" dirty="0"/>
              <a:t>動態資訊平台、便民網服務平台、維運管理平台及智慧站牌平台等六大平台服務。</a:t>
            </a:r>
          </a:p>
          <a:p>
            <a:r>
              <a:rPr lang="zh-TW" altLang="en-US" dirty="0"/>
              <a:t>二、現在：系統架構三箭特色及四個面向服務</a:t>
            </a:r>
          </a:p>
          <a:p>
            <a:r>
              <a:rPr lang="zh-TW" altLang="en-US" dirty="0"/>
              <a:t>（一）三箭系統架構特色：</a:t>
            </a:r>
          </a:p>
          <a:p>
            <a:r>
              <a:rPr lang="zh-TW" altLang="en-US" dirty="0"/>
              <a:t>安倍晉三對促進日本經濟提出三箭，北市公車動態系統架構實作</a:t>
            </a:r>
          </a:p>
          <a:p>
            <a:r>
              <a:rPr lang="zh-TW" altLang="en-US" dirty="0"/>
              <a:t>亦有三箭，具備以下三項系統特色，</a:t>
            </a:r>
          </a:p>
          <a:p>
            <a:r>
              <a:rPr lang="en-US" altLang="zh-TW" dirty="0"/>
              <a:t>1.</a:t>
            </a:r>
            <a:r>
              <a:rPr lang="zh-TW" altLang="en-US" dirty="0"/>
              <a:t>完善演算中心設計，提升系統準確度</a:t>
            </a:r>
          </a:p>
          <a:p>
            <a:r>
              <a:rPr lang="en-US" altLang="zh-TW" dirty="0"/>
              <a:t>2.</a:t>
            </a:r>
            <a:r>
              <a:rPr lang="zh-TW" altLang="en-US" dirty="0"/>
              <a:t>建置演算分派平台，提供平行擴充架構</a:t>
            </a:r>
          </a:p>
          <a:p>
            <a:r>
              <a:rPr lang="en-US" altLang="zh-TW" dirty="0"/>
              <a:t>3.</a:t>
            </a:r>
            <a:r>
              <a:rPr lang="zh-TW" altLang="en-US" dirty="0"/>
              <a:t>建立資訊彙整發布平台，區分對外便民發布及內部演算，確保系統穩定性</a:t>
            </a:r>
          </a:p>
          <a:p>
            <a:r>
              <a:rPr lang="zh-TW" altLang="en-US" dirty="0"/>
              <a:t>（二）四個服務面向：</a:t>
            </a:r>
          </a:p>
          <a:p>
            <a:r>
              <a:rPr lang="zh-TW" altLang="en-US" dirty="0"/>
              <a:t>北市公車動態自</a:t>
            </a:r>
            <a:r>
              <a:rPr lang="en-US" altLang="zh-TW" dirty="0"/>
              <a:t>94</a:t>
            </a:r>
            <a:r>
              <a:rPr lang="zh-TW" altLang="en-US" dirty="0"/>
              <a:t>年開始建置至今，有不錯的建置成果，</a:t>
            </a:r>
          </a:p>
          <a:p>
            <a:r>
              <a:rPr lang="zh-TW" altLang="en-US" dirty="0"/>
              <a:t>現行提供便民服務、市府服務、公車業者服務及加值業者服務等四個面向服務。</a:t>
            </a:r>
          </a:p>
          <a:p>
            <a:r>
              <a:rPr lang="zh-TW" altLang="en-US" dirty="0"/>
              <a:t>三、未來：未來發展方向</a:t>
            </a:r>
            <a:r>
              <a:rPr lang="en-US" altLang="zh-TW" dirty="0"/>
              <a:t>-</a:t>
            </a:r>
            <a:r>
              <a:rPr lang="zh-TW" altLang="en-US" dirty="0"/>
              <a:t>三度五化</a:t>
            </a:r>
          </a:p>
          <a:p>
            <a:r>
              <a:rPr lang="en-US" altLang="zh-TW" dirty="0"/>
              <a:t>(</a:t>
            </a:r>
            <a:r>
              <a:rPr lang="zh-TW" altLang="en-US" dirty="0"/>
              <a:t>一</a:t>
            </a:r>
            <a:r>
              <a:rPr lang="en-US" altLang="zh-TW" dirty="0"/>
              <a:t>)</a:t>
            </a:r>
            <a:r>
              <a:rPr lang="zh-TW" altLang="en-US" dirty="0"/>
              <a:t>三度：三個方向</a:t>
            </a:r>
            <a:r>
              <a:rPr lang="en-US" altLang="zh-TW" dirty="0"/>
              <a:t>-&gt;</a:t>
            </a:r>
            <a:r>
              <a:rPr lang="zh-TW" altLang="en-US" dirty="0"/>
              <a:t>拓展服務寬度、提高能見高度、延長永續長度</a:t>
            </a:r>
          </a:p>
          <a:p>
            <a:r>
              <a:rPr lang="en-US" altLang="zh-TW" dirty="0"/>
              <a:t>(</a:t>
            </a:r>
            <a:r>
              <a:rPr lang="zh-TW" altLang="en-US" dirty="0"/>
              <a:t>二</a:t>
            </a:r>
            <a:r>
              <a:rPr lang="en-US" altLang="zh-TW" dirty="0"/>
              <a:t>)</a:t>
            </a:r>
            <a:r>
              <a:rPr lang="zh-TW" altLang="en-US" dirty="0"/>
              <a:t>五化：五個趨勢</a:t>
            </a:r>
          </a:p>
          <a:p>
            <a:r>
              <a:rPr lang="en-US" altLang="zh-TW" dirty="0"/>
              <a:t>1.</a:t>
            </a:r>
            <a:r>
              <a:rPr lang="zh-TW" altLang="en-US" dirty="0"/>
              <a:t>系統標準化</a:t>
            </a:r>
          </a:p>
          <a:p>
            <a:r>
              <a:rPr lang="zh-TW" altLang="en-US" dirty="0"/>
              <a:t>設備到中心系統端採用相同標準格式，容易管理</a:t>
            </a:r>
          </a:p>
          <a:p>
            <a:r>
              <a:rPr lang="en-US" altLang="zh-TW" dirty="0"/>
              <a:t>2.</a:t>
            </a:r>
            <a:r>
              <a:rPr lang="zh-TW" altLang="en-US" dirty="0"/>
              <a:t>調度行動化</a:t>
            </a:r>
          </a:p>
          <a:p>
            <a:r>
              <a:rPr lang="zh-TW" altLang="en-US" dirty="0"/>
              <a:t>調度人員機動性高，提供行動調度系統供人員進行機動調度</a:t>
            </a:r>
          </a:p>
          <a:p>
            <a:r>
              <a:rPr lang="en-US" altLang="zh-TW" dirty="0"/>
              <a:t>3.</a:t>
            </a:r>
            <a:r>
              <a:rPr lang="zh-TW" altLang="en-US" dirty="0"/>
              <a:t>管理智慧化</a:t>
            </a:r>
            <a:r>
              <a:rPr lang="en-US" altLang="zh-TW" dirty="0"/>
              <a:t>(</a:t>
            </a:r>
            <a:r>
              <a:rPr lang="zh-TW" altLang="en-US" dirty="0"/>
              <a:t>巨量分析</a:t>
            </a:r>
            <a:r>
              <a:rPr lang="en-US" altLang="zh-TW" dirty="0"/>
              <a:t>)</a:t>
            </a:r>
          </a:p>
          <a:p>
            <a:r>
              <a:rPr lang="zh-TW" altLang="en-US" dirty="0"/>
              <a:t>稽核管理提昇共同營運平台，稽核管理提昇為決策支援系統</a:t>
            </a:r>
          </a:p>
          <a:p>
            <a:r>
              <a:rPr lang="zh-TW" altLang="en-US" dirty="0"/>
              <a:t>大數據分析回饋</a:t>
            </a:r>
          </a:p>
          <a:p>
            <a:r>
              <a:rPr lang="en-US" altLang="zh-TW" dirty="0"/>
              <a:t>4.</a:t>
            </a:r>
            <a:r>
              <a:rPr lang="zh-TW" altLang="en-US" dirty="0"/>
              <a:t>便民雲端化</a:t>
            </a:r>
          </a:p>
          <a:p>
            <a:r>
              <a:rPr lang="zh-TW" altLang="en-US" dirty="0"/>
              <a:t>因應便民需求變異較大，服務採雲端化，具備成本彈性</a:t>
            </a:r>
          </a:p>
          <a:p>
            <a:r>
              <a:rPr lang="en-US" altLang="zh-TW" dirty="0"/>
              <a:t>5.</a:t>
            </a:r>
            <a:r>
              <a:rPr lang="zh-TW" altLang="en-US" dirty="0"/>
              <a:t>加值多元化</a:t>
            </a:r>
          </a:p>
          <a:p>
            <a:r>
              <a:rPr lang="zh-TW" altLang="en-US" dirty="0"/>
              <a:t>開放資料，標準</a:t>
            </a:r>
            <a:r>
              <a:rPr lang="en-US" altLang="zh-TW" dirty="0"/>
              <a:t>API</a:t>
            </a:r>
            <a:r>
              <a:rPr lang="zh-TW" altLang="en-US" dirty="0"/>
              <a:t>，提供更豐富資料</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4</a:t>
            </a:fld>
            <a:endParaRPr lang="en-US" altLang="zh-TW"/>
          </a:p>
        </p:txBody>
      </p:sp>
    </p:spTree>
    <p:extLst>
      <p:ext uri="{BB962C8B-B14F-4D97-AF65-F5344CB8AC3E}">
        <p14:creationId xmlns:p14="http://schemas.microsoft.com/office/powerpoint/2010/main" val="32470936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北市交通局：建立即時資訊網站</a:t>
            </a:r>
            <a:endParaRPr lang="en-US" altLang="zh-TW" dirty="0" smtClean="0"/>
          </a:p>
          <a:p>
            <a:r>
              <a:rPr lang="zh-TW" altLang="en-US" dirty="0" smtClean="0"/>
              <a:t>加值業者：提供各種不同</a:t>
            </a:r>
            <a:r>
              <a:rPr lang="en-US" altLang="zh-TW" dirty="0" smtClean="0"/>
              <a:t>App</a:t>
            </a:r>
            <a:r>
              <a:rPr lang="zh-TW" altLang="en-US" dirty="0" smtClean="0"/>
              <a:t>進行公車動態查詢</a:t>
            </a:r>
            <a:endParaRPr lang="en-US" altLang="zh-TW" dirty="0" smtClean="0"/>
          </a:p>
          <a:p>
            <a:r>
              <a:rPr lang="zh-TW" altLang="en-US" dirty="0" smtClean="0"/>
              <a:t>客運業者站務系統：協助車輛調派工作，給合班表勤務進行車輛監控，有異常即時校正</a:t>
            </a:r>
            <a:endParaRPr lang="en-US" altLang="zh-TW" dirty="0" smtClean="0"/>
          </a:p>
          <a:p>
            <a:endParaRPr lang="en-US" altLang="zh-TW" dirty="0" smtClean="0"/>
          </a:p>
          <a:p>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40</a:t>
            </a:fld>
            <a:endParaRPr lang="en-US" altLang="zh-TW"/>
          </a:p>
        </p:txBody>
      </p:sp>
    </p:spTree>
    <p:extLst>
      <p:ext uri="{BB962C8B-B14F-4D97-AF65-F5344CB8AC3E}">
        <p14:creationId xmlns:p14="http://schemas.microsoft.com/office/powerpoint/2010/main" val="31685402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t>依平均每日查詢，說明</a:t>
            </a:r>
            <a:r>
              <a:rPr lang="en-US" altLang="zh-TW" dirty="0" smtClean="0"/>
              <a:t>…</a:t>
            </a:r>
            <a:r>
              <a:rPr lang="zh-TW" altLang="en-US" dirty="0" smtClean="0"/>
              <a:t>，自</a:t>
            </a:r>
            <a:r>
              <a:rPr lang="en-US" altLang="zh-TW" dirty="0" smtClean="0"/>
              <a:t>98</a:t>
            </a:r>
            <a:r>
              <a:rPr lang="zh-TW" altLang="en-US" dirty="0" smtClean="0"/>
              <a:t>年全面建置以來，足足成長</a:t>
            </a:r>
            <a:r>
              <a:rPr lang="en-US" altLang="zh-TW" dirty="0" smtClean="0"/>
              <a:t>19.4</a:t>
            </a:r>
            <a:r>
              <a:rPr lang="zh-TW" altLang="en-US" dirty="0" smtClean="0"/>
              <a:t>倍之多，每日查詢</a:t>
            </a:r>
            <a:r>
              <a:rPr lang="en-US" altLang="zh-TW" dirty="0" smtClean="0"/>
              <a:t>102</a:t>
            </a:r>
            <a:r>
              <a:rPr lang="zh-TW" altLang="en-US" dirty="0" smtClean="0"/>
              <a:t>年</a:t>
            </a:r>
            <a:r>
              <a:rPr lang="en-US" altLang="zh-TW" dirty="0" smtClean="0"/>
              <a:t>6</a:t>
            </a:r>
            <a:r>
              <a:rPr lang="zh-TW" altLang="en-US" dirty="0" smtClean="0"/>
              <a:t>月突破</a:t>
            </a:r>
            <a:r>
              <a:rPr lang="en-US" altLang="zh-TW" dirty="0" smtClean="0"/>
              <a:t>200</a:t>
            </a:r>
            <a:r>
              <a:rPr lang="zh-TW" altLang="en-US" dirty="0" smtClean="0"/>
              <a:t>萬人次，</a:t>
            </a:r>
            <a:endParaRPr lang="en-US" altLang="zh-TW"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t>至去年統計高達</a:t>
            </a:r>
            <a:r>
              <a:rPr lang="en-US" altLang="zh-TW" dirty="0" smtClean="0"/>
              <a:t>280</a:t>
            </a:r>
            <a:r>
              <a:rPr lang="zh-TW" altLang="en-US" dirty="0" smtClean="0"/>
              <a:t>萬人次</a:t>
            </a:r>
            <a:endParaRPr lang="en-US" altLang="zh-TW"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t>5284</a:t>
            </a:r>
            <a:r>
              <a:rPr lang="zh-TW" altLang="en-US" dirty="0" smtClean="0"/>
              <a:t>成長</a:t>
            </a:r>
            <a:r>
              <a:rPr lang="en-US" altLang="zh-TW" dirty="0" smtClean="0"/>
              <a:t>30%</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t>行動查詢使用</a:t>
            </a:r>
            <a:r>
              <a:rPr lang="en-US" altLang="zh-TW" dirty="0" smtClean="0"/>
              <a:t>PDA</a:t>
            </a:r>
            <a:r>
              <a:rPr lang="zh-TW" altLang="en-US" dirty="0" smtClean="0"/>
              <a:t>成長 </a:t>
            </a:r>
            <a:r>
              <a:rPr lang="en-US" altLang="zh-TW" dirty="0" smtClean="0"/>
              <a:t>86%</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t>[</a:t>
            </a:r>
            <a:r>
              <a:rPr lang="zh-TW" altLang="en-US" dirty="0" smtClean="0"/>
              <a:t>重要度，民眾信賴度</a:t>
            </a:r>
            <a:r>
              <a:rPr lang="en-US" altLang="zh-TW"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t>從此數據得知，公車動態系統對於民眾的重要性及信賴度也提高很多</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41</a:t>
            </a:fld>
            <a:endParaRPr lang="en-US" altLang="zh-TW"/>
          </a:p>
        </p:txBody>
      </p:sp>
    </p:spTree>
    <p:extLst>
      <p:ext uri="{BB962C8B-B14F-4D97-AF65-F5344CB8AC3E}">
        <p14:creationId xmlns:p14="http://schemas.microsoft.com/office/powerpoint/2010/main" val="23151078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這是今天的簡報大網</a:t>
            </a:r>
            <a:endParaRPr lang="en-US" altLang="zh-TW" dirty="0" smtClean="0"/>
          </a:p>
          <a:p>
            <a:r>
              <a:rPr lang="en-US" altLang="zh-TW" dirty="0" smtClean="0"/>
              <a:t>1.</a:t>
            </a:r>
            <a:r>
              <a:rPr lang="zh-TW" altLang="en-US" dirty="0" smtClean="0"/>
              <a:t>前言概論</a:t>
            </a:r>
            <a:endParaRPr lang="en-US" altLang="zh-TW" dirty="0" smtClean="0"/>
          </a:p>
          <a:p>
            <a:r>
              <a:rPr lang="zh-TW" altLang="en-US" dirty="0" smtClean="0"/>
              <a:t>說明智慧型運輸系統及先進大眾運輸系統</a:t>
            </a:r>
            <a:endParaRPr lang="en-US" altLang="zh-TW" dirty="0" smtClean="0"/>
          </a:p>
          <a:p>
            <a:r>
              <a:rPr lang="zh-TW" altLang="en-US" dirty="0" smtClean="0"/>
              <a:t>以北市公車動態之發展經驗為例介紹公車動態整體解決方案之過去、現在及未來</a:t>
            </a:r>
            <a:endParaRPr lang="en-US" altLang="zh-TW" dirty="0" smtClean="0"/>
          </a:p>
          <a:p>
            <a:r>
              <a:rPr lang="zh-TW" altLang="en-US" dirty="0" smtClean="0"/>
              <a:t>過去：十年之建置經驗</a:t>
            </a:r>
            <a:r>
              <a:rPr lang="en-US" altLang="zh-TW" dirty="0" smtClean="0"/>
              <a:t>-</a:t>
            </a:r>
            <a:r>
              <a:rPr lang="zh-TW" altLang="en-US" dirty="0" smtClean="0"/>
              <a:t>六大平台</a:t>
            </a:r>
            <a:endParaRPr lang="en-US" altLang="zh-TW" dirty="0" smtClean="0"/>
          </a:p>
          <a:p>
            <a:r>
              <a:rPr lang="zh-TW" altLang="en-US" dirty="0" smtClean="0"/>
              <a:t>現在：三箭系統架構特色及四個服務面向之系統服務介紹</a:t>
            </a:r>
            <a:endParaRPr lang="en-US" altLang="zh-TW" dirty="0" smtClean="0"/>
          </a:p>
          <a:p>
            <a:r>
              <a:rPr lang="zh-TW" altLang="en-US" dirty="0" smtClean="0"/>
              <a:t>未來： 三度：三個方向</a:t>
            </a:r>
            <a:r>
              <a:rPr lang="en-US" altLang="zh-TW" dirty="0" smtClean="0"/>
              <a:t>-&gt;</a:t>
            </a:r>
            <a:r>
              <a:rPr lang="zh-TW" altLang="en-US" dirty="0" smtClean="0"/>
              <a:t>拓展服務寬度、提高能見高度、延長永續長度</a:t>
            </a:r>
          </a:p>
          <a:p>
            <a:r>
              <a:rPr lang="zh-TW" altLang="en-US" dirty="0" smtClean="0"/>
              <a:t>五化：五個趨勢</a:t>
            </a:r>
            <a:endParaRPr lang="en-US" altLang="zh-TW" dirty="0" smtClean="0"/>
          </a:p>
          <a:p>
            <a:r>
              <a:rPr lang="en-US" altLang="zh-TW" dirty="0" smtClean="0"/>
              <a:t>==</a:t>
            </a:r>
          </a:p>
          <a:p>
            <a:r>
              <a:rPr lang="zh-TW" altLang="en-US" dirty="0" smtClean="0"/>
              <a:t>本講演主要以北市公車動態之發展經驗為例介紹公車動態整體解決方案之過去</a:t>
            </a:r>
          </a:p>
          <a:p>
            <a:r>
              <a:rPr lang="zh-TW" altLang="en-US" dirty="0" smtClean="0"/>
              <a:t>、現在及未來發展方向</a:t>
            </a:r>
            <a:r>
              <a:rPr lang="en-US" altLang="zh-TW" dirty="0" smtClean="0"/>
              <a:t>(</a:t>
            </a:r>
            <a:r>
              <a:rPr lang="zh-TW" altLang="en-US" dirty="0" smtClean="0"/>
              <a:t>包括管理端智慧化巨量分析說明</a:t>
            </a:r>
            <a:r>
              <a:rPr lang="en-US" altLang="zh-TW" dirty="0" smtClean="0"/>
              <a:t>)</a:t>
            </a:r>
          </a:p>
          <a:p>
            <a:endParaRPr lang="en-US" altLang="zh-TW" dirty="0" smtClean="0"/>
          </a:p>
          <a:p>
            <a:r>
              <a:rPr lang="zh-TW" altLang="en-US" dirty="0" smtClean="0"/>
              <a:t>三、未來：未來發展方向</a:t>
            </a:r>
            <a:r>
              <a:rPr lang="en-US" altLang="zh-TW" dirty="0" smtClean="0"/>
              <a:t>-</a:t>
            </a:r>
            <a:r>
              <a:rPr lang="zh-TW" altLang="en-US" dirty="0" smtClean="0"/>
              <a:t>三度五化</a:t>
            </a:r>
          </a:p>
          <a:p>
            <a:r>
              <a:rPr lang="en-US" altLang="zh-TW" dirty="0" smtClean="0"/>
              <a:t>(</a:t>
            </a:r>
            <a:r>
              <a:rPr lang="zh-TW" altLang="en-US" dirty="0" smtClean="0"/>
              <a:t>一</a:t>
            </a:r>
            <a:r>
              <a:rPr lang="en-US" altLang="zh-TW" dirty="0" smtClean="0"/>
              <a:t>)</a:t>
            </a:r>
            <a:r>
              <a:rPr lang="zh-TW" altLang="en-US" dirty="0" smtClean="0"/>
              <a:t>三度：三個方向</a:t>
            </a:r>
            <a:r>
              <a:rPr lang="en-US" altLang="zh-TW" dirty="0" smtClean="0"/>
              <a:t>-&gt;</a:t>
            </a:r>
            <a:r>
              <a:rPr lang="zh-TW" altLang="en-US" dirty="0" smtClean="0"/>
              <a:t>拓展服務寬度、提高能見高度、延長永續長度</a:t>
            </a:r>
          </a:p>
          <a:p>
            <a:r>
              <a:rPr lang="en-US" altLang="zh-TW" dirty="0" smtClean="0"/>
              <a:t>(</a:t>
            </a:r>
            <a:r>
              <a:rPr lang="zh-TW" altLang="en-US" dirty="0" smtClean="0"/>
              <a:t>二</a:t>
            </a:r>
            <a:r>
              <a:rPr lang="en-US" altLang="zh-TW" dirty="0" smtClean="0"/>
              <a:t>)</a:t>
            </a:r>
            <a:r>
              <a:rPr lang="zh-TW" altLang="en-US" dirty="0" smtClean="0"/>
              <a:t>五化：五個趨勢</a:t>
            </a:r>
          </a:p>
          <a:p>
            <a:r>
              <a:rPr lang="en-US" altLang="zh-TW" dirty="0" smtClean="0"/>
              <a:t>1.</a:t>
            </a:r>
            <a:r>
              <a:rPr lang="zh-TW" altLang="en-US" dirty="0" smtClean="0"/>
              <a:t>系統標準化</a:t>
            </a:r>
          </a:p>
          <a:p>
            <a:r>
              <a:rPr lang="zh-TW" altLang="en-US" dirty="0" smtClean="0"/>
              <a:t>設備到中心系統端採用相同標準格式，容易管理</a:t>
            </a:r>
          </a:p>
          <a:p>
            <a:r>
              <a:rPr lang="en-US" altLang="zh-TW" dirty="0" smtClean="0"/>
              <a:t>2.</a:t>
            </a:r>
            <a:r>
              <a:rPr lang="zh-TW" altLang="en-US" dirty="0" smtClean="0"/>
              <a:t>調度行動化</a:t>
            </a:r>
          </a:p>
          <a:p>
            <a:r>
              <a:rPr lang="zh-TW" altLang="en-US" dirty="0" smtClean="0"/>
              <a:t>調度人員機動性高，提供行動調度系統供人員進行機動調度</a:t>
            </a:r>
          </a:p>
          <a:p>
            <a:r>
              <a:rPr lang="en-US" altLang="zh-TW" dirty="0" smtClean="0"/>
              <a:t>3.</a:t>
            </a:r>
            <a:r>
              <a:rPr lang="zh-TW" altLang="en-US" dirty="0" smtClean="0"/>
              <a:t>管理智慧化</a:t>
            </a:r>
            <a:r>
              <a:rPr lang="en-US" altLang="zh-TW" dirty="0" smtClean="0"/>
              <a:t>(</a:t>
            </a:r>
            <a:r>
              <a:rPr lang="zh-TW" altLang="en-US" dirty="0" smtClean="0"/>
              <a:t>巨量分析</a:t>
            </a:r>
            <a:r>
              <a:rPr lang="en-US" altLang="zh-TW" dirty="0" smtClean="0"/>
              <a:t>)</a:t>
            </a:r>
          </a:p>
          <a:p>
            <a:r>
              <a:rPr lang="zh-TW" altLang="en-US" dirty="0" smtClean="0"/>
              <a:t>稽核管理提昇共同營運平台，稽核管理提昇為決策支援系統</a:t>
            </a:r>
          </a:p>
          <a:p>
            <a:r>
              <a:rPr lang="zh-TW" altLang="en-US" dirty="0" smtClean="0"/>
              <a:t>大數據分析回饋</a:t>
            </a:r>
          </a:p>
          <a:p>
            <a:r>
              <a:rPr lang="en-US" altLang="zh-TW" dirty="0" smtClean="0"/>
              <a:t>4.</a:t>
            </a:r>
            <a:r>
              <a:rPr lang="zh-TW" altLang="en-US" dirty="0" smtClean="0"/>
              <a:t>便民雲端化</a:t>
            </a:r>
          </a:p>
          <a:p>
            <a:r>
              <a:rPr lang="zh-TW" altLang="en-US" dirty="0" smtClean="0"/>
              <a:t>因應便民需求變異較大，服務採雲端化，具備成本彈性</a:t>
            </a:r>
          </a:p>
          <a:p>
            <a:r>
              <a:rPr lang="en-US" altLang="zh-TW" dirty="0" smtClean="0"/>
              <a:t>5.</a:t>
            </a:r>
            <a:r>
              <a:rPr lang="zh-TW" altLang="en-US" dirty="0" smtClean="0"/>
              <a:t>加值多元化</a:t>
            </a:r>
          </a:p>
          <a:p>
            <a:r>
              <a:rPr lang="zh-TW" altLang="en-US" dirty="0" smtClean="0"/>
              <a:t>開放資料，標準</a:t>
            </a:r>
            <a:r>
              <a:rPr lang="en-US" altLang="zh-TW" dirty="0" smtClean="0"/>
              <a:t>API</a:t>
            </a:r>
            <a:r>
              <a:rPr lang="zh-TW" altLang="en-US" dirty="0" smtClean="0"/>
              <a:t>，提供更豐富資料</a:t>
            </a:r>
            <a:endParaRPr lang="en-US" altLang="zh-TW" dirty="0" smtClean="0"/>
          </a:p>
          <a:p>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42</a:t>
            </a:fld>
            <a:endParaRPr lang="en-US" altLang="zh-TW"/>
          </a:p>
        </p:txBody>
      </p:sp>
    </p:spTree>
    <p:extLst>
      <p:ext uri="{BB962C8B-B14F-4D97-AF65-F5344CB8AC3E}">
        <p14:creationId xmlns:p14="http://schemas.microsoft.com/office/powerpoint/2010/main" val="12011425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五個趨勢：</a:t>
            </a:r>
            <a:endParaRPr lang="en-US" altLang="zh-TW" dirty="0" smtClean="0"/>
          </a:p>
          <a:p>
            <a:r>
              <a:rPr lang="en-US" altLang="zh-TW" dirty="0" smtClean="0"/>
              <a:t>1.</a:t>
            </a:r>
            <a:r>
              <a:rPr lang="zh-TW" altLang="en-US" dirty="0" smtClean="0"/>
              <a:t>系統標準化</a:t>
            </a:r>
          </a:p>
          <a:p>
            <a:r>
              <a:rPr lang="zh-TW" altLang="en-US" dirty="0" smtClean="0"/>
              <a:t>設備到中心系統端採用相同標準格式，容易管理</a:t>
            </a:r>
          </a:p>
          <a:p>
            <a:r>
              <a:rPr lang="en-US" altLang="zh-TW" dirty="0" smtClean="0"/>
              <a:t>2.</a:t>
            </a:r>
            <a:r>
              <a:rPr lang="zh-TW" altLang="en-US" dirty="0" smtClean="0"/>
              <a:t>調度行動化</a:t>
            </a:r>
          </a:p>
          <a:p>
            <a:r>
              <a:rPr lang="zh-TW" altLang="en-US" dirty="0" smtClean="0"/>
              <a:t>調度人員機動性高，提供行動調度系統供人員進行機動調度</a:t>
            </a:r>
          </a:p>
          <a:p>
            <a:r>
              <a:rPr lang="en-US" altLang="zh-TW" dirty="0" smtClean="0"/>
              <a:t>3.</a:t>
            </a:r>
            <a:r>
              <a:rPr lang="zh-TW" altLang="en-US" dirty="0" smtClean="0"/>
              <a:t>管理智慧化</a:t>
            </a:r>
            <a:r>
              <a:rPr lang="en-US" altLang="zh-TW" dirty="0" smtClean="0"/>
              <a:t>(</a:t>
            </a:r>
            <a:r>
              <a:rPr lang="zh-TW" altLang="en-US" dirty="0" smtClean="0"/>
              <a:t>巨量分析</a:t>
            </a:r>
            <a:r>
              <a:rPr lang="en-US" altLang="zh-TW" dirty="0" smtClean="0"/>
              <a:t>)</a:t>
            </a:r>
          </a:p>
          <a:p>
            <a:r>
              <a:rPr lang="zh-TW" altLang="en-US" dirty="0" smtClean="0"/>
              <a:t>稽核管理提昇共同營運平台，稽核管理提昇為決策支援系統</a:t>
            </a:r>
          </a:p>
          <a:p>
            <a:r>
              <a:rPr lang="zh-TW" altLang="en-US" dirty="0" smtClean="0"/>
              <a:t>大數據分析回饋</a:t>
            </a:r>
          </a:p>
          <a:p>
            <a:r>
              <a:rPr lang="en-US" altLang="zh-TW" dirty="0" smtClean="0"/>
              <a:t>4.</a:t>
            </a:r>
            <a:r>
              <a:rPr lang="zh-TW" altLang="en-US" dirty="0" smtClean="0"/>
              <a:t>便民雲端化</a:t>
            </a:r>
          </a:p>
          <a:p>
            <a:r>
              <a:rPr lang="zh-TW" altLang="en-US" dirty="0" smtClean="0"/>
              <a:t>因應便民需求變異較大，服務採雲端化，具備成本彈性</a:t>
            </a:r>
          </a:p>
          <a:p>
            <a:r>
              <a:rPr lang="en-US" altLang="zh-TW" dirty="0" smtClean="0"/>
              <a:t>5.</a:t>
            </a:r>
            <a:r>
              <a:rPr lang="zh-TW" altLang="en-US" dirty="0" smtClean="0"/>
              <a:t>加值多元化</a:t>
            </a:r>
          </a:p>
          <a:p>
            <a:r>
              <a:rPr lang="zh-TW" altLang="en-US" dirty="0" smtClean="0"/>
              <a:t>開放資料，標準</a:t>
            </a:r>
            <a:r>
              <a:rPr lang="en-US" altLang="zh-TW" dirty="0" smtClean="0"/>
              <a:t>API</a:t>
            </a:r>
            <a:r>
              <a:rPr lang="zh-TW" altLang="en-US" dirty="0" smtClean="0"/>
              <a:t>，提供更豐富資料</a:t>
            </a:r>
            <a:endParaRPr lang="en-US" altLang="zh-TW" dirty="0" smtClean="0"/>
          </a:p>
          <a:p>
            <a:endParaRPr lang="en-US" altLang="zh-TW" dirty="0"/>
          </a:p>
          <a:p>
            <a:r>
              <a:rPr lang="zh-TW" altLang="en-US" dirty="0" smtClean="0"/>
              <a:t>三個方向：</a:t>
            </a:r>
            <a:endParaRPr lang="en-US" altLang="zh-TW" dirty="0" smtClean="0"/>
          </a:p>
          <a:p>
            <a:r>
              <a:rPr lang="zh-TW" altLang="en-US" dirty="0" smtClean="0"/>
              <a:t>拓展服務寬度：不只北市服務</a:t>
            </a:r>
            <a:r>
              <a:rPr lang="en-US" altLang="zh-TW" dirty="0" smtClean="0"/>
              <a:t>-&gt;</a:t>
            </a:r>
            <a:r>
              <a:rPr lang="zh-TW" altLang="en-US" dirty="0" smtClean="0"/>
              <a:t>新北市</a:t>
            </a:r>
            <a:r>
              <a:rPr lang="en-US" altLang="zh-TW" dirty="0" smtClean="0"/>
              <a:t>/</a:t>
            </a:r>
            <a:r>
              <a:rPr lang="zh-TW" altLang="en-US" dirty="0" smtClean="0"/>
              <a:t>公路客運 </a:t>
            </a:r>
            <a:endParaRPr lang="en-US" altLang="zh-TW" dirty="0" smtClean="0"/>
          </a:p>
          <a:p>
            <a:r>
              <a:rPr lang="zh-TW" altLang="en-US" dirty="0" smtClean="0"/>
              <a:t>提高能見高度：全台最大市客運最大公車動態 </a:t>
            </a:r>
            <a:r>
              <a:rPr lang="en-US" altLang="zh-TW" dirty="0" smtClean="0"/>
              <a:t>-&gt; </a:t>
            </a:r>
            <a:r>
              <a:rPr lang="zh-TW" altLang="en-US" dirty="0" smtClean="0"/>
              <a:t>其他城市</a:t>
            </a:r>
            <a:endParaRPr lang="en-US" altLang="zh-TW" dirty="0" smtClean="0"/>
          </a:p>
          <a:p>
            <a:r>
              <a:rPr lang="zh-TW" altLang="en-US" dirty="0" smtClean="0"/>
              <a:t>延長永續長度：維運永續經營方式</a:t>
            </a:r>
            <a:endParaRPr lang="en-US" altLang="zh-TW" dirty="0" smtClean="0"/>
          </a:p>
          <a:p>
            <a:endParaRPr lang="en-US" altLang="zh-TW" dirty="0" smtClean="0"/>
          </a:p>
          <a:p>
            <a:r>
              <a:rPr lang="en-US" altLang="zh-TW" dirty="0" err="1"/>
              <a:t>Source:http</a:t>
            </a:r>
            <a:r>
              <a:rPr lang="en-US" altLang="zh-TW" dirty="0"/>
              <a:t>://zh.wikipedia.org/wiki/%</a:t>
            </a:r>
            <a:r>
              <a:rPr lang="en-US" altLang="zh-TW" dirty="0" smtClean="0"/>
              <a:t>E6%91%A9%E5%A4%A9%E5%A4%A7%E6%A8%93%E5%88%97%E8%A1%A8</a:t>
            </a:r>
          </a:p>
          <a:p>
            <a:endParaRPr lang="en-US" altLang="zh-TW" dirty="0"/>
          </a:p>
          <a:p>
            <a:r>
              <a:rPr lang="zh-TW" altLang="en-US" dirty="0"/>
              <a:t>排名名稱</a:t>
            </a:r>
            <a:r>
              <a:rPr lang="en-US" altLang="zh-TW" baseline="30000" dirty="0">
                <a:hlinkClick r:id="rId3"/>
              </a:rPr>
              <a:t>[A]</a:t>
            </a:r>
            <a:r>
              <a:rPr lang="en-US" altLang="zh-TW" baseline="30000" dirty="0">
                <a:hlinkClick r:id="rId4"/>
              </a:rPr>
              <a:t>[2]</a:t>
            </a:r>
            <a:r>
              <a:rPr lang="zh-TW" altLang="en-US" dirty="0"/>
              <a:t>城市所在地區所在洲高度樓層落成</a:t>
            </a:r>
            <a:r>
              <a:rPr lang="zh-TW" altLang="en-US" dirty="0" smtClean="0"/>
              <a:t>年份</a:t>
            </a:r>
            <a:endParaRPr lang="en-US" altLang="zh-TW" dirty="0" smtClean="0"/>
          </a:p>
          <a:p>
            <a:r>
              <a:rPr lang="en-US" altLang="zh-TW" dirty="0" smtClean="0"/>
              <a:t>1</a:t>
            </a:r>
            <a:r>
              <a:rPr lang="zh-TW" altLang="en-US" dirty="0">
                <a:hlinkClick r:id="rId5" tooltip="哈里發塔"/>
              </a:rPr>
              <a:t>哈里發塔</a:t>
            </a:r>
            <a:r>
              <a:rPr lang="zh-TW" altLang="en-US" dirty="0">
                <a:hlinkClick r:id="rId6" tooltip="杜拜"/>
              </a:rPr>
              <a:t>杜拜</a:t>
            </a:r>
            <a:r>
              <a:rPr lang="zh-TW" altLang="en-US" dirty="0"/>
              <a:t> </a:t>
            </a:r>
            <a:r>
              <a:rPr lang="zh-TW" altLang="en-US" dirty="0">
                <a:hlinkClick r:id="rId7" tooltip="阿拉伯聯合大公國"/>
              </a:rPr>
              <a:t>阿聯</a:t>
            </a:r>
            <a:r>
              <a:rPr lang="zh-TW" altLang="en-US" dirty="0">
                <a:hlinkClick r:id="rId8" tooltip="亞洲"/>
              </a:rPr>
              <a:t>亞洲</a:t>
            </a:r>
            <a:r>
              <a:rPr lang="en-US" altLang="zh-TW" dirty="0"/>
              <a:t>828</a:t>
            </a:r>
            <a:r>
              <a:rPr lang="zh-TW" altLang="en-US" dirty="0"/>
              <a:t>米</a:t>
            </a:r>
            <a:r>
              <a:rPr lang="en-US" altLang="zh-TW" dirty="0"/>
              <a:t>2,717</a:t>
            </a:r>
            <a:r>
              <a:rPr lang="zh-TW" altLang="en-US" dirty="0"/>
              <a:t>英尺</a:t>
            </a:r>
            <a:r>
              <a:rPr lang="en-US" altLang="zh-TW" dirty="0" smtClean="0"/>
              <a:t>1632010</a:t>
            </a:r>
          </a:p>
          <a:p>
            <a:r>
              <a:rPr lang="en-US" altLang="zh-TW" dirty="0" smtClean="0"/>
              <a:t>2</a:t>
            </a:r>
            <a:r>
              <a:rPr lang="zh-TW" altLang="en-US" dirty="0">
                <a:hlinkClick r:id="rId9" tooltip="上海中心大廈"/>
              </a:rPr>
              <a:t>上海中心大廈</a:t>
            </a:r>
            <a:r>
              <a:rPr lang="zh-TW" altLang="en-US" dirty="0">
                <a:hlinkClick r:id="rId10" tooltip="上海"/>
              </a:rPr>
              <a:t>上海</a:t>
            </a:r>
            <a:r>
              <a:rPr lang="zh-TW" altLang="en-US" dirty="0"/>
              <a:t> </a:t>
            </a:r>
            <a:r>
              <a:rPr lang="zh-TW" altLang="en-US" dirty="0">
                <a:hlinkClick r:id="rId11" tooltip="中華人民共和國"/>
              </a:rPr>
              <a:t>中國</a:t>
            </a:r>
            <a:r>
              <a:rPr lang="zh-TW" altLang="en-US" dirty="0">
                <a:hlinkClick r:id="rId12" tooltip="中國大陸"/>
              </a:rPr>
              <a:t>大陸</a:t>
            </a:r>
            <a:r>
              <a:rPr lang="zh-TW" altLang="en-US" dirty="0">
                <a:hlinkClick r:id="rId8" tooltip="亞洲"/>
              </a:rPr>
              <a:t>亞洲</a:t>
            </a:r>
            <a:r>
              <a:rPr lang="en-US" altLang="zh-TW" dirty="0"/>
              <a:t>632</a:t>
            </a:r>
            <a:r>
              <a:rPr lang="zh-TW" altLang="en-US" dirty="0"/>
              <a:t>米</a:t>
            </a:r>
            <a:r>
              <a:rPr lang="en-US" altLang="zh-TW" dirty="0"/>
              <a:t>2,073</a:t>
            </a:r>
            <a:r>
              <a:rPr lang="zh-TW" altLang="en-US" dirty="0"/>
              <a:t>英尺</a:t>
            </a:r>
            <a:r>
              <a:rPr lang="en-US" altLang="zh-TW" dirty="0" smtClean="0"/>
              <a:t>1282014</a:t>
            </a:r>
          </a:p>
          <a:p>
            <a:r>
              <a:rPr lang="en-US" altLang="zh-TW" dirty="0" smtClean="0"/>
              <a:t>3</a:t>
            </a:r>
            <a:r>
              <a:rPr lang="zh-TW" altLang="en-US" dirty="0">
                <a:hlinkClick r:id="rId13" tooltip="麥加皇家鐘塔飯店"/>
              </a:rPr>
              <a:t>麥加皇家鐘塔飯店</a:t>
            </a:r>
            <a:r>
              <a:rPr lang="zh-TW" altLang="en-US" dirty="0">
                <a:hlinkClick r:id="rId14" tooltip="麥加"/>
              </a:rPr>
              <a:t>麥加</a:t>
            </a:r>
            <a:r>
              <a:rPr lang="zh-TW" altLang="en-US" dirty="0"/>
              <a:t> </a:t>
            </a:r>
            <a:r>
              <a:rPr lang="zh-TW" altLang="en-US" dirty="0">
                <a:hlinkClick r:id="rId15" tooltip="沙烏地阿拉伯"/>
              </a:rPr>
              <a:t>沙烏地阿拉伯</a:t>
            </a:r>
            <a:r>
              <a:rPr lang="zh-TW" altLang="en-US" dirty="0"/>
              <a:t>亞洲</a:t>
            </a:r>
            <a:r>
              <a:rPr lang="en-US" altLang="zh-TW" dirty="0"/>
              <a:t>601</a:t>
            </a:r>
            <a:r>
              <a:rPr lang="zh-TW" altLang="en-US" dirty="0"/>
              <a:t>米</a:t>
            </a:r>
            <a:r>
              <a:rPr lang="en-US" altLang="zh-TW" dirty="0"/>
              <a:t>1,971</a:t>
            </a:r>
            <a:r>
              <a:rPr lang="zh-TW" altLang="en-US" dirty="0"/>
              <a:t>英尺</a:t>
            </a:r>
            <a:r>
              <a:rPr lang="en-US" altLang="zh-TW" dirty="0" smtClean="0"/>
              <a:t>1202012</a:t>
            </a:r>
          </a:p>
          <a:p>
            <a:r>
              <a:rPr lang="en-US" altLang="zh-TW" dirty="0" smtClean="0"/>
              <a:t>4</a:t>
            </a:r>
            <a:r>
              <a:rPr lang="zh-TW" altLang="en-US" dirty="0">
                <a:hlinkClick r:id="rId16" tooltip="世界貿易中心一號大樓"/>
              </a:rPr>
              <a:t>世界貿易中心一號大樓</a:t>
            </a:r>
            <a:r>
              <a:rPr lang="zh-TW" altLang="en-US" dirty="0">
                <a:hlinkClick r:id="rId17" tooltip="紐約"/>
              </a:rPr>
              <a:t>紐約</a:t>
            </a:r>
            <a:r>
              <a:rPr lang="zh-TW" altLang="en-US" dirty="0"/>
              <a:t> </a:t>
            </a:r>
            <a:r>
              <a:rPr lang="zh-TW" altLang="en-US" dirty="0">
                <a:hlinkClick r:id="rId18" tooltip="美國"/>
              </a:rPr>
              <a:t>美國</a:t>
            </a:r>
            <a:r>
              <a:rPr lang="zh-TW" altLang="en-US" dirty="0"/>
              <a:t>北美洲</a:t>
            </a:r>
            <a:r>
              <a:rPr lang="en-US" altLang="zh-TW" dirty="0"/>
              <a:t>541</a:t>
            </a:r>
            <a:r>
              <a:rPr lang="zh-TW" altLang="en-US" dirty="0"/>
              <a:t>米</a:t>
            </a:r>
            <a:r>
              <a:rPr lang="en-US" altLang="zh-TW" dirty="0"/>
              <a:t>1,776</a:t>
            </a:r>
            <a:r>
              <a:rPr lang="zh-TW" altLang="en-US" dirty="0"/>
              <a:t>英尺</a:t>
            </a:r>
            <a:r>
              <a:rPr lang="en-US" altLang="zh-TW" dirty="0" smtClean="0"/>
              <a:t>1042013</a:t>
            </a:r>
          </a:p>
          <a:p>
            <a:r>
              <a:rPr lang="en-US" altLang="zh-TW" dirty="0" smtClean="0"/>
              <a:t>5</a:t>
            </a:r>
            <a:r>
              <a:rPr lang="zh-TW" altLang="en-US" dirty="0">
                <a:hlinkClick r:id="rId19" tooltip="廣州周大福金融中心"/>
              </a:rPr>
              <a:t>廣州周大福金融中心</a:t>
            </a:r>
            <a:r>
              <a:rPr lang="zh-TW" altLang="en-US" dirty="0">
                <a:hlinkClick r:id="rId20" tooltip="廣州"/>
              </a:rPr>
              <a:t>廣州</a:t>
            </a:r>
            <a:r>
              <a:rPr lang="zh-TW" altLang="en-US" dirty="0"/>
              <a:t> </a:t>
            </a:r>
            <a:r>
              <a:rPr lang="zh-TW" altLang="en-US" dirty="0">
                <a:hlinkClick r:id="rId11" tooltip="中華人民共和國"/>
              </a:rPr>
              <a:t>中國</a:t>
            </a:r>
            <a:r>
              <a:rPr lang="zh-TW" altLang="en-US" dirty="0">
                <a:hlinkClick r:id="rId12" tooltip="中國大陸"/>
              </a:rPr>
              <a:t>大陸</a:t>
            </a:r>
            <a:r>
              <a:rPr lang="zh-TW" altLang="en-US" dirty="0">
                <a:hlinkClick r:id="rId8" tooltip="亞洲"/>
              </a:rPr>
              <a:t>亞洲</a:t>
            </a:r>
            <a:r>
              <a:rPr lang="en-US" altLang="zh-TW" dirty="0"/>
              <a:t>530</a:t>
            </a:r>
            <a:r>
              <a:rPr lang="zh-TW" altLang="en-US" dirty="0"/>
              <a:t>米</a:t>
            </a:r>
            <a:r>
              <a:rPr lang="en-US" altLang="zh-TW" dirty="0"/>
              <a:t>1,739</a:t>
            </a:r>
            <a:r>
              <a:rPr lang="zh-TW" altLang="en-US" dirty="0"/>
              <a:t>英尺</a:t>
            </a:r>
            <a:r>
              <a:rPr lang="en-US" altLang="zh-TW" dirty="0" smtClean="0"/>
              <a:t>1172015</a:t>
            </a:r>
          </a:p>
          <a:p>
            <a:r>
              <a:rPr lang="en-US" altLang="zh-TW" dirty="0" smtClean="0"/>
              <a:t>6</a:t>
            </a:r>
            <a:r>
              <a:rPr lang="zh-TW" altLang="en-US" dirty="0">
                <a:hlinkClick r:id="rId21" tooltip="台北101"/>
              </a:rPr>
              <a:t>台北</a:t>
            </a:r>
            <a:r>
              <a:rPr lang="en-US" altLang="zh-TW" dirty="0">
                <a:hlinkClick r:id="rId21" tooltip="台北101"/>
              </a:rPr>
              <a:t>101</a:t>
            </a:r>
            <a:r>
              <a:rPr lang="zh-TW" altLang="en-US" dirty="0">
                <a:hlinkClick r:id="rId22" tooltip="台北市"/>
              </a:rPr>
              <a:t>台北</a:t>
            </a:r>
            <a:r>
              <a:rPr lang="zh-TW" altLang="en-US" dirty="0"/>
              <a:t> </a:t>
            </a:r>
            <a:r>
              <a:rPr lang="zh-TW" altLang="en-US" dirty="0">
                <a:hlinkClick r:id="rId23" tooltip="中華民國"/>
              </a:rPr>
              <a:t>中華民國</a:t>
            </a:r>
            <a:r>
              <a:rPr lang="zh-TW" altLang="en-US" dirty="0"/>
              <a:t>亞洲</a:t>
            </a:r>
            <a:r>
              <a:rPr lang="en-US" altLang="zh-TW" dirty="0"/>
              <a:t>508</a:t>
            </a:r>
            <a:r>
              <a:rPr lang="zh-TW" altLang="en-US" dirty="0"/>
              <a:t>米</a:t>
            </a:r>
            <a:r>
              <a:rPr lang="en-US" altLang="zh-TW" dirty="0"/>
              <a:t>1,667</a:t>
            </a:r>
            <a:r>
              <a:rPr lang="zh-TW" altLang="en-US" dirty="0"/>
              <a:t>英尺</a:t>
            </a:r>
            <a:r>
              <a:rPr lang="en-US" altLang="zh-TW" dirty="0" smtClean="0"/>
              <a:t>1012004</a:t>
            </a:r>
          </a:p>
          <a:p>
            <a:r>
              <a:rPr lang="en-US" altLang="zh-TW" dirty="0" smtClean="0"/>
              <a:t>7</a:t>
            </a:r>
            <a:r>
              <a:rPr lang="zh-TW" altLang="en-US" dirty="0">
                <a:hlinkClick r:id="rId24" tooltip="上海環球金融中心"/>
              </a:rPr>
              <a:t>上海環球金融中心</a:t>
            </a:r>
            <a:r>
              <a:rPr lang="zh-TW" altLang="en-US" dirty="0">
                <a:hlinkClick r:id="rId10" tooltip="上海"/>
              </a:rPr>
              <a:t>上海</a:t>
            </a:r>
            <a:r>
              <a:rPr lang="zh-TW" altLang="en-US" dirty="0"/>
              <a:t> </a:t>
            </a:r>
            <a:r>
              <a:rPr lang="zh-TW" altLang="en-US" dirty="0">
                <a:hlinkClick r:id="rId11" tooltip="中華人民共和國"/>
              </a:rPr>
              <a:t>中國</a:t>
            </a:r>
            <a:r>
              <a:rPr lang="zh-TW" altLang="en-US" dirty="0">
                <a:hlinkClick r:id="rId12" tooltip="中國大陸"/>
              </a:rPr>
              <a:t>大陸</a:t>
            </a:r>
            <a:r>
              <a:rPr lang="zh-TW" altLang="en-US" dirty="0"/>
              <a:t>亞洲</a:t>
            </a:r>
            <a:r>
              <a:rPr lang="en-US" altLang="zh-TW" dirty="0"/>
              <a:t>492</a:t>
            </a:r>
            <a:r>
              <a:rPr lang="zh-TW" altLang="en-US" dirty="0"/>
              <a:t>米</a:t>
            </a:r>
            <a:r>
              <a:rPr lang="en-US" altLang="zh-TW" dirty="0"/>
              <a:t>1,614</a:t>
            </a:r>
            <a:r>
              <a:rPr lang="zh-TW" altLang="en-US" dirty="0"/>
              <a:t>英尺</a:t>
            </a:r>
            <a:r>
              <a:rPr lang="en-US" altLang="zh-TW" dirty="0" smtClean="0"/>
              <a:t>1012008</a:t>
            </a:r>
          </a:p>
          <a:p>
            <a:r>
              <a:rPr lang="en-US" altLang="zh-TW" dirty="0" smtClean="0"/>
              <a:t>8</a:t>
            </a:r>
            <a:r>
              <a:rPr lang="zh-TW" altLang="en-US" dirty="0">
                <a:hlinkClick r:id="rId25" tooltip="環球貿易廣場"/>
              </a:rPr>
              <a:t>環球貿易廣場</a:t>
            </a:r>
            <a:r>
              <a:rPr lang="zh-TW" altLang="en-US" dirty="0">
                <a:hlinkClick r:id="rId26" tooltip="香港"/>
              </a:rPr>
              <a:t>香港</a:t>
            </a:r>
            <a:r>
              <a:rPr lang="zh-TW" altLang="en-US" dirty="0"/>
              <a:t> </a:t>
            </a:r>
            <a:r>
              <a:rPr lang="zh-TW" altLang="en-US" dirty="0">
                <a:hlinkClick r:id="rId26" tooltip="香港"/>
              </a:rPr>
              <a:t>香港</a:t>
            </a:r>
            <a:r>
              <a:rPr lang="zh-TW" altLang="en-US" dirty="0"/>
              <a:t>亞洲</a:t>
            </a:r>
            <a:r>
              <a:rPr lang="en-US" altLang="zh-TW" dirty="0"/>
              <a:t>484</a:t>
            </a:r>
            <a:r>
              <a:rPr lang="zh-TW" altLang="en-US" dirty="0"/>
              <a:t>米</a:t>
            </a:r>
            <a:r>
              <a:rPr lang="en-US" altLang="zh-TW" dirty="0"/>
              <a:t>1,588</a:t>
            </a:r>
            <a:r>
              <a:rPr lang="zh-TW" altLang="en-US" dirty="0"/>
              <a:t>英尺</a:t>
            </a:r>
            <a:r>
              <a:rPr lang="en-US" altLang="zh-TW" dirty="0" smtClean="0"/>
              <a:t>1182010</a:t>
            </a:r>
          </a:p>
          <a:p>
            <a:r>
              <a:rPr lang="en-US" altLang="zh-TW" dirty="0" smtClean="0"/>
              <a:t>9</a:t>
            </a:r>
            <a:r>
              <a:rPr lang="zh-TW" altLang="en-US" dirty="0">
                <a:hlinkClick r:id="rId27" tooltip="雙峰塔"/>
              </a:rPr>
              <a:t>雙峰塔</a:t>
            </a:r>
            <a:r>
              <a:rPr lang="zh-TW" altLang="en-US" dirty="0"/>
              <a:t>一座</a:t>
            </a:r>
            <a:r>
              <a:rPr lang="zh-TW" altLang="en-US" dirty="0">
                <a:hlinkClick r:id="rId28" tooltip="吉隆坡"/>
              </a:rPr>
              <a:t>吉隆坡</a:t>
            </a:r>
            <a:r>
              <a:rPr lang="zh-TW" altLang="en-US" dirty="0"/>
              <a:t> </a:t>
            </a:r>
            <a:r>
              <a:rPr lang="zh-TW" altLang="en-US" dirty="0">
                <a:hlinkClick r:id="rId29" tooltip="馬來西亞"/>
              </a:rPr>
              <a:t>馬來西亞</a:t>
            </a:r>
            <a:r>
              <a:rPr lang="zh-TW" altLang="en-US" dirty="0"/>
              <a:t>亞洲</a:t>
            </a:r>
            <a:r>
              <a:rPr lang="en-US" altLang="zh-TW" dirty="0"/>
              <a:t>452</a:t>
            </a:r>
            <a:r>
              <a:rPr lang="zh-TW" altLang="en-US" dirty="0"/>
              <a:t>米</a:t>
            </a:r>
            <a:r>
              <a:rPr lang="en-US" altLang="zh-TW" dirty="0"/>
              <a:t>1,483</a:t>
            </a:r>
            <a:r>
              <a:rPr lang="zh-TW" altLang="en-US" dirty="0"/>
              <a:t>英尺</a:t>
            </a:r>
            <a:r>
              <a:rPr lang="en-US" altLang="zh-TW" dirty="0" smtClean="0"/>
              <a:t>881998</a:t>
            </a:r>
          </a:p>
          <a:p>
            <a:r>
              <a:rPr lang="en-US" altLang="zh-TW" dirty="0" smtClean="0"/>
              <a:t>9</a:t>
            </a:r>
            <a:r>
              <a:rPr lang="zh-TW" altLang="en-US" dirty="0">
                <a:hlinkClick r:id="rId27" tooltip="雙峰塔"/>
              </a:rPr>
              <a:t>雙峰塔</a:t>
            </a:r>
            <a:r>
              <a:rPr lang="zh-TW" altLang="en-US" dirty="0"/>
              <a:t>二座</a:t>
            </a:r>
            <a:r>
              <a:rPr lang="zh-TW" altLang="en-US" dirty="0">
                <a:hlinkClick r:id="rId28" tooltip="吉隆坡"/>
              </a:rPr>
              <a:t>吉隆坡</a:t>
            </a:r>
            <a:r>
              <a:rPr lang="zh-TW" altLang="en-US" dirty="0"/>
              <a:t> </a:t>
            </a:r>
            <a:r>
              <a:rPr lang="zh-TW" altLang="en-US" dirty="0">
                <a:hlinkClick r:id="rId29" tooltip="馬來西亞"/>
              </a:rPr>
              <a:t>馬來西亞</a:t>
            </a:r>
            <a:r>
              <a:rPr lang="zh-TW" altLang="en-US" dirty="0"/>
              <a:t>亞洲</a:t>
            </a:r>
            <a:r>
              <a:rPr lang="en-US" altLang="zh-TW" dirty="0"/>
              <a:t>452</a:t>
            </a:r>
            <a:r>
              <a:rPr lang="zh-TW" altLang="en-US" dirty="0"/>
              <a:t>米</a:t>
            </a:r>
            <a:r>
              <a:rPr lang="en-US" altLang="zh-TW" dirty="0"/>
              <a:t>1,483</a:t>
            </a:r>
            <a:r>
              <a:rPr lang="zh-TW" altLang="en-US" dirty="0"/>
              <a:t>英尺</a:t>
            </a:r>
            <a:r>
              <a:rPr lang="en-US" altLang="zh-TW" dirty="0" smtClean="0"/>
              <a:t>881998</a:t>
            </a:r>
          </a:p>
          <a:p>
            <a:r>
              <a:rPr lang="en-US" altLang="zh-TW" dirty="0" smtClean="0"/>
              <a:t>10</a:t>
            </a:r>
            <a:r>
              <a:rPr lang="zh-TW" altLang="en-US" dirty="0">
                <a:hlinkClick r:id="rId30" tooltip="紫峰大廈"/>
              </a:rPr>
              <a:t>紫峰大廈</a:t>
            </a:r>
            <a:r>
              <a:rPr lang="zh-TW" altLang="en-US" dirty="0">
                <a:hlinkClick r:id="rId31" tooltip="南京"/>
              </a:rPr>
              <a:t>南京</a:t>
            </a:r>
            <a:r>
              <a:rPr lang="zh-TW" altLang="en-US" dirty="0"/>
              <a:t> </a:t>
            </a:r>
            <a:r>
              <a:rPr lang="zh-TW" altLang="en-US" dirty="0">
                <a:hlinkClick r:id="rId11" tooltip="中華人民共和國"/>
              </a:rPr>
              <a:t>中國</a:t>
            </a:r>
            <a:r>
              <a:rPr lang="zh-TW" altLang="en-US" dirty="0">
                <a:hlinkClick r:id="rId12" tooltip="中國大陸"/>
              </a:rPr>
              <a:t>大陸</a:t>
            </a:r>
            <a:r>
              <a:rPr lang="zh-TW" altLang="en-US" dirty="0"/>
              <a:t>亞洲</a:t>
            </a:r>
            <a:r>
              <a:rPr lang="en-US" altLang="zh-TW" dirty="0"/>
              <a:t>450</a:t>
            </a:r>
            <a:r>
              <a:rPr lang="zh-TW" altLang="en-US" dirty="0"/>
              <a:t>米</a:t>
            </a:r>
            <a:r>
              <a:rPr lang="en-US" altLang="zh-TW" dirty="0"/>
              <a:t>1,476</a:t>
            </a:r>
            <a:r>
              <a:rPr lang="zh-TW" altLang="en-US" dirty="0"/>
              <a:t>英尺</a:t>
            </a:r>
            <a:r>
              <a:rPr lang="en-US" altLang="zh-TW" dirty="0"/>
              <a:t>892009</a:t>
            </a:r>
            <a:r>
              <a:rPr lang="en-US" altLang="zh-TW" baseline="30000" dirty="0">
                <a:hlinkClick r:id="rId32"/>
              </a:rPr>
              <a:t>[D]</a:t>
            </a:r>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43</a:t>
            </a:fld>
            <a:endParaRPr lang="en-US" altLang="zh-TW"/>
          </a:p>
        </p:txBody>
      </p:sp>
    </p:spTree>
    <p:extLst>
      <p:ext uri="{BB962C8B-B14F-4D97-AF65-F5344CB8AC3E}">
        <p14:creationId xmlns:p14="http://schemas.microsoft.com/office/powerpoint/2010/main" val="39321215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北市公車由於公開投標及設備採用價格標，目前公車設備有三家廠商，站牌設備有六家廠商，</a:t>
            </a:r>
            <a:endParaRPr lang="en-US" altLang="zh-TW" dirty="0" smtClean="0"/>
          </a:p>
          <a:p>
            <a:r>
              <a:rPr lang="zh-TW" altLang="en-US" dirty="0" smtClean="0"/>
              <a:t>為有效管理因此進行標準公車及站牌通訊伺服器之建置工作，也提供一個驗證測試平台，</a:t>
            </a:r>
            <a:endParaRPr lang="en-US" altLang="zh-TW" dirty="0" smtClean="0"/>
          </a:p>
          <a:p>
            <a:r>
              <a:rPr lang="zh-TW" altLang="en-US" dirty="0" smtClean="0"/>
              <a:t>讓要加入服務之設備（不管是站牌或是公車）可以順利且穩定進入系統。</a:t>
            </a:r>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44</a:t>
            </a:fld>
            <a:endParaRPr lang="en-US" altLang="zh-TW"/>
          </a:p>
        </p:txBody>
      </p:sp>
    </p:spTree>
    <p:extLst>
      <p:ext uri="{BB962C8B-B14F-4D97-AF65-F5344CB8AC3E}">
        <p14:creationId xmlns:p14="http://schemas.microsoft.com/office/powerpoint/2010/main" val="3363289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i="0" dirty="0" smtClean="0"/>
              <a:t>北市公車路線約有近一半之路線為機動路線</a:t>
            </a:r>
            <a:endParaRPr lang="en-US" altLang="zh-TW" i="0" dirty="0" smtClean="0"/>
          </a:p>
          <a:p>
            <a:r>
              <a:rPr lang="zh-TW" altLang="en-US" i="0" dirty="0" smtClean="0"/>
              <a:t>未來若把能把</a:t>
            </a:r>
            <a:r>
              <a:rPr lang="en-US" altLang="zh-TW" i="0" dirty="0" smtClean="0"/>
              <a:t>15</a:t>
            </a:r>
            <a:r>
              <a:rPr lang="zh-TW" altLang="en-US" i="0" dirty="0" smtClean="0"/>
              <a:t>家客運的這些機動路線之班表納入系統，不僅路線營運很機動，</a:t>
            </a:r>
            <a:endParaRPr lang="en-US" altLang="zh-TW" i="0" dirty="0" smtClean="0"/>
          </a:p>
          <a:p>
            <a:r>
              <a:rPr lang="zh-TW" altLang="en-US" i="0" dirty="0" smtClean="0"/>
              <a:t>人亦很機動，因此提供行動調度系統，將即時班表納入系統，</a:t>
            </a:r>
            <a:endParaRPr lang="en-US" altLang="zh-TW" i="0" dirty="0" smtClean="0"/>
          </a:p>
          <a:p>
            <a:r>
              <a:rPr lang="en-US" altLang="zh-TW" i="0" dirty="0" smtClean="0"/>
              <a:t>1.</a:t>
            </a:r>
            <a:r>
              <a:rPr lang="zh-TW" altLang="en-US" i="0" dirty="0" smtClean="0"/>
              <a:t>機動班表納入系統</a:t>
            </a:r>
            <a:endParaRPr lang="en-US" altLang="zh-TW" i="0" dirty="0" smtClean="0"/>
          </a:p>
          <a:p>
            <a:r>
              <a:rPr lang="en-US" altLang="zh-TW" i="0" dirty="0" smtClean="0"/>
              <a:t>2.</a:t>
            </a:r>
            <a:r>
              <a:rPr lang="zh-TW" altLang="en-US" i="0" dirty="0" smtClean="0"/>
              <a:t>調度、路線監控及異常預警及校正</a:t>
            </a:r>
            <a:r>
              <a:rPr lang="en-US" altLang="zh-TW" i="0" dirty="0" smtClean="0"/>
              <a:t>(Ex:</a:t>
            </a:r>
            <a:r>
              <a:rPr lang="zh-TW" altLang="en-US" i="0" dirty="0" smtClean="0"/>
              <a:t>設定路線與營運路線不同）</a:t>
            </a:r>
            <a:endParaRPr lang="en-US" altLang="zh-TW" i="0" dirty="0" smtClean="0"/>
          </a:p>
          <a:p>
            <a:r>
              <a:rPr lang="en-US" altLang="zh-TW" i="0" dirty="0" smtClean="0"/>
              <a:t>3.</a:t>
            </a:r>
            <a:r>
              <a:rPr lang="zh-TW" altLang="en-US" i="0" dirty="0" smtClean="0"/>
              <a:t>正確報表呈現及更準確預估到站資訊呈現</a:t>
            </a:r>
            <a:endParaRPr lang="en-US" altLang="zh-TW" i="0" dirty="0" smtClean="0"/>
          </a:p>
          <a:p>
            <a:endParaRPr lang="en-US" altLang="zh-TW" i="0" dirty="0" smtClean="0"/>
          </a:p>
          <a:p>
            <a:r>
              <a:rPr lang="zh-TW" altLang="en-US" i="0" dirty="0" smtClean="0"/>
              <a:t>可以進行系統稽核，更進一步校正，提升預估到站準確及報表趟正確性。</a:t>
            </a:r>
            <a:endParaRPr lang="en-US" altLang="zh-TW" i="0" dirty="0" smtClean="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45</a:t>
            </a:fld>
            <a:endParaRPr lang="en-US" altLang="zh-TW"/>
          </a:p>
        </p:txBody>
      </p:sp>
    </p:spTree>
    <p:extLst>
      <p:ext uri="{BB962C8B-B14F-4D97-AF65-F5344CB8AC3E}">
        <p14:creationId xmlns:p14="http://schemas.microsoft.com/office/powerpoint/2010/main" val="1768649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300" dirty="0" smtClean="0"/>
              <a:t>因應成本彈性，將便民網站於雲端機房建立雙北統一便民入口</a:t>
            </a:r>
            <a:endParaRPr lang="en-US" altLang="zh-TW" sz="1300" dirty="0" smtClean="0"/>
          </a:p>
          <a:p>
            <a:r>
              <a:rPr lang="zh-TW" altLang="en-US" sz="1300" dirty="0" smtClean="0"/>
              <a:t>給大台北市民一個便利的公車動態資訊查詢網站</a:t>
            </a:r>
            <a:endParaRPr lang="zh-TW" altLang="en-US" sz="1300"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46</a:t>
            </a:fld>
            <a:endParaRPr lang="en-US" altLang="zh-TW"/>
          </a:p>
        </p:txBody>
      </p:sp>
    </p:spTree>
    <p:extLst>
      <p:ext uri="{BB962C8B-B14F-4D97-AF65-F5344CB8AC3E}">
        <p14:creationId xmlns:p14="http://schemas.microsoft.com/office/powerpoint/2010/main" val="31342967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919163" y="744538"/>
            <a:ext cx="4967287" cy="3727450"/>
          </a:xfrm>
          <a:ln/>
        </p:spPr>
      </p:sp>
      <p:sp>
        <p:nvSpPr>
          <p:cNvPr id="73731" name="Notes Placeholder 2"/>
          <p:cNvSpPr>
            <a:spLocks noGrp="1"/>
          </p:cNvSpPr>
          <p:nvPr>
            <p:ph type="body" idx="1"/>
          </p:nvPr>
        </p:nvSpPr>
        <p:spPr>
          <a:noFill/>
          <a:ln/>
        </p:spPr>
        <p:txBody>
          <a:bodyPr/>
          <a:lstStyle/>
          <a:p>
            <a:r>
              <a:rPr lang="zh-TW" altLang="en-US" sz="1600" dirty="0" smtClean="0"/>
              <a:t>機動性路線，機動調度</a:t>
            </a:r>
            <a:r>
              <a:rPr lang="en-US" altLang="zh-TW" sz="1600" dirty="0" smtClean="0"/>
              <a:t>(</a:t>
            </a:r>
            <a:r>
              <a:rPr lang="zh-TW" altLang="en-US" sz="1600" dirty="0" smtClean="0"/>
              <a:t>給定明確車輛及勤務發車時間</a:t>
            </a:r>
            <a:r>
              <a:rPr lang="en-US" altLang="zh-TW" sz="1600" dirty="0" smtClean="0"/>
              <a:t>)</a:t>
            </a:r>
            <a:r>
              <a:rPr lang="zh-TW" altLang="en-US" sz="1600" dirty="0" smtClean="0"/>
              <a:t>納入，將即時班表提供給系統</a:t>
            </a:r>
            <a:endParaRPr lang="en-US" altLang="zh-TW" sz="160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kern="1200" dirty="0" smtClean="0">
                <a:solidFill>
                  <a:schemeClr val="tx1"/>
                </a:solidFill>
                <a:effectLst/>
                <a:latin typeface="Calibri" pitchFamily="34" charset="0"/>
                <a:ea typeface="新細明體" pitchFamily="18" charset="-120"/>
                <a:cs typeface="+mn-cs"/>
              </a:rPr>
              <a:t>（一）</a:t>
            </a:r>
            <a:r>
              <a:rPr lang="x-none" altLang="zh-TW" sz="1200" b="0" kern="1200" dirty="0" smtClean="0">
                <a:solidFill>
                  <a:schemeClr val="tx1"/>
                </a:solidFill>
                <a:effectLst/>
                <a:latin typeface="Calibri" pitchFamily="34" charset="0"/>
                <a:ea typeface="新細明體" pitchFamily="18" charset="-120"/>
                <a:cs typeface="+mn-cs"/>
              </a:rPr>
              <a:t>從被動稽核提升主動通報、即時修正</a:t>
            </a:r>
            <a:r>
              <a:rPr lang="zh-TW" altLang="en-US" sz="1200" b="0" kern="1200" dirty="0" smtClean="0">
                <a:solidFill>
                  <a:schemeClr val="tx1"/>
                </a:solidFill>
                <a:effectLst/>
                <a:latin typeface="Calibri" pitchFamily="34" charset="0"/>
                <a:ea typeface="新細明體" pitchFamily="18" charset="-120"/>
                <a:cs typeface="+mn-cs"/>
              </a:rPr>
              <a:t>：異動通知及修正由系統來進行</a:t>
            </a:r>
            <a:endParaRPr lang="zh-TW" altLang="zh-TW" sz="1200" b="1" kern="1200" dirty="0" smtClean="0">
              <a:solidFill>
                <a:schemeClr val="tx1"/>
              </a:solidFill>
              <a:effectLst/>
              <a:latin typeface="Calibri" pitchFamily="34" charset="0"/>
              <a:ea typeface="新細明體"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kern="1200" dirty="0" smtClean="0">
                <a:solidFill>
                  <a:schemeClr val="tx1"/>
                </a:solidFill>
                <a:effectLst/>
                <a:latin typeface="Calibri" pitchFamily="34" charset="0"/>
                <a:ea typeface="新細明體" pitchFamily="18" charset="-120"/>
                <a:cs typeface="+mn-cs"/>
              </a:rPr>
              <a:t>（二）</a:t>
            </a:r>
            <a:r>
              <a:rPr lang="x-none" altLang="zh-TW" sz="1200" b="0" kern="1200" dirty="0" smtClean="0">
                <a:solidFill>
                  <a:schemeClr val="tx1"/>
                </a:solidFill>
                <a:effectLst/>
                <a:latin typeface="Calibri" pitchFamily="34" charset="0"/>
                <a:ea typeface="新細明體" pitchFamily="18" charset="-120"/>
                <a:cs typeface="+mn-cs"/>
              </a:rPr>
              <a:t>從稽核角度轉向共同營運平</a:t>
            </a:r>
            <a:r>
              <a:rPr lang="zh-TW" altLang="zh-TW" sz="1200" b="0" kern="1200" dirty="0" smtClean="0">
                <a:solidFill>
                  <a:schemeClr val="tx1"/>
                </a:solidFill>
                <a:effectLst/>
                <a:latin typeface="Calibri" pitchFamily="34" charset="0"/>
                <a:ea typeface="新細明體" pitchFamily="18" charset="-120"/>
                <a:cs typeface="+mn-cs"/>
              </a:rPr>
              <a:t>臺</a:t>
            </a:r>
            <a:r>
              <a:rPr lang="zh-TW" altLang="en-US" sz="1200" b="0" kern="1200" dirty="0" smtClean="0">
                <a:solidFill>
                  <a:schemeClr val="tx1"/>
                </a:solidFill>
                <a:effectLst/>
                <a:latin typeface="Calibri" pitchFamily="34" charset="0"/>
                <a:ea typeface="新細明體" pitchFamily="18" charset="-120"/>
                <a:cs typeface="+mn-cs"/>
              </a:rPr>
              <a:t>：業者調度納入調排班表</a:t>
            </a:r>
            <a:r>
              <a:rPr lang="en-US" altLang="zh-TW" sz="1200" b="0" kern="1200" dirty="0" smtClean="0">
                <a:solidFill>
                  <a:schemeClr val="tx1"/>
                </a:solidFill>
                <a:effectLst/>
                <a:latin typeface="Calibri" pitchFamily="34" charset="0"/>
                <a:ea typeface="新細明體" pitchFamily="18" charset="-120"/>
                <a:cs typeface="+mn-cs"/>
              </a:rPr>
              <a:t>(</a:t>
            </a:r>
            <a:r>
              <a:rPr lang="zh-TW" altLang="en-US" sz="1200" b="0" kern="1200" dirty="0" smtClean="0">
                <a:solidFill>
                  <a:schemeClr val="tx1"/>
                </a:solidFill>
                <a:effectLst/>
                <a:latin typeface="Calibri" pitchFamily="34" charset="0"/>
                <a:ea typeface="新細明體" pitchFamily="18" charset="-120"/>
                <a:cs typeface="+mn-cs"/>
              </a:rPr>
              <a:t>機動</a:t>
            </a:r>
            <a:r>
              <a:rPr lang="en-US" altLang="zh-TW" sz="1200" b="0" kern="1200" dirty="0" smtClean="0">
                <a:solidFill>
                  <a:schemeClr val="tx1"/>
                </a:solidFill>
                <a:effectLst/>
                <a:latin typeface="Calibri" pitchFamily="34" charset="0"/>
                <a:ea typeface="新細明體" pitchFamily="18" charset="-120"/>
                <a:cs typeface="+mn-cs"/>
              </a:rPr>
              <a:t>)</a:t>
            </a:r>
            <a:r>
              <a:rPr lang="zh-TW" altLang="en-US" sz="1200" b="0" kern="1200" dirty="0" smtClean="0">
                <a:solidFill>
                  <a:schemeClr val="tx1"/>
                </a:solidFill>
                <a:effectLst/>
                <a:latin typeface="Calibri" pitchFamily="34" charset="0"/>
                <a:ea typeface="新細明體" pitchFamily="18" charset="-120"/>
                <a:cs typeface="+mn-cs"/>
              </a:rPr>
              <a:t>後端稽核</a:t>
            </a:r>
            <a:r>
              <a:rPr lang="en-US" altLang="zh-TW" sz="1200" b="0" kern="1200" dirty="0" smtClean="0">
                <a:solidFill>
                  <a:schemeClr val="tx1"/>
                </a:solidFill>
                <a:effectLst/>
                <a:latin typeface="Calibri" pitchFamily="34" charset="0"/>
                <a:ea typeface="新細明體" pitchFamily="18" charset="-120"/>
                <a:cs typeface="+mn-cs"/>
              </a:rPr>
              <a:t>-&gt;</a:t>
            </a:r>
            <a:r>
              <a:rPr lang="zh-TW" altLang="en-US" sz="1200" b="0" kern="1200" dirty="0" smtClean="0">
                <a:solidFill>
                  <a:schemeClr val="tx1"/>
                </a:solidFill>
                <a:effectLst/>
                <a:latin typeface="Calibri" pitchFamily="34" charset="0"/>
                <a:ea typeface="新細明體" pitchFamily="18" charset="-120"/>
                <a:cs typeface="+mn-cs"/>
              </a:rPr>
              <a:t>營運管理</a:t>
            </a:r>
            <a:endParaRPr lang="en-US" altLang="zh-TW" sz="1200" b="0" kern="1200" dirty="0" smtClean="0">
              <a:solidFill>
                <a:schemeClr val="tx1"/>
              </a:solidFill>
              <a:effectLst/>
              <a:latin typeface="Calibri" pitchFamily="34" charset="0"/>
              <a:ea typeface="新細明體"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kern="1200" dirty="0" smtClean="0">
                <a:solidFill>
                  <a:schemeClr val="tx1"/>
                </a:solidFill>
                <a:effectLst/>
                <a:latin typeface="Calibri" pitchFamily="34" charset="0"/>
                <a:ea typeface="新細明體" pitchFamily="18" charset="-120"/>
                <a:cs typeface="+mn-cs"/>
              </a:rPr>
              <a:t>（三）</a:t>
            </a:r>
            <a:r>
              <a:rPr lang="x-none" altLang="zh-TW" sz="1200" b="0" kern="1200" dirty="0" smtClean="0">
                <a:solidFill>
                  <a:schemeClr val="tx1"/>
                </a:solidFill>
                <a:effectLst/>
                <a:latin typeface="Calibri" pitchFamily="34" charset="0"/>
                <a:ea typeface="新細明體" pitchFamily="18" charset="-120"/>
                <a:cs typeface="+mn-cs"/>
              </a:rPr>
              <a:t>從稽核管理升級公車決策支援</a:t>
            </a:r>
            <a:r>
              <a:rPr lang="zh-TW" altLang="en-US" sz="1200" b="0" kern="1200" dirty="0" smtClean="0">
                <a:solidFill>
                  <a:schemeClr val="tx1"/>
                </a:solidFill>
                <a:effectLst/>
                <a:latin typeface="Calibri" pitchFamily="34" charset="0"/>
                <a:ea typeface="新細明體" pitchFamily="18" charset="-120"/>
                <a:cs typeface="+mn-cs"/>
              </a:rPr>
              <a:t>：</a:t>
            </a:r>
            <a:endParaRPr lang="en-US" altLang="zh-TW" sz="1200" b="0" kern="1200" dirty="0" smtClean="0">
              <a:solidFill>
                <a:schemeClr val="tx1"/>
              </a:solidFill>
              <a:effectLst/>
              <a:latin typeface="Calibri" pitchFamily="34" charset="0"/>
              <a:ea typeface="新細明體"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kern="1200" dirty="0" smtClean="0">
                <a:solidFill>
                  <a:schemeClr val="tx1"/>
                </a:solidFill>
                <a:effectLst/>
                <a:latin typeface="Calibri" pitchFamily="34" charset="0"/>
                <a:ea typeface="新細明體" pitchFamily="18" charset="-120"/>
                <a:cs typeface="+mn-cs"/>
              </a:rPr>
              <a:t>巨量分析，資料</a:t>
            </a:r>
            <a:r>
              <a:rPr lang="en-US" altLang="zh-TW" sz="1200" b="0" kern="1200" dirty="0" smtClean="0">
                <a:solidFill>
                  <a:schemeClr val="tx1"/>
                </a:solidFill>
                <a:effectLst/>
                <a:latin typeface="Calibri" pitchFamily="34" charset="0"/>
                <a:ea typeface="新細明體" pitchFamily="18" charset="-120"/>
                <a:cs typeface="+mn-cs"/>
              </a:rPr>
              <a:t>-&gt;</a:t>
            </a:r>
            <a:r>
              <a:rPr lang="zh-TW" altLang="en-US" sz="1200" b="0" kern="1200" dirty="0" smtClean="0">
                <a:solidFill>
                  <a:schemeClr val="tx1"/>
                </a:solidFill>
                <a:effectLst/>
                <a:latin typeface="Calibri" pitchFamily="34" charset="0"/>
                <a:ea typeface="新細明體" pitchFamily="18" charset="-120"/>
                <a:cs typeface="+mn-cs"/>
              </a:rPr>
              <a:t>知識</a:t>
            </a:r>
            <a:r>
              <a:rPr lang="en-US" altLang="zh-TW" sz="1200" b="0" kern="1200" dirty="0" smtClean="0">
                <a:solidFill>
                  <a:schemeClr val="tx1"/>
                </a:solidFill>
                <a:effectLst/>
                <a:latin typeface="Calibri" pitchFamily="34" charset="0"/>
                <a:ea typeface="新細明體" pitchFamily="18" charset="-120"/>
                <a:cs typeface="+mn-cs"/>
              </a:rPr>
              <a:t>-&gt;</a:t>
            </a:r>
            <a:r>
              <a:rPr lang="zh-TW" altLang="en-US" sz="1200" b="0" kern="1200" dirty="0" smtClean="0">
                <a:solidFill>
                  <a:schemeClr val="tx1"/>
                </a:solidFill>
                <a:effectLst/>
                <a:latin typeface="Calibri" pitchFamily="34" charset="0"/>
                <a:ea typeface="新細明體" pitchFamily="18" charset="-120"/>
                <a:cs typeface="+mn-cs"/>
              </a:rPr>
              <a:t>分析</a:t>
            </a:r>
            <a:r>
              <a:rPr lang="en-US" altLang="zh-TW" sz="1200" b="0" kern="1200" dirty="0" smtClean="0">
                <a:solidFill>
                  <a:schemeClr val="tx1"/>
                </a:solidFill>
                <a:effectLst/>
                <a:latin typeface="Calibri" pitchFamily="34" charset="0"/>
                <a:ea typeface="新細明體" pitchFamily="18" charset="-120"/>
                <a:cs typeface="+mn-cs"/>
              </a:rPr>
              <a:t>-&gt;</a:t>
            </a:r>
            <a:r>
              <a:rPr lang="zh-TW" altLang="en-US" sz="1200" b="0" kern="1200" dirty="0" smtClean="0">
                <a:solidFill>
                  <a:schemeClr val="tx1"/>
                </a:solidFill>
                <a:effectLst/>
                <a:latin typeface="Calibri" pitchFamily="34" charset="0"/>
                <a:ea typeface="新細明體" pitchFamily="18" charset="-120"/>
                <a:cs typeface="+mn-cs"/>
              </a:rPr>
              <a:t>智慧</a:t>
            </a:r>
            <a:r>
              <a:rPr lang="en-US" altLang="zh-TW" sz="1200" b="0" kern="1200" dirty="0" smtClean="0">
                <a:solidFill>
                  <a:schemeClr val="tx1"/>
                </a:solidFill>
                <a:effectLst/>
                <a:latin typeface="Calibri" pitchFamily="34" charset="0"/>
                <a:ea typeface="新細明體" pitchFamily="18" charset="-120"/>
                <a:cs typeface="+mn-cs"/>
              </a:rPr>
              <a:t>-&gt;</a:t>
            </a:r>
            <a:r>
              <a:rPr lang="zh-TW" altLang="en-US" sz="1200" b="0" kern="1200" dirty="0" smtClean="0">
                <a:solidFill>
                  <a:schemeClr val="tx1"/>
                </a:solidFill>
                <a:effectLst/>
                <a:latin typeface="Calibri" pitchFamily="34" charset="0"/>
                <a:ea typeface="新細明體" pitchFamily="18" charset="-120"/>
                <a:cs typeface="+mn-cs"/>
              </a:rPr>
              <a:t>決策支援</a:t>
            </a:r>
            <a:endParaRPr lang="zh-TW" altLang="zh-TW" sz="1200" b="1" kern="1200" dirty="0" smtClean="0">
              <a:solidFill>
                <a:schemeClr val="tx1"/>
              </a:solidFill>
              <a:effectLst/>
              <a:latin typeface="Calibri" pitchFamily="34" charset="0"/>
              <a:ea typeface="新細明體"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sz="1200" b="1" kern="1200" dirty="0" smtClean="0">
              <a:solidFill>
                <a:schemeClr val="tx1"/>
              </a:solidFill>
              <a:effectLst/>
              <a:latin typeface="Calibri" pitchFamily="34" charset="0"/>
              <a:ea typeface="新細明體" pitchFamily="18"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1" dirty="0" smtClean="0">
                <a:solidFill>
                  <a:srgbClr val="FFFF00"/>
                </a:solidFill>
                <a:latin typeface="微軟正黑體" pitchFamily="34" charset="-120"/>
                <a:ea typeface="微軟正黑體" pitchFamily="34" charset="-120"/>
              </a:rPr>
              <a:t>後端稽核不僅是稽核</a:t>
            </a:r>
            <a:r>
              <a:rPr lang="en-US" altLang="zh-TW" sz="1200" b="1" dirty="0" smtClean="0">
                <a:solidFill>
                  <a:srgbClr val="FFFF00"/>
                </a:solidFill>
                <a:latin typeface="微軟正黑體" pitchFamily="34" charset="-120"/>
                <a:ea typeface="微軟正黑體" pitchFamily="34" charset="-120"/>
              </a:rPr>
              <a:t>-</a:t>
            </a:r>
            <a:r>
              <a:rPr lang="zh-TW" altLang="en-US" sz="1200" b="1" dirty="0" smtClean="0">
                <a:solidFill>
                  <a:srgbClr val="FFFF00"/>
                </a:solidFill>
                <a:latin typeface="微軟正黑體" pitchFamily="34" charset="-120"/>
                <a:ea typeface="微軟正黑體" pitchFamily="34" charset="-120"/>
              </a:rPr>
              <a:t>智慧平台</a:t>
            </a:r>
            <a:endParaRPr lang="en-US" altLang="zh-TW" sz="1600" dirty="0" smtClean="0"/>
          </a:p>
          <a:p>
            <a:endParaRPr lang="en-US" altLang="zh-TW" dirty="0" smtClean="0">
              <a:latin typeface="Arial" pitchFamily="34" charset="0"/>
            </a:endParaRPr>
          </a:p>
        </p:txBody>
      </p:sp>
      <p:sp>
        <p:nvSpPr>
          <p:cNvPr id="73732" name="Slide Number Placeholder 3"/>
          <p:cNvSpPr>
            <a:spLocks noGrp="1"/>
          </p:cNvSpPr>
          <p:nvPr>
            <p:ph type="sldNum" sz="quarter" idx="5"/>
          </p:nvPr>
        </p:nvSpPr>
        <p:spPr>
          <a:noFill/>
        </p:spPr>
        <p:txBody>
          <a:bodyPr/>
          <a:lstStyle/>
          <a:p>
            <a:fld id="{B4CD4E11-52A6-4B6A-AE2C-EFF32EA1D7A8}" type="slidenum">
              <a:rPr lang="en-US" altLang="zh-TW" smtClean="0"/>
              <a:pPr/>
              <a:t>47</a:t>
            </a:fld>
            <a:endParaRPr lang="en-US" altLang="zh-TW" smtClean="0"/>
          </a:p>
        </p:txBody>
      </p:sp>
    </p:spTree>
    <p:extLst>
      <p:ext uri="{BB962C8B-B14F-4D97-AF65-F5344CB8AC3E}">
        <p14:creationId xmlns:p14="http://schemas.microsoft.com/office/powerpoint/2010/main" val="2042452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919163" y="744538"/>
            <a:ext cx="4967287" cy="3727450"/>
          </a:xfrm>
          <a:ln/>
        </p:spPr>
      </p:sp>
      <p:sp>
        <p:nvSpPr>
          <p:cNvPr id="73731" name="Notes Placeholder 2"/>
          <p:cNvSpPr>
            <a:spLocks noGrp="1"/>
          </p:cNvSpPr>
          <p:nvPr>
            <p:ph type="body" idx="1"/>
          </p:nvPr>
        </p:nvSpPr>
        <p:spPr>
          <a:noFill/>
          <a:ln/>
        </p:spPr>
        <p:txBody>
          <a:bodyPr/>
          <a:lstStyle/>
          <a:p>
            <a:r>
              <a:rPr lang="zh-TW" altLang="zh-TW" dirty="0" smtClean="0">
                <a:latin typeface="Calibri" pitchFamily="34" charset="0"/>
              </a:rPr>
              <a:t>目前</a:t>
            </a:r>
            <a:r>
              <a:rPr lang="zh-TW" altLang="zh-TW" dirty="0">
                <a:latin typeface="Calibri" pitchFamily="34" charset="0"/>
              </a:rPr>
              <a:t>預估跨運具的交易資料每日約</a:t>
            </a:r>
            <a:r>
              <a:rPr lang="en-US" altLang="zh-TW" dirty="0">
                <a:latin typeface="Calibri" pitchFamily="34" charset="0"/>
              </a:rPr>
              <a:t>700</a:t>
            </a:r>
            <a:r>
              <a:rPr lang="zh-TW" altLang="zh-TW" dirty="0">
                <a:latin typeface="Calibri" pitchFamily="34" charset="0"/>
              </a:rPr>
              <a:t>萬筆</a:t>
            </a:r>
          </a:p>
          <a:p>
            <a:r>
              <a:rPr lang="zh-TW" altLang="zh-TW" dirty="0">
                <a:latin typeface="Calibri" pitchFamily="34" charset="0"/>
              </a:rPr>
              <a:t>而公車動態系統</a:t>
            </a:r>
            <a:r>
              <a:rPr lang="en-US" altLang="zh-TW" dirty="0">
                <a:latin typeface="Calibri" pitchFamily="34" charset="0"/>
              </a:rPr>
              <a:t>A1</a:t>
            </a:r>
            <a:r>
              <a:rPr lang="zh-TW" altLang="zh-TW" dirty="0">
                <a:latin typeface="Calibri" pitchFamily="34" charset="0"/>
              </a:rPr>
              <a:t>定時點位資料每日有</a:t>
            </a:r>
            <a:r>
              <a:rPr lang="en-US" altLang="zh-TW" dirty="0">
                <a:latin typeface="Calibri" pitchFamily="34" charset="0"/>
              </a:rPr>
              <a:t>2000</a:t>
            </a:r>
            <a:r>
              <a:rPr lang="zh-TW" altLang="zh-TW" dirty="0">
                <a:latin typeface="Calibri" pitchFamily="34" charset="0"/>
              </a:rPr>
              <a:t>萬筆，</a:t>
            </a:r>
            <a:r>
              <a:rPr lang="en-US" altLang="zh-TW" dirty="0">
                <a:latin typeface="Calibri" pitchFamily="34" charset="0"/>
              </a:rPr>
              <a:t>A2</a:t>
            </a:r>
            <a:r>
              <a:rPr lang="zh-TW" altLang="zh-TW" dirty="0">
                <a:latin typeface="Calibri" pitchFamily="34" charset="0"/>
              </a:rPr>
              <a:t>到離站資料有</a:t>
            </a:r>
            <a:r>
              <a:rPr lang="en-US" altLang="zh-TW" dirty="0">
                <a:latin typeface="Calibri" pitchFamily="34" charset="0"/>
              </a:rPr>
              <a:t>324</a:t>
            </a:r>
            <a:r>
              <a:rPr lang="zh-TW" altLang="zh-TW" dirty="0">
                <a:latin typeface="Calibri" pitchFamily="34" charset="0"/>
              </a:rPr>
              <a:t>萬筆</a:t>
            </a:r>
          </a:p>
          <a:p>
            <a:r>
              <a:rPr lang="zh-TW" altLang="zh-TW" dirty="0">
                <a:latin typeface="Calibri" pitchFamily="34" charset="0"/>
              </a:rPr>
              <a:t>如此龐大的巨量資料，匯入後依資料屬性分類、歸納、</a:t>
            </a:r>
            <a:r>
              <a:rPr lang="zh-TW" altLang="zh-TW" dirty="0" smtClean="0">
                <a:latin typeface="Calibri" pitchFamily="34" charset="0"/>
              </a:rPr>
              <a:t>儲存</a:t>
            </a:r>
            <a:endParaRPr lang="en-US" altLang="zh-TW" dirty="0" smtClean="0">
              <a:latin typeface="Calibri" pitchFamily="34" charset="0"/>
            </a:endParaRPr>
          </a:p>
          <a:p>
            <a:endParaRPr lang="en-US" altLang="zh-TW" dirty="0" smtClean="0">
              <a:latin typeface="Calibri" pitchFamily="34" charset="0"/>
            </a:endParaRPr>
          </a:p>
          <a:p>
            <a:r>
              <a:rPr lang="zh-TW" altLang="en-US" dirty="0" smtClean="0">
                <a:latin typeface="Calibri" pitchFamily="34" charset="0"/>
              </a:rPr>
              <a:t>進行旅運需求</a:t>
            </a:r>
            <a:r>
              <a:rPr lang="en-US" altLang="zh-TW" dirty="0" smtClean="0">
                <a:latin typeface="Calibri" pitchFamily="34" charset="0"/>
              </a:rPr>
              <a:t>OD</a:t>
            </a:r>
            <a:r>
              <a:rPr lang="zh-TW" altLang="en-US" dirty="0" smtClean="0">
                <a:latin typeface="Calibri" pitchFamily="34" charset="0"/>
              </a:rPr>
              <a:t>分析</a:t>
            </a:r>
            <a:endParaRPr lang="zh-TW" altLang="zh-TW" dirty="0">
              <a:latin typeface="Calibri" pitchFamily="34" charset="0"/>
            </a:endParaRPr>
          </a:p>
          <a:p>
            <a:endParaRPr lang="en-US" altLang="zh-TW" dirty="0">
              <a:latin typeface="Arial" pitchFamily="34" charset="0"/>
            </a:endParaRPr>
          </a:p>
          <a:p>
            <a:endParaRPr lang="en-US" altLang="zh-TW" dirty="0" smtClean="0">
              <a:latin typeface="Arial" pitchFamily="34" charset="0"/>
            </a:endParaRPr>
          </a:p>
        </p:txBody>
      </p:sp>
      <p:sp>
        <p:nvSpPr>
          <p:cNvPr id="73732" name="Slide Number Placeholder 3"/>
          <p:cNvSpPr>
            <a:spLocks noGrp="1"/>
          </p:cNvSpPr>
          <p:nvPr>
            <p:ph type="sldNum" sz="quarter" idx="5"/>
          </p:nvPr>
        </p:nvSpPr>
        <p:spPr>
          <a:noFill/>
        </p:spPr>
        <p:txBody>
          <a:bodyPr/>
          <a:lstStyle/>
          <a:p>
            <a:fld id="{B4CD4E11-52A6-4B6A-AE2C-EFF32EA1D7A8}" type="slidenum">
              <a:rPr lang="en-US" altLang="zh-TW" smtClean="0"/>
              <a:pPr/>
              <a:t>48</a:t>
            </a:fld>
            <a:endParaRPr lang="en-US" altLang="zh-TW" smtClean="0"/>
          </a:p>
        </p:txBody>
      </p:sp>
    </p:spTree>
    <p:extLst>
      <p:ext uri="{BB962C8B-B14F-4D97-AF65-F5344CB8AC3E}">
        <p14:creationId xmlns:p14="http://schemas.microsoft.com/office/powerpoint/2010/main" val="22359683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latin typeface="Calibri" pitchFamily="34" charset="0"/>
              </a:rPr>
              <a:t>OD</a:t>
            </a:r>
            <a:r>
              <a:rPr lang="zh-TW" altLang="en-US" dirty="0" smtClean="0">
                <a:latin typeface="Calibri" pitchFamily="34" charset="0"/>
              </a:rPr>
              <a:t>分析的維度</a:t>
            </a:r>
            <a:endParaRPr lang="en-US" altLang="zh-TW" dirty="0" smtClean="0">
              <a:latin typeface="Calibri" pitchFamily="34" charset="0"/>
            </a:endParaRPr>
          </a:p>
          <a:p>
            <a:endParaRPr lang="en-US" altLang="zh-TW" dirty="0" smtClean="0">
              <a:latin typeface="Calibri" pitchFamily="34" charset="0"/>
            </a:endParaRPr>
          </a:p>
          <a:p>
            <a:r>
              <a:rPr lang="zh-TW" altLang="zh-TW" dirty="0" smtClean="0">
                <a:latin typeface="Calibri" pitchFamily="34" charset="0"/>
              </a:rPr>
              <a:t>依照</a:t>
            </a:r>
            <a:r>
              <a:rPr lang="zh-TW" altLang="zh-TW" dirty="0">
                <a:latin typeface="Calibri" pitchFamily="34" charset="0"/>
              </a:rPr>
              <a:t>先前說明的</a:t>
            </a:r>
            <a:r>
              <a:rPr lang="en-US" altLang="zh-TW" dirty="0">
                <a:latin typeface="Calibri" pitchFamily="34" charset="0"/>
              </a:rPr>
              <a:t>OD</a:t>
            </a:r>
            <a:r>
              <a:rPr lang="zh-TW" altLang="zh-TW" dirty="0">
                <a:latin typeface="Calibri" pitchFamily="34" charset="0"/>
              </a:rPr>
              <a:t>分析記錄，分析出的起迄最小單位是站位對站位，</a:t>
            </a:r>
          </a:p>
          <a:p>
            <a:r>
              <a:rPr lang="zh-TW" altLang="zh-TW" dirty="0">
                <a:latin typeface="Calibri" pitchFamily="34" charset="0"/>
              </a:rPr>
              <a:t>本系統可透過站位、站位群組、及交通分區 三個層級，交叉檢視</a:t>
            </a:r>
            <a:r>
              <a:rPr lang="en-US" altLang="zh-TW" dirty="0">
                <a:latin typeface="Calibri" pitchFamily="34" charset="0"/>
              </a:rPr>
              <a:t>OD</a:t>
            </a:r>
            <a:r>
              <a:rPr lang="zh-TW" altLang="zh-TW" dirty="0">
                <a:latin typeface="Calibri" pitchFamily="34" charset="0"/>
              </a:rPr>
              <a:t>統計記錄</a:t>
            </a:r>
          </a:p>
          <a:p>
            <a:r>
              <a:rPr lang="zh-TW" altLang="zh-TW" dirty="0">
                <a:latin typeface="Calibri" pitchFamily="34" charset="0"/>
              </a:rPr>
              <a:t>，可依據</a:t>
            </a:r>
            <a:r>
              <a:rPr lang="en-US" altLang="zh-TW" dirty="0">
                <a:latin typeface="Calibri" pitchFamily="34" charset="0"/>
              </a:rPr>
              <a:t>[</a:t>
            </a:r>
            <a:r>
              <a:rPr lang="zh-TW" altLang="zh-TW" dirty="0">
                <a:latin typeface="Calibri" pitchFamily="34" charset="0"/>
              </a:rPr>
              <a:t>不同時間</a:t>
            </a:r>
            <a:r>
              <a:rPr lang="en-US" altLang="zh-TW" dirty="0">
                <a:latin typeface="Calibri" pitchFamily="34" charset="0"/>
              </a:rPr>
              <a:t>]</a:t>
            </a:r>
            <a:r>
              <a:rPr lang="zh-TW" altLang="zh-TW" dirty="0">
                <a:latin typeface="Calibri" pitchFamily="34" charset="0"/>
              </a:rPr>
              <a:t>，</a:t>
            </a:r>
            <a:r>
              <a:rPr lang="en-US" altLang="zh-TW" dirty="0">
                <a:latin typeface="Calibri" pitchFamily="34" charset="0"/>
              </a:rPr>
              <a:t>[</a:t>
            </a:r>
            <a:r>
              <a:rPr lang="zh-TW" altLang="zh-TW" dirty="0">
                <a:latin typeface="Calibri" pitchFamily="34" charset="0"/>
              </a:rPr>
              <a:t>與空間對應</a:t>
            </a:r>
            <a:r>
              <a:rPr lang="en-US" altLang="zh-TW" dirty="0">
                <a:latin typeface="Calibri" pitchFamily="34" charset="0"/>
              </a:rPr>
              <a:t>]</a:t>
            </a:r>
            <a:r>
              <a:rPr lang="zh-TW" altLang="zh-TW" dirty="0">
                <a:latin typeface="Calibri" pitchFamily="34" charset="0"/>
              </a:rPr>
              <a:t>，呈現</a:t>
            </a:r>
            <a:r>
              <a:rPr lang="en-US" altLang="zh-TW" dirty="0">
                <a:latin typeface="Calibri" pitchFamily="34" charset="0"/>
              </a:rPr>
              <a:t>OD</a:t>
            </a:r>
            <a:r>
              <a:rPr lang="zh-TW" altLang="zh-TW" dirty="0">
                <a:latin typeface="Calibri" pitchFamily="34" charset="0"/>
              </a:rPr>
              <a:t>路網圖</a:t>
            </a:r>
          </a:p>
          <a:p>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49</a:t>
            </a:fld>
            <a:endParaRPr lang="en-US" altLang="zh-TW"/>
          </a:p>
        </p:txBody>
      </p:sp>
    </p:spTree>
    <p:extLst>
      <p:ext uri="{BB962C8B-B14F-4D97-AF65-F5344CB8AC3E}">
        <p14:creationId xmlns:p14="http://schemas.microsoft.com/office/powerpoint/2010/main" val="2404552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300" dirty="0" smtClean="0"/>
              <a:t>前言</a:t>
            </a:r>
            <a:endParaRPr lang="en-US" altLang="zh-TW" sz="1300" dirty="0" smtClean="0"/>
          </a:p>
          <a:p>
            <a:r>
              <a:rPr lang="en-US" altLang="zh-TW" sz="1300" dirty="0" smtClean="0"/>
              <a:t>ITS</a:t>
            </a:r>
            <a:r>
              <a:rPr lang="zh-TW" altLang="en-US" sz="1300" dirty="0" smtClean="0"/>
              <a:t>之定義：</a:t>
            </a:r>
            <a:endParaRPr lang="en-US" altLang="zh-TW" sz="1300" dirty="0" smtClean="0"/>
          </a:p>
          <a:p>
            <a:r>
              <a:rPr lang="zh-TW" altLang="en-US" sz="1300" dirty="0" smtClean="0"/>
              <a:t>跨不同專業之領域</a:t>
            </a:r>
            <a:endParaRPr lang="en-US" altLang="zh-TW" sz="1300" dirty="0"/>
          </a:p>
          <a:p>
            <a:r>
              <a:rPr lang="zh-TW" altLang="en-US" sz="1300" dirty="0" smtClean="0"/>
              <a:t>九大服務內容：</a:t>
            </a:r>
            <a:endParaRPr lang="en-US" altLang="zh-TW" sz="1300" dirty="0" smtClean="0"/>
          </a:p>
          <a:p>
            <a:r>
              <a:rPr lang="en-US" altLang="zh-TW" sz="1300" dirty="0" smtClean="0"/>
              <a:t>ATMS</a:t>
            </a:r>
          </a:p>
          <a:p>
            <a:r>
              <a:rPr lang="en-US" altLang="zh-TW" sz="1300" dirty="0" smtClean="0"/>
              <a:t>ATIS</a:t>
            </a:r>
          </a:p>
          <a:p>
            <a:r>
              <a:rPr lang="en-US" altLang="zh-TW" sz="1300" dirty="0" smtClean="0"/>
              <a:t>APTS</a:t>
            </a:r>
          </a:p>
          <a:p>
            <a:r>
              <a:rPr lang="en-US" altLang="zh-TW" sz="1300" dirty="0" smtClean="0"/>
              <a:t>CVO</a:t>
            </a:r>
          </a:p>
          <a:p>
            <a:r>
              <a:rPr lang="en-US" altLang="zh-TW" sz="1300" dirty="0" smtClean="0"/>
              <a:t>EPS</a:t>
            </a:r>
          </a:p>
          <a:p>
            <a:r>
              <a:rPr lang="en-US" altLang="zh-TW" sz="1300" dirty="0" smtClean="0"/>
              <a:t>EMS</a:t>
            </a:r>
          </a:p>
          <a:p>
            <a:r>
              <a:rPr lang="en-US" altLang="zh-TW" sz="1300" dirty="0" smtClean="0"/>
              <a:t>AVCSS</a:t>
            </a:r>
          </a:p>
          <a:p>
            <a:r>
              <a:rPr lang="en-US" altLang="zh-TW" sz="1300" dirty="0" smtClean="0"/>
              <a:t>VIPS</a:t>
            </a:r>
          </a:p>
          <a:p>
            <a:r>
              <a:rPr lang="en-US" altLang="zh-TW" sz="1300" dirty="0" smtClean="0"/>
              <a:t>IMS</a:t>
            </a:r>
          </a:p>
          <a:p>
            <a:r>
              <a:rPr lang="en-US" altLang="zh-TW" sz="1300" dirty="0" smtClean="0"/>
              <a:t>====</a:t>
            </a:r>
          </a:p>
          <a:p>
            <a:r>
              <a:rPr lang="en-US" altLang="zh-TW" sz="1200" b="0" i="0" kern="1200" dirty="0" smtClean="0">
                <a:solidFill>
                  <a:schemeClr val="tx1"/>
                </a:solidFill>
                <a:effectLst/>
                <a:latin typeface="Times New Roman" pitchFamily="18" charset="0"/>
                <a:ea typeface="新細明體" pitchFamily="18" charset="-120"/>
                <a:cs typeface="+mn-cs"/>
              </a:rPr>
              <a:t>EMS</a:t>
            </a:r>
            <a:r>
              <a:rPr lang="zh-TW" altLang="en-US" sz="1200" b="0" i="0" kern="1200" dirty="0" smtClean="0">
                <a:solidFill>
                  <a:schemeClr val="tx1"/>
                </a:solidFill>
                <a:effectLst/>
                <a:latin typeface="Times New Roman" pitchFamily="18" charset="0"/>
                <a:ea typeface="新細明體" pitchFamily="18" charset="-120"/>
                <a:cs typeface="+mn-cs"/>
              </a:rPr>
              <a:t>即為當緊急危難發生時，求援車輛如何求援、救援車輛如何在最短時間內到達現場，以及如何警示其他駕駛人之系統。</a:t>
            </a:r>
            <a:endParaRPr lang="en-US" altLang="zh-TW" sz="1200" b="0" i="0" kern="1200" dirty="0" smtClean="0">
              <a:solidFill>
                <a:schemeClr val="tx1"/>
              </a:solidFill>
              <a:effectLst/>
              <a:latin typeface="Times New Roman" pitchFamily="18" charset="0"/>
              <a:ea typeface="新細明體" pitchFamily="18" charset="-120"/>
              <a:cs typeface="+mn-cs"/>
            </a:endParaRPr>
          </a:p>
          <a:p>
            <a:r>
              <a:rPr lang="zh-TW" altLang="en-US" sz="1200" b="0" i="0" kern="1200" dirty="0" smtClean="0">
                <a:solidFill>
                  <a:schemeClr val="tx1"/>
                </a:solidFill>
                <a:effectLst/>
                <a:latin typeface="Times New Roman" pitchFamily="18" charset="0"/>
                <a:ea typeface="新細明體" pitchFamily="18" charset="-120"/>
                <a:cs typeface="+mn-cs"/>
              </a:rPr>
              <a:t>本系統包括車輛故障與事故求援、事故救援派遣以及救援車輛優先通行等部份，為使意外能在最短時間獲得解除，降低傷害之程度。</a:t>
            </a:r>
            <a:endParaRPr lang="en-US" altLang="zh-TW" sz="1200" b="0" i="0" kern="1200" dirty="0" smtClean="0">
              <a:solidFill>
                <a:schemeClr val="tx1"/>
              </a:solidFill>
              <a:effectLst/>
              <a:latin typeface="Times New Roman" pitchFamily="18" charset="0"/>
              <a:ea typeface="新細明體" pitchFamily="18" charset="-120"/>
              <a:cs typeface="+mn-cs"/>
            </a:endParaRPr>
          </a:p>
          <a:p>
            <a:r>
              <a:rPr lang="zh-TW" altLang="en-US" sz="1200" b="0" i="0" kern="1200" dirty="0" smtClean="0">
                <a:solidFill>
                  <a:schemeClr val="tx1"/>
                </a:solidFill>
                <a:effectLst/>
                <a:latin typeface="Times New Roman" pitchFamily="18" charset="0"/>
                <a:ea typeface="新細明體" pitchFamily="18" charset="-120"/>
                <a:cs typeface="+mn-cs"/>
              </a:rPr>
              <a:t>自動車輛定位（</a:t>
            </a:r>
            <a:r>
              <a:rPr lang="en-US" altLang="zh-TW" sz="1200" b="0" i="0" kern="1200" dirty="0" smtClean="0">
                <a:solidFill>
                  <a:schemeClr val="tx1"/>
                </a:solidFill>
                <a:effectLst/>
                <a:latin typeface="Times New Roman" pitchFamily="18" charset="0"/>
                <a:ea typeface="新細明體" pitchFamily="18" charset="-120"/>
                <a:cs typeface="+mn-cs"/>
              </a:rPr>
              <a:t>Automatic Vehicle Location, AVL</a:t>
            </a:r>
            <a:r>
              <a:rPr lang="zh-TW" altLang="en-US" sz="1200" b="0" i="0" kern="1200" dirty="0" smtClean="0">
                <a:solidFill>
                  <a:schemeClr val="tx1"/>
                </a:solidFill>
                <a:effectLst/>
                <a:latin typeface="Times New Roman" pitchFamily="18" charset="0"/>
                <a:ea typeface="新細明體" pitchFamily="18" charset="-120"/>
                <a:cs typeface="+mn-cs"/>
              </a:rPr>
              <a:t>）、最佳路線導引、地理資訊系統（</a:t>
            </a:r>
            <a:r>
              <a:rPr lang="en-US" altLang="zh-TW" sz="1200" b="0" i="0" kern="1200" dirty="0" smtClean="0">
                <a:solidFill>
                  <a:schemeClr val="tx1"/>
                </a:solidFill>
                <a:effectLst/>
                <a:latin typeface="Times New Roman" pitchFamily="18" charset="0"/>
                <a:ea typeface="新細明體" pitchFamily="18" charset="-120"/>
                <a:cs typeface="+mn-cs"/>
              </a:rPr>
              <a:t>Geographic Information System, GIS</a:t>
            </a:r>
            <a:r>
              <a:rPr lang="zh-TW" altLang="en-US" sz="1200" b="0" i="0" kern="1200" dirty="0" smtClean="0">
                <a:solidFill>
                  <a:schemeClr val="tx1"/>
                </a:solidFill>
                <a:effectLst/>
                <a:latin typeface="Times New Roman" pitchFamily="18" charset="0"/>
                <a:ea typeface="新細明體" pitchFamily="18" charset="-120"/>
                <a:cs typeface="+mn-cs"/>
              </a:rPr>
              <a:t>）</a:t>
            </a:r>
            <a:endParaRPr lang="en-US" altLang="zh-TW" sz="1200" b="0" i="0" kern="1200" dirty="0" smtClean="0">
              <a:solidFill>
                <a:schemeClr val="tx1"/>
              </a:solidFill>
              <a:effectLst/>
              <a:latin typeface="Times New Roman" pitchFamily="18" charset="0"/>
              <a:ea typeface="新細明體" pitchFamily="18" charset="-120"/>
              <a:cs typeface="+mn-cs"/>
            </a:endParaRPr>
          </a:p>
          <a:p>
            <a:r>
              <a:rPr lang="zh-TW" altLang="en-US" sz="1200" b="0" i="0" kern="1200" dirty="0" smtClean="0">
                <a:solidFill>
                  <a:schemeClr val="tx1"/>
                </a:solidFill>
                <a:effectLst/>
                <a:latin typeface="Times New Roman" pitchFamily="18" charset="0"/>
                <a:ea typeface="新細明體" pitchFamily="18" charset="-120"/>
                <a:cs typeface="+mn-cs"/>
              </a:rPr>
              <a:t>、公路路況廣播（</a:t>
            </a:r>
            <a:r>
              <a:rPr lang="en-US" altLang="zh-TW" sz="1200" b="0" i="0" kern="1200" dirty="0" smtClean="0">
                <a:solidFill>
                  <a:schemeClr val="tx1"/>
                </a:solidFill>
                <a:effectLst/>
                <a:latin typeface="Times New Roman" pitchFamily="18" charset="0"/>
                <a:ea typeface="新細明體" pitchFamily="18" charset="-120"/>
                <a:cs typeface="+mn-cs"/>
              </a:rPr>
              <a:t>Highway Advisory Radio, HAR</a:t>
            </a:r>
            <a:r>
              <a:rPr lang="zh-TW" altLang="en-US" sz="1200" b="0" i="0" kern="1200" dirty="0" smtClean="0">
                <a:solidFill>
                  <a:schemeClr val="tx1"/>
                </a:solidFill>
                <a:effectLst/>
                <a:latin typeface="Times New Roman" pitchFamily="18" charset="0"/>
                <a:ea typeface="新細明體" pitchFamily="18" charset="-120"/>
                <a:cs typeface="+mn-cs"/>
              </a:rPr>
              <a:t>）、事件自動偵測等</a:t>
            </a:r>
            <a:endParaRPr lang="zh-TW" altLang="en-US" sz="1300"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5</a:t>
            </a:fld>
            <a:endParaRPr lang="en-US" altLang="zh-TW"/>
          </a:p>
        </p:txBody>
      </p:sp>
    </p:spTree>
    <p:extLst>
      <p:ext uri="{BB962C8B-B14F-4D97-AF65-F5344CB8AC3E}">
        <p14:creationId xmlns:p14="http://schemas.microsoft.com/office/powerpoint/2010/main" val="35035039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919163" y="744538"/>
            <a:ext cx="4967287" cy="3727450"/>
          </a:xfrm>
          <a:ln/>
        </p:spPr>
      </p:sp>
      <p:sp>
        <p:nvSpPr>
          <p:cNvPr id="73731" name="Notes Placeholder 2"/>
          <p:cNvSpPr>
            <a:spLocks noGrp="1"/>
          </p:cNvSpPr>
          <p:nvPr>
            <p:ph type="body" idx="1"/>
          </p:nvPr>
        </p:nvSpPr>
        <p:spPr>
          <a:noFill/>
          <a:ln/>
        </p:spPr>
        <p:txBody>
          <a:bodyPr/>
          <a:lstStyle/>
          <a:p>
            <a:r>
              <a:rPr lang="zh-TW" altLang="en-US" dirty="0" smtClean="0">
                <a:latin typeface="Calibri" pitchFamily="34" charset="0"/>
              </a:rPr>
              <a:t>站位間</a:t>
            </a:r>
            <a:r>
              <a:rPr lang="en-US" altLang="zh-TW" dirty="0" smtClean="0">
                <a:latin typeface="Calibri" pitchFamily="34" charset="0"/>
              </a:rPr>
              <a:t>OD</a:t>
            </a:r>
            <a:r>
              <a:rPr lang="zh-TW" altLang="en-US" dirty="0" smtClean="0">
                <a:latin typeface="Calibri" pitchFamily="34" charset="0"/>
              </a:rPr>
              <a:t>分析</a:t>
            </a:r>
            <a:endParaRPr lang="en-US" altLang="zh-TW" dirty="0" smtClean="0">
              <a:latin typeface="Calibri" pitchFamily="34" charset="0"/>
            </a:endParaRPr>
          </a:p>
          <a:p>
            <a:r>
              <a:rPr lang="zh-TW" altLang="zh-TW" dirty="0" smtClean="0">
                <a:latin typeface="Calibri" pitchFamily="34" charset="0"/>
              </a:rPr>
              <a:t>捷運</a:t>
            </a:r>
            <a:r>
              <a:rPr lang="zh-TW" altLang="zh-TW" dirty="0">
                <a:latin typeface="Calibri" pitchFamily="34" charset="0"/>
              </a:rPr>
              <a:t>松山線即將開通，為了要了解開通前，與開通後，乘客搭乘公車旅運行為變化，</a:t>
            </a:r>
            <a:r>
              <a:rPr lang="en-US" altLang="zh-TW" dirty="0">
                <a:latin typeface="Calibri" pitchFamily="34" charset="0"/>
              </a:rPr>
              <a:t>[</a:t>
            </a:r>
            <a:r>
              <a:rPr lang="zh-TW" altLang="zh-TW" dirty="0">
                <a:latin typeface="Calibri" pitchFamily="34" charset="0"/>
              </a:rPr>
              <a:t>↓</a:t>
            </a:r>
            <a:r>
              <a:rPr lang="en-US" altLang="zh-TW" dirty="0">
                <a:latin typeface="Calibri" pitchFamily="34" charset="0"/>
              </a:rPr>
              <a:t>]</a:t>
            </a:r>
            <a:endParaRPr lang="zh-TW" altLang="zh-TW" dirty="0">
              <a:latin typeface="Calibri" pitchFamily="34" charset="0"/>
            </a:endParaRPr>
          </a:p>
          <a:p>
            <a:r>
              <a:rPr lang="zh-TW" altLang="zh-TW" dirty="0">
                <a:latin typeface="Calibri" pitchFamily="34" charset="0"/>
              </a:rPr>
              <a:t>主管機關可單獨點選南京復興站位</a:t>
            </a:r>
            <a:r>
              <a:rPr lang="en-US" altLang="zh-TW" dirty="0">
                <a:latin typeface="Calibri" pitchFamily="34" charset="0"/>
              </a:rPr>
              <a:t>[</a:t>
            </a:r>
            <a:r>
              <a:rPr lang="zh-TW" altLang="zh-TW" dirty="0">
                <a:latin typeface="Calibri" pitchFamily="34" charset="0"/>
              </a:rPr>
              <a:t>↓</a:t>
            </a:r>
            <a:r>
              <a:rPr lang="en-US" altLang="zh-TW" dirty="0">
                <a:latin typeface="Calibri" pitchFamily="34" charset="0"/>
              </a:rPr>
              <a:t>]</a:t>
            </a:r>
            <a:r>
              <a:rPr lang="zh-TW" altLang="zh-TW" dirty="0">
                <a:latin typeface="Calibri" pitchFamily="34" charset="0"/>
              </a:rPr>
              <a:t>，同樣從線條粗細，檢視對到其他站位分布以及</a:t>
            </a:r>
            <a:r>
              <a:rPr lang="en-US" altLang="zh-TW" dirty="0">
                <a:latin typeface="Calibri" pitchFamily="34" charset="0"/>
              </a:rPr>
              <a:t>OD</a:t>
            </a:r>
            <a:r>
              <a:rPr lang="zh-TW" altLang="zh-TW" dirty="0">
                <a:latin typeface="Calibri" pitchFamily="34" charset="0"/>
              </a:rPr>
              <a:t>旅次多寡</a:t>
            </a:r>
          </a:p>
          <a:p>
            <a:endParaRPr lang="en-US" altLang="zh-TW" dirty="0" smtClean="0">
              <a:latin typeface="Arial" pitchFamily="34" charset="0"/>
            </a:endParaRPr>
          </a:p>
        </p:txBody>
      </p:sp>
      <p:sp>
        <p:nvSpPr>
          <p:cNvPr id="73732" name="Slide Number Placeholder 3"/>
          <p:cNvSpPr>
            <a:spLocks noGrp="1"/>
          </p:cNvSpPr>
          <p:nvPr>
            <p:ph type="sldNum" sz="quarter" idx="5"/>
          </p:nvPr>
        </p:nvSpPr>
        <p:spPr>
          <a:noFill/>
        </p:spPr>
        <p:txBody>
          <a:bodyPr/>
          <a:lstStyle/>
          <a:p>
            <a:fld id="{B4CD4E11-52A6-4B6A-AE2C-EFF32EA1D7A8}" type="slidenum">
              <a:rPr lang="en-US" altLang="zh-TW" smtClean="0"/>
              <a:pPr/>
              <a:t>50</a:t>
            </a:fld>
            <a:endParaRPr lang="en-US" altLang="zh-TW" smtClean="0"/>
          </a:p>
        </p:txBody>
      </p:sp>
    </p:spTree>
    <p:extLst>
      <p:ext uri="{BB962C8B-B14F-4D97-AF65-F5344CB8AC3E}">
        <p14:creationId xmlns:p14="http://schemas.microsoft.com/office/powerpoint/2010/main" val="4082324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919163" y="744538"/>
            <a:ext cx="4967287" cy="3727450"/>
          </a:xfrm>
          <a:ln/>
        </p:spPr>
      </p:sp>
      <p:sp>
        <p:nvSpPr>
          <p:cNvPr id="73731" name="Notes Placeholder 2"/>
          <p:cNvSpPr>
            <a:spLocks noGrp="1"/>
          </p:cNvSpPr>
          <p:nvPr>
            <p:ph type="body" idx="1"/>
          </p:nvPr>
        </p:nvSpPr>
        <p:spPr>
          <a:noFill/>
          <a:ln/>
        </p:spPr>
        <p:txBody>
          <a:bodyPr/>
          <a:lstStyle/>
          <a:p>
            <a:r>
              <a:rPr lang="zh-TW" altLang="en-US" dirty="0" smtClean="0">
                <a:latin typeface="Calibri" pitchFamily="34" charset="0"/>
              </a:rPr>
              <a:t>交通分區及站位群組</a:t>
            </a:r>
            <a:r>
              <a:rPr lang="en-US" altLang="zh-TW" dirty="0" smtClean="0">
                <a:latin typeface="Calibri" pitchFamily="34" charset="0"/>
              </a:rPr>
              <a:t>OD</a:t>
            </a:r>
            <a:r>
              <a:rPr lang="zh-TW" altLang="en-US" dirty="0" smtClean="0">
                <a:latin typeface="Calibri" pitchFamily="34" charset="0"/>
              </a:rPr>
              <a:t>分析</a:t>
            </a:r>
            <a:endParaRPr lang="en-US" altLang="zh-TW" dirty="0" smtClean="0">
              <a:latin typeface="Calibri" pitchFamily="34" charset="0"/>
            </a:endParaRPr>
          </a:p>
          <a:p>
            <a:r>
              <a:rPr lang="zh-TW" altLang="zh-TW" dirty="0" smtClean="0">
                <a:latin typeface="Calibri" pitchFamily="34" charset="0"/>
              </a:rPr>
              <a:t>此</a:t>
            </a:r>
            <a:r>
              <a:rPr lang="zh-TW" altLang="zh-TW" dirty="0">
                <a:latin typeface="Calibri" pitchFamily="34" charset="0"/>
              </a:rPr>
              <a:t>圖可檢視交通分區對到站位群組的檢視方式，剛剛之前提的案例，改選對到站位群組</a:t>
            </a:r>
            <a:r>
              <a:rPr lang="zh-TW" altLang="zh-TW" dirty="0" smtClean="0">
                <a:latin typeface="Calibri" pitchFamily="34" charset="0"/>
              </a:rPr>
              <a:t>，</a:t>
            </a:r>
            <a:endParaRPr lang="en-US" altLang="zh-TW" dirty="0" smtClean="0">
              <a:latin typeface="Calibri" pitchFamily="34" charset="0"/>
            </a:endParaRPr>
          </a:p>
          <a:p>
            <a:r>
              <a:rPr lang="zh-TW" altLang="zh-TW" dirty="0" smtClean="0">
                <a:latin typeface="Calibri" pitchFamily="34" charset="0"/>
              </a:rPr>
              <a:t>可</a:t>
            </a:r>
            <a:r>
              <a:rPr lang="zh-TW" altLang="zh-TW" dirty="0">
                <a:latin typeface="Calibri" pitchFamily="34" charset="0"/>
              </a:rPr>
              <a:t>看出不同的分布</a:t>
            </a:r>
            <a:r>
              <a:rPr lang="zh-TW" altLang="zh-TW" dirty="0" smtClean="0">
                <a:latin typeface="Calibri" pitchFamily="34" charset="0"/>
              </a:rPr>
              <a:t>狀況</a:t>
            </a:r>
            <a:endParaRPr lang="zh-TW" altLang="zh-TW" dirty="0">
              <a:latin typeface="Calibri" pitchFamily="34" charset="0"/>
            </a:endParaRPr>
          </a:p>
        </p:txBody>
      </p:sp>
      <p:sp>
        <p:nvSpPr>
          <p:cNvPr id="73732" name="Slide Number Placeholder 3"/>
          <p:cNvSpPr>
            <a:spLocks noGrp="1"/>
          </p:cNvSpPr>
          <p:nvPr>
            <p:ph type="sldNum" sz="quarter" idx="5"/>
          </p:nvPr>
        </p:nvSpPr>
        <p:spPr>
          <a:noFill/>
        </p:spPr>
        <p:txBody>
          <a:bodyPr/>
          <a:lstStyle/>
          <a:p>
            <a:fld id="{B4CD4E11-52A6-4B6A-AE2C-EFF32EA1D7A8}" type="slidenum">
              <a:rPr lang="en-US" altLang="zh-TW" smtClean="0"/>
              <a:pPr/>
              <a:t>51</a:t>
            </a:fld>
            <a:endParaRPr lang="en-US" altLang="zh-TW" smtClean="0"/>
          </a:p>
        </p:txBody>
      </p:sp>
    </p:spTree>
    <p:extLst>
      <p:ext uri="{BB962C8B-B14F-4D97-AF65-F5344CB8AC3E}">
        <p14:creationId xmlns:p14="http://schemas.microsoft.com/office/powerpoint/2010/main" val="40751929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dirty="0">
                <a:latin typeface="Calibri" pitchFamily="34" charset="0"/>
              </a:rPr>
              <a:t>站間運量統計，以捷運已開通的南京路廊為例，提供提供兩個不同方向，各別的站間運量統計</a:t>
            </a:r>
            <a:r>
              <a:rPr lang="zh-TW" altLang="zh-TW" dirty="0" smtClean="0">
                <a:latin typeface="Calibri" pitchFamily="34" charset="0"/>
              </a:rPr>
              <a:t>，</a:t>
            </a:r>
            <a:endParaRPr lang="en-US" altLang="zh-TW" dirty="0" smtClean="0">
              <a:latin typeface="Calibri" pitchFamily="34" charset="0"/>
            </a:endParaRPr>
          </a:p>
          <a:p>
            <a:r>
              <a:rPr lang="zh-TW" altLang="zh-TW" dirty="0" smtClean="0">
                <a:latin typeface="Calibri" pitchFamily="34" charset="0"/>
              </a:rPr>
              <a:t>並</a:t>
            </a:r>
            <a:r>
              <a:rPr lang="zh-TW" altLang="zh-TW" dirty="0">
                <a:latin typeface="Calibri" pitchFamily="34" charset="0"/>
              </a:rPr>
              <a:t>整合公車動態系統，班次統計資料，顯示最小和最大供給量，</a:t>
            </a:r>
            <a:r>
              <a:rPr lang="en-US" altLang="zh-TW" dirty="0">
                <a:latin typeface="Calibri" pitchFamily="34" charset="0"/>
              </a:rPr>
              <a:t>[</a:t>
            </a:r>
            <a:r>
              <a:rPr lang="zh-TW" altLang="zh-TW" dirty="0">
                <a:latin typeface="Calibri" pitchFamily="34" charset="0"/>
              </a:rPr>
              <a:t>可直覺看出供需缺口情況</a:t>
            </a:r>
            <a:r>
              <a:rPr lang="en-US" altLang="zh-TW" dirty="0">
                <a:latin typeface="Calibri" pitchFamily="34" charset="0"/>
              </a:rPr>
              <a:t>]</a:t>
            </a:r>
            <a:r>
              <a:rPr lang="zh-TW" altLang="zh-TW" dirty="0" smtClean="0">
                <a:latin typeface="Calibri" pitchFamily="34" charset="0"/>
              </a:rPr>
              <a:t>，</a:t>
            </a:r>
            <a:endParaRPr lang="en-US" altLang="zh-TW" dirty="0" smtClean="0">
              <a:latin typeface="Calibri" pitchFamily="34" charset="0"/>
            </a:endParaRPr>
          </a:p>
          <a:p>
            <a:r>
              <a:rPr lang="en-US" altLang="zh-TW" dirty="0" smtClean="0">
                <a:latin typeface="Calibri" pitchFamily="34" charset="0"/>
              </a:rPr>
              <a:t>[</a:t>
            </a:r>
            <a:r>
              <a:rPr lang="zh-TW" altLang="zh-TW" dirty="0">
                <a:latin typeface="Calibri" pitchFamily="34" charset="0"/>
              </a:rPr>
              <a:t>做為路線班次，加班或減班的調整參考。</a:t>
            </a:r>
            <a:r>
              <a:rPr lang="en-US" altLang="zh-TW" dirty="0">
                <a:latin typeface="Calibri" pitchFamily="34" charset="0"/>
              </a:rPr>
              <a:t>]</a:t>
            </a:r>
            <a:endParaRPr lang="zh-TW" altLang="zh-TW" dirty="0">
              <a:latin typeface="Calibri" pitchFamily="34" charset="0"/>
            </a:endParaRPr>
          </a:p>
          <a:p>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52</a:t>
            </a:fld>
            <a:endParaRPr lang="en-US" altLang="zh-TW"/>
          </a:p>
        </p:txBody>
      </p:sp>
    </p:spTree>
    <p:extLst>
      <p:ext uri="{BB962C8B-B14F-4D97-AF65-F5344CB8AC3E}">
        <p14:creationId xmlns:p14="http://schemas.microsoft.com/office/powerpoint/2010/main" val="11817222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gn="l" eaLnBrk="0" hangingPunct="0">
              <a:spcBef>
                <a:spcPct val="20000"/>
              </a:spcBef>
              <a:buClr>
                <a:schemeClr val="hlink"/>
              </a:buClr>
              <a:buFontTx/>
              <a:buNone/>
              <a:defRPr/>
            </a:pPr>
            <a:r>
              <a:rPr kumimoji="1" lang="zh-TW" altLang="en-US" kern="0" dirty="0" smtClean="0">
                <a:solidFill>
                  <a:srgbClr val="333399"/>
                </a:solidFill>
                <a:latin typeface="微軟正黑體" pitchFamily="34" charset="-120"/>
                <a:ea typeface="微軟正黑體" pitchFamily="34" charset="-120"/>
              </a:rPr>
              <a:t>加值多元化：提供開放、標準及有效管理加值服務</a:t>
            </a:r>
            <a:endParaRPr kumimoji="1" lang="en-US" altLang="zh-TW" kern="0" dirty="0" smtClean="0">
              <a:solidFill>
                <a:srgbClr val="333399"/>
              </a:solidFill>
              <a:latin typeface="微軟正黑體" pitchFamily="34" charset="-120"/>
              <a:ea typeface="微軟正黑體" pitchFamily="34" charset="-120"/>
            </a:endParaRPr>
          </a:p>
          <a:p>
            <a:pPr marL="0" indent="0" algn="l" eaLnBrk="0" hangingPunct="0">
              <a:spcBef>
                <a:spcPct val="20000"/>
              </a:spcBef>
              <a:buClr>
                <a:schemeClr val="hlink"/>
              </a:buClr>
              <a:buFontTx/>
              <a:buNone/>
              <a:defRPr/>
            </a:pPr>
            <a:r>
              <a:rPr kumimoji="1" lang="zh-TW" altLang="en-US" kern="0" dirty="0" smtClean="0">
                <a:solidFill>
                  <a:srgbClr val="333399"/>
                </a:solidFill>
                <a:latin typeface="微軟正黑體" pitchFamily="34" charset="-120"/>
                <a:ea typeface="微軟正黑體" pitchFamily="34" charset="-120"/>
              </a:rPr>
              <a:t>從大量公車動態分析，提供更豐富之公車動態加值資料</a:t>
            </a:r>
            <a:endParaRPr kumimoji="1" lang="en-US" altLang="zh-TW" kern="0" dirty="0" smtClean="0">
              <a:solidFill>
                <a:srgbClr val="333399"/>
              </a:solidFill>
              <a:latin typeface="微軟正黑體" pitchFamily="34" charset="-120"/>
              <a:ea typeface="微軟正黑體" pitchFamily="34" charset="-120"/>
            </a:endParaRPr>
          </a:p>
          <a:p>
            <a:pPr marL="0" indent="0" algn="l" eaLnBrk="0" hangingPunct="0">
              <a:spcBef>
                <a:spcPct val="20000"/>
              </a:spcBef>
              <a:buClr>
                <a:schemeClr val="hlink"/>
              </a:buClr>
              <a:buFontTx/>
              <a:buNone/>
              <a:defRPr/>
            </a:pPr>
            <a:r>
              <a:rPr kumimoji="1" lang="zh-TW" altLang="en-US" kern="0" dirty="0" smtClean="0">
                <a:solidFill>
                  <a:srgbClr val="333399"/>
                </a:solidFill>
                <a:latin typeface="微軟正黑體" pitchFamily="34" charset="-120"/>
                <a:ea typeface="微軟正黑體" pitchFamily="34" charset="-120"/>
              </a:rPr>
              <a:t>提供</a:t>
            </a:r>
            <a:r>
              <a:rPr kumimoji="1" lang="zh-TW" altLang="en-US" kern="0" dirty="0" smtClean="0">
                <a:solidFill>
                  <a:srgbClr val="FF0000"/>
                </a:solidFill>
                <a:latin typeface="微軟正黑體" pitchFamily="34" charset="-120"/>
                <a:ea typeface="微軟正黑體" pitchFamily="34" charset="-120"/>
              </a:rPr>
              <a:t>開放平台架構</a:t>
            </a:r>
            <a:r>
              <a:rPr kumimoji="1" lang="zh-TW" altLang="en-US" kern="0" dirty="0" smtClean="0">
                <a:solidFill>
                  <a:srgbClr val="333399"/>
                </a:solidFill>
                <a:latin typeface="微軟正黑體" pitchFamily="34" charset="-120"/>
                <a:ea typeface="微軟正黑體" pitchFamily="34" charset="-120"/>
              </a:rPr>
              <a:t>，以利系統擴充</a:t>
            </a:r>
            <a:endParaRPr kumimoji="1" lang="en-US" altLang="zh-TW" kern="0" dirty="0" smtClean="0">
              <a:solidFill>
                <a:srgbClr val="333399"/>
              </a:solidFill>
              <a:latin typeface="微軟正黑體" pitchFamily="34" charset="-120"/>
              <a:ea typeface="微軟正黑體" pitchFamily="34" charset="-120"/>
            </a:endParaRPr>
          </a:p>
          <a:p>
            <a:pPr marL="0" indent="0" algn="l" eaLnBrk="0" hangingPunct="0">
              <a:spcBef>
                <a:spcPct val="20000"/>
              </a:spcBef>
              <a:buClr>
                <a:schemeClr val="hlink"/>
              </a:buClr>
              <a:buFontTx/>
              <a:buNone/>
              <a:defRPr/>
            </a:pPr>
            <a:r>
              <a:rPr kumimoji="1" lang="zh-TW" altLang="en-US" kern="0" dirty="0" smtClean="0">
                <a:solidFill>
                  <a:srgbClr val="333399"/>
                </a:solidFill>
                <a:latin typeface="微軟正黑體" pitchFamily="34" charset="-120"/>
                <a:ea typeface="微軟正黑體" pitchFamily="34" charset="-120"/>
              </a:rPr>
              <a:t>建立</a:t>
            </a:r>
            <a:r>
              <a:rPr kumimoji="1" lang="zh-TW" altLang="en-US" kern="0" dirty="0" smtClean="0">
                <a:solidFill>
                  <a:srgbClr val="FF0000"/>
                </a:solidFill>
                <a:latin typeface="微軟正黑體" pitchFamily="34" charset="-120"/>
                <a:ea typeface="微軟正黑體" pitchFamily="34" charset="-120"/>
              </a:rPr>
              <a:t>加值管理平台</a:t>
            </a:r>
            <a:r>
              <a:rPr kumimoji="1" lang="zh-TW" altLang="en-US" kern="0" dirty="0" smtClean="0">
                <a:solidFill>
                  <a:srgbClr val="333399"/>
                </a:solidFill>
                <a:latin typeface="微軟正黑體" pitchFamily="34" charset="-120"/>
                <a:ea typeface="微軟正黑體" pitchFamily="34" charset="-120"/>
              </a:rPr>
              <a:t>，提供權限控管、使用者反饋界面</a:t>
            </a:r>
            <a:endParaRPr kumimoji="1" lang="en-US" altLang="zh-TW" kern="0" dirty="0" smtClean="0">
              <a:solidFill>
                <a:srgbClr val="333399"/>
              </a:solidFill>
              <a:latin typeface="微軟正黑體" pitchFamily="34" charset="-120"/>
              <a:ea typeface="微軟正黑體" pitchFamily="34" charset="-120"/>
            </a:endParaRPr>
          </a:p>
          <a:p>
            <a:pPr marL="0" indent="0" algn="l" eaLnBrk="0" hangingPunct="0">
              <a:spcBef>
                <a:spcPct val="20000"/>
              </a:spcBef>
              <a:buClr>
                <a:schemeClr val="hlink"/>
              </a:buClr>
              <a:buFontTx/>
              <a:buNone/>
              <a:defRPr/>
            </a:pPr>
            <a:r>
              <a:rPr kumimoji="1" lang="zh-TW" altLang="en-US" kern="0" dirty="0" smtClean="0">
                <a:solidFill>
                  <a:srgbClr val="333399"/>
                </a:solidFill>
                <a:latin typeface="微軟正黑體" pitchFamily="34" charset="-120"/>
                <a:ea typeface="微軟正黑體" pitchFamily="34" charset="-120"/>
              </a:rPr>
              <a:t>依據相關</a:t>
            </a:r>
            <a:r>
              <a:rPr kumimoji="1" lang="zh-TW" altLang="en-US" kern="0" dirty="0" smtClean="0">
                <a:solidFill>
                  <a:srgbClr val="FF0000"/>
                </a:solidFill>
                <a:latin typeface="微軟正黑體" pitchFamily="34" charset="-120"/>
                <a:ea typeface="微軟正黑體" pitchFamily="34" charset="-120"/>
              </a:rPr>
              <a:t>國際標準</a:t>
            </a:r>
            <a:r>
              <a:rPr kumimoji="1" lang="zh-TW" altLang="en-US" kern="0" dirty="0" smtClean="0">
                <a:solidFill>
                  <a:srgbClr val="333399"/>
                </a:solidFill>
                <a:latin typeface="微軟正黑體" pitchFamily="34" charset="-120"/>
                <a:ea typeface="微軟正黑體" pitchFamily="34" charset="-120"/>
              </a:rPr>
              <a:t>，提昇資料平台的互通性</a:t>
            </a:r>
            <a:endParaRPr kumimoji="1" lang="en-US" altLang="zh-TW" kern="0" dirty="0" smtClean="0">
              <a:solidFill>
                <a:srgbClr val="333399"/>
              </a:solidFill>
              <a:latin typeface="微軟正黑體" pitchFamily="34" charset="-120"/>
              <a:ea typeface="微軟正黑體" pitchFamily="34" charset="-120"/>
            </a:endParaRPr>
          </a:p>
          <a:p>
            <a:pPr marL="0" indent="0" algn="l" eaLnBrk="0" hangingPunct="0">
              <a:spcBef>
                <a:spcPct val="20000"/>
              </a:spcBef>
              <a:buClr>
                <a:schemeClr val="hlink"/>
              </a:buClr>
              <a:buFontTx/>
              <a:buNone/>
              <a:defRPr/>
            </a:pPr>
            <a:r>
              <a:rPr kumimoji="1" lang="zh-TW" altLang="en-US" kern="0" dirty="0" smtClean="0">
                <a:solidFill>
                  <a:srgbClr val="333399"/>
                </a:solidFill>
                <a:latin typeface="微軟正黑體" pitchFamily="34" charset="-120"/>
                <a:ea typeface="微軟正黑體" pitchFamily="34" charset="-120"/>
              </a:rPr>
              <a:t>提昇系統穩定產及資料存取易用</a:t>
            </a:r>
            <a:endParaRPr kumimoji="1" lang="en-US" altLang="zh-TW" kern="0" dirty="0" smtClean="0">
              <a:solidFill>
                <a:srgbClr val="333399"/>
              </a:solidFill>
              <a:latin typeface="微軟正黑體" pitchFamily="34" charset="-120"/>
              <a:ea typeface="微軟正黑體" pitchFamily="34" charset="-120"/>
            </a:endParaRPr>
          </a:p>
          <a:p>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53</a:t>
            </a:fld>
            <a:endParaRPr lang="en-US" altLang="zh-TW"/>
          </a:p>
        </p:txBody>
      </p:sp>
    </p:spTree>
    <p:extLst>
      <p:ext uri="{BB962C8B-B14F-4D97-AF65-F5344CB8AC3E}">
        <p14:creationId xmlns:p14="http://schemas.microsoft.com/office/powerpoint/2010/main" val="25882615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一個系統要有良好的發展及建置成效</a:t>
            </a:r>
            <a:endParaRPr lang="en-US" altLang="zh-TW" dirty="0" smtClean="0"/>
          </a:p>
          <a:p>
            <a:r>
              <a:rPr lang="zh-TW" altLang="en-US" dirty="0" smtClean="0"/>
              <a:t>需要使用者及建構者共同合作才有辦法達成</a:t>
            </a:r>
            <a:endParaRPr lang="en-US" altLang="zh-TW" dirty="0" smtClean="0"/>
          </a:p>
          <a:p>
            <a:r>
              <a:rPr lang="zh-TW" altLang="en-US" dirty="0" smtClean="0"/>
              <a:t>公車動態資訊系統也相同</a:t>
            </a:r>
            <a:endParaRPr lang="en-US" altLang="zh-TW" dirty="0" smtClean="0"/>
          </a:p>
          <a:p>
            <a:r>
              <a:rPr lang="zh-TW" altLang="en-US" dirty="0" smtClean="0"/>
              <a:t>管理單位擬定公車路線營運策略及有效管理稽核，確保服務品質</a:t>
            </a:r>
            <a:endParaRPr lang="en-US" altLang="zh-TW" dirty="0" smtClean="0"/>
          </a:p>
          <a:p>
            <a:r>
              <a:rPr lang="zh-TW" altLang="en-US" dirty="0" smtClean="0"/>
              <a:t>業者按營運計畫進行路線經營，調度人員按營運計畫調派車輛，駕駛員出車時確時選擇正確路線</a:t>
            </a:r>
            <a:endParaRPr lang="en-US" altLang="zh-TW" dirty="0" smtClean="0"/>
          </a:p>
          <a:p>
            <a:r>
              <a:rPr lang="zh-TW" altLang="en-US" dirty="0" smtClean="0"/>
              <a:t>建置及維運持續的進行維運及更新工作</a:t>
            </a:r>
            <a:endParaRPr lang="en-US" altLang="zh-TW" dirty="0" smtClean="0"/>
          </a:p>
          <a:p>
            <a:r>
              <a:rPr lang="zh-TW" altLang="en-US" dirty="0" smtClean="0"/>
              <a:t>加值業者提供更多元的服務</a:t>
            </a:r>
            <a:endParaRPr lang="en-US" altLang="zh-TW" dirty="0" smtClean="0"/>
          </a:p>
          <a:p>
            <a:r>
              <a:rPr lang="zh-TW" altLang="en-US" dirty="0" smtClean="0"/>
              <a:t>大家共同合作努力，更優質的系統便很容易達成。</a:t>
            </a:r>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54</a:t>
            </a:fld>
            <a:endParaRPr lang="en-US" altLang="zh-TW"/>
          </a:p>
        </p:txBody>
      </p:sp>
    </p:spTree>
    <p:extLst>
      <p:ext uri="{BB962C8B-B14F-4D97-AF65-F5344CB8AC3E}">
        <p14:creationId xmlns:p14="http://schemas.microsoft.com/office/powerpoint/2010/main" val="13163984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300" dirty="0" smtClean="0"/>
              <a:t>謝謝大家的聆聽！今日簡報到這兒，</a:t>
            </a:r>
            <a:endParaRPr lang="en-US" altLang="zh-TW" sz="1300" dirty="0" smtClean="0"/>
          </a:p>
          <a:p>
            <a:r>
              <a:rPr lang="zh-TW" altLang="en-US" sz="1300" dirty="0" smtClean="0"/>
              <a:t>歡迎各位老師或同學有問題或是任何意見提出來一起討論分享。 </a:t>
            </a:r>
            <a:endParaRPr lang="zh-TW" altLang="en-US" sz="1300"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55</a:t>
            </a:fld>
            <a:endParaRPr lang="en-US" altLang="zh-TW"/>
          </a:p>
        </p:txBody>
      </p:sp>
    </p:spTree>
    <p:extLst>
      <p:ext uri="{BB962C8B-B14F-4D97-AF65-F5344CB8AC3E}">
        <p14:creationId xmlns:p14="http://schemas.microsoft.com/office/powerpoint/2010/main" val="1106791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300" dirty="0" smtClean="0"/>
              <a:t>先進大眾運輸系統定義？</a:t>
            </a:r>
            <a:endParaRPr lang="en-US" altLang="zh-TW" sz="1300" dirty="0" smtClean="0"/>
          </a:p>
          <a:p>
            <a:r>
              <a:rPr lang="zh-TW" altLang="en-US" sz="1300" dirty="0" smtClean="0"/>
              <a:t>台灣：</a:t>
            </a:r>
            <a:endParaRPr lang="en-US" altLang="zh-TW" sz="1300" dirty="0"/>
          </a:p>
          <a:p>
            <a:r>
              <a:rPr lang="zh-TW" altLang="en-US" sz="1300" dirty="0" smtClean="0"/>
              <a:t>歐盟：</a:t>
            </a:r>
            <a:endParaRPr lang="en-US" altLang="zh-TW" sz="1300" dirty="0"/>
          </a:p>
          <a:p>
            <a:r>
              <a:rPr lang="zh-TW" altLang="en-US" sz="1300" dirty="0" smtClean="0"/>
              <a:t>美國：</a:t>
            </a:r>
            <a:endParaRPr lang="en-US" altLang="zh-TW" sz="1300" dirty="0" smtClean="0"/>
          </a:p>
          <a:p>
            <a:r>
              <a:rPr lang="zh-TW" altLang="en-US" sz="1300" dirty="0" smtClean="0"/>
              <a:t>共通點：大眾運輸工具</a:t>
            </a:r>
            <a:endParaRPr lang="en-US" altLang="zh-TW" sz="1300" dirty="0" smtClean="0"/>
          </a:p>
          <a:p>
            <a:r>
              <a:rPr lang="zh-TW" altLang="en-US" sz="1300" dirty="0" smtClean="0"/>
              <a:t>車輛</a:t>
            </a:r>
            <a:r>
              <a:rPr lang="zh-TW" altLang="en-US" sz="1300" dirty="0"/>
              <a:t>監控</a:t>
            </a:r>
            <a:r>
              <a:rPr lang="zh-TW" altLang="en-US" sz="1300" dirty="0" smtClean="0"/>
              <a:t>管理</a:t>
            </a:r>
            <a:r>
              <a:rPr lang="en-US" altLang="zh-TW" sz="1300" dirty="0" smtClean="0"/>
              <a:t>/</a:t>
            </a:r>
            <a:r>
              <a:rPr lang="zh-TW" altLang="en-US" sz="1300" dirty="0" smtClean="0"/>
              <a:t>電子票證</a:t>
            </a:r>
            <a:endParaRPr lang="en-US" altLang="zh-TW" sz="1300" dirty="0" smtClean="0"/>
          </a:p>
          <a:p>
            <a:endParaRPr lang="en-US" altLang="zh-TW" sz="1300" dirty="0" smtClean="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6</a:t>
            </a:fld>
            <a:endParaRPr lang="en-US" altLang="zh-TW"/>
          </a:p>
        </p:txBody>
      </p:sp>
    </p:spTree>
    <p:extLst>
      <p:ext uri="{BB962C8B-B14F-4D97-AF65-F5344CB8AC3E}">
        <p14:creationId xmlns:p14="http://schemas.microsoft.com/office/powerpoint/2010/main" val="280762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機車、小汽車混合</a:t>
            </a:r>
            <a:r>
              <a:rPr lang="en-US" altLang="zh-TW" dirty="0" smtClean="0"/>
              <a:t>-</a:t>
            </a:r>
            <a:r>
              <a:rPr lang="zh-TW" altLang="en-US" dirty="0" smtClean="0"/>
              <a:t>中正橋</a:t>
            </a:r>
            <a:endParaRPr lang="en-US" altLang="zh-TW" dirty="0" smtClean="0"/>
          </a:p>
          <a:p>
            <a:r>
              <a:rPr lang="zh-TW" altLang="en-US" dirty="0" smtClean="0"/>
              <a:t>機車滿滿滿</a:t>
            </a:r>
            <a:r>
              <a:rPr lang="en-US" altLang="zh-TW" dirty="0" smtClean="0"/>
              <a:t>-</a:t>
            </a:r>
            <a:r>
              <a:rPr lang="zh-TW" altLang="en-US" dirty="0" smtClean="0"/>
              <a:t>台北橋</a:t>
            </a:r>
            <a:endParaRPr lang="en-US" altLang="zh-TW" dirty="0" smtClean="0"/>
          </a:p>
          <a:p>
            <a:r>
              <a:rPr lang="en-US" altLang="zh-TW" dirty="0" smtClean="0"/>
              <a:t>HOV</a:t>
            </a:r>
            <a:r>
              <a:rPr lang="en-US" altLang="zh-TW" dirty="0"/>
              <a:t> lane, high-occupancy vehicle </a:t>
            </a:r>
            <a:r>
              <a:rPr lang="en-US" altLang="zh-TW" dirty="0" smtClean="0"/>
              <a:t>lane </a:t>
            </a:r>
            <a:r>
              <a:rPr lang="zh-TW" altLang="en-US" dirty="0" smtClean="0"/>
              <a:t>高承載運具</a:t>
            </a:r>
            <a:endParaRPr lang="en-US" altLang="zh-TW" dirty="0" smtClean="0"/>
          </a:p>
          <a:p>
            <a:r>
              <a:rPr lang="zh-TW" altLang="en-US" dirty="0" smtClean="0"/>
              <a:t>之大眾運輸系統為優先</a:t>
            </a:r>
            <a:endParaRPr lang="en-US" altLang="zh-TW" dirty="0" smtClean="0"/>
          </a:p>
          <a:p>
            <a:endParaRPr lang="en-US" altLang="zh-TW" dirty="0"/>
          </a:p>
          <a:p>
            <a:r>
              <a:rPr lang="zh-TW" altLang="en-US" dirty="0"/>
              <a:t>強化大眾運輸導向</a:t>
            </a:r>
            <a:r>
              <a:rPr lang="en-US" altLang="zh-TW" dirty="0"/>
              <a:t>(TOD)</a:t>
            </a:r>
            <a:r>
              <a:rPr lang="zh-TW" altLang="en-US" dirty="0"/>
              <a:t>發展策略及建構均衡合宜的 </a:t>
            </a:r>
            <a:r>
              <a:rPr lang="en-US" altLang="zh-TW" dirty="0"/>
              <a:t>SMART(Suitable, </a:t>
            </a:r>
            <a:r>
              <a:rPr lang="en-US" altLang="zh-TW" dirty="0" smtClean="0"/>
              <a:t>Movable</a:t>
            </a:r>
            <a:r>
              <a:rPr lang="en-US" altLang="zh-TW" dirty="0"/>
              <a:t>, Accessible &amp; Reliable Traffic, SMART)</a:t>
            </a:r>
            <a:r>
              <a:rPr lang="zh-TW" altLang="en-US" dirty="0"/>
              <a:t>大眾運輸</a:t>
            </a:r>
            <a:r>
              <a:rPr lang="zh-TW" altLang="en-US" dirty="0" smtClean="0"/>
              <a:t>系統</a:t>
            </a:r>
            <a:endParaRPr lang="en-US" altLang="zh-TW" dirty="0"/>
          </a:p>
          <a:p>
            <a:r>
              <a:rPr lang="en-US" altLang="zh-TW" dirty="0" smtClean="0"/>
              <a:t>Ps:</a:t>
            </a:r>
            <a:r>
              <a:rPr lang="zh-TW" altLang="en-US" dirty="0" smtClean="0"/>
              <a:t>依據交通部</a:t>
            </a:r>
            <a:r>
              <a:rPr lang="en-US" altLang="zh-TW" dirty="0" smtClean="0"/>
              <a:t>102</a:t>
            </a:r>
            <a:r>
              <a:rPr lang="zh-TW" altLang="en-US" dirty="0" smtClean="0"/>
              <a:t>年調查資訊：</a:t>
            </a:r>
            <a:endParaRPr lang="en-US" altLang="zh-TW" dirty="0" smtClean="0"/>
          </a:p>
          <a:p>
            <a:r>
              <a:rPr lang="zh-TW" altLang="en-US" dirty="0"/>
              <a:t>台北市為 </a:t>
            </a:r>
            <a:r>
              <a:rPr lang="en-US" altLang="zh-TW" dirty="0"/>
              <a:t>41.6%</a:t>
            </a:r>
            <a:r>
              <a:rPr lang="zh-TW" altLang="en-US" dirty="0"/>
              <a:t>，台中市公車使用率為 </a:t>
            </a:r>
            <a:r>
              <a:rPr lang="en-US" altLang="zh-TW" dirty="0"/>
              <a:t>8</a:t>
            </a:r>
            <a:r>
              <a:rPr lang="en-US" altLang="zh-TW" dirty="0" smtClean="0"/>
              <a:t>%</a:t>
            </a:r>
          </a:p>
          <a:p>
            <a:r>
              <a:rPr lang="en-US" altLang="zh-TW" dirty="0" smtClean="0">
                <a:solidFill>
                  <a:srgbClr val="FF0000"/>
                </a:solidFill>
              </a:rPr>
              <a:t>102 </a:t>
            </a:r>
            <a:r>
              <a:rPr lang="zh-TW" altLang="en-US" dirty="0">
                <a:solidFill>
                  <a:srgbClr val="FF0000"/>
                </a:solidFill>
              </a:rPr>
              <a:t>年</a:t>
            </a:r>
            <a:r>
              <a:rPr lang="zh-TW" altLang="en-US" dirty="0" smtClean="0">
                <a:solidFill>
                  <a:srgbClr val="FF0000"/>
                </a:solidFill>
              </a:rPr>
              <a:t>臺灣</a:t>
            </a:r>
            <a:r>
              <a:rPr lang="zh-TW" altLang="en-US" dirty="0">
                <a:solidFill>
                  <a:srgbClr val="FF0000"/>
                </a:solidFill>
              </a:rPr>
              <a:t>地區公共運輸市占率為 </a:t>
            </a:r>
            <a:r>
              <a:rPr lang="en-US" altLang="zh-TW" dirty="0">
                <a:solidFill>
                  <a:srgbClr val="FF0000"/>
                </a:solidFill>
              </a:rPr>
              <a:t>15.2%</a:t>
            </a:r>
            <a:r>
              <a:rPr lang="zh-TW" altLang="en-US" dirty="0"/>
              <a:t>，較 </a:t>
            </a:r>
            <a:r>
              <a:rPr lang="en-US" altLang="zh-TW" dirty="0"/>
              <a:t>101 </a:t>
            </a:r>
            <a:r>
              <a:rPr lang="zh-TW" altLang="en-US" dirty="0"/>
              <a:t>年之 </a:t>
            </a:r>
            <a:r>
              <a:rPr lang="en-US" altLang="zh-TW" dirty="0"/>
              <a:t>15.0%</a:t>
            </a:r>
            <a:r>
              <a:rPr lang="zh-TW" altLang="en-US" dirty="0"/>
              <a:t>續增 </a:t>
            </a:r>
            <a:r>
              <a:rPr lang="en-US" altLang="zh-TW" dirty="0" smtClean="0"/>
              <a:t>0.2%</a:t>
            </a:r>
            <a:r>
              <a:rPr lang="zh-TW" altLang="en-US" dirty="0" smtClean="0"/>
              <a:t>，</a:t>
            </a:r>
            <a:r>
              <a:rPr lang="zh-TW" altLang="en-US" dirty="0"/>
              <a:t>並創近 </a:t>
            </a:r>
            <a:r>
              <a:rPr lang="en-US" altLang="zh-TW" dirty="0"/>
              <a:t>5 </a:t>
            </a:r>
            <a:r>
              <a:rPr lang="zh-TW" altLang="en-US" dirty="0"/>
              <a:t>年新高。就縣市別觀之，以</a:t>
            </a:r>
            <a:r>
              <a:rPr lang="zh-TW" altLang="en-US" dirty="0">
                <a:solidFill>
                  <a:srgbClr val="FF0000"/>
                </a:solidFill>
              </a:rPr>
              <a:t>臺北市（</a:t>
            </a:r>
            <a:r>
              <a:rPr lang="en-US" altLang="zh-TW" dirty="0">
                <a:solidFill>
                  <a:srgbClr val="FF0000"/>
                </a:solidFill>
              </a:rPr>
              <a:t>37.5%</a:t>
            </a:r>
            <a:r>
              <a:rPr lang="zh-TW" altLang="en-US" dirty="0">
                <a:solidFill>
                  <a:srgbClr val="FF0000"/>
                </a:solidFill>
              </a:rPr>
              <a:t>）</a:t>
            </a:r>
            <a:r>
              <a:rPr lang="zh-TW" altLang="en-US" dirty="0"/>
              <a:t>最高， 基隆市（</a:t>
            </a:r>
            <a:r>
              <a:rPr lang="en-US" altLang="zh-TW" dirty="0"/>
              <a:t>33.5%</a:t>
            </a:r>
            <a:r>
              <a:rPr lang="zh-TW" altLang="en-US" dirty="0"/>
              <a:t>）次之，新北市（</a:t>
            </a:r>
            <a:r>
              <a:rPr lang="en-US" altLang="zh-TW" dirty="0"/>
              <a:t>28.8%</a:t>
            </a:r>
            <a:r>
              <a:rPr lang="zh-TW" altLang="en-US" dirty="0"/>
              <a:t>）再次之，桃園縣（</a:t>
            </a:r>
            <a:r>
              <a:rPr lang="en-US" altLang="zh-TW" dirty="0"/>
              <a:t>12.7%</a:t>
            </a:r>
            <a:r>
              <a:rPr lang="zh-TW" altLang="en-US" dirty="0"/>
              <a:t>） 居第 </a:t>
            </a:r>
            <a:r>
              <a:rPr lang="en-US" altLang="zh-TW" dirty="0"/>
              <a:t>4</a:t>
            </a:r>
            <a:r>
              <a:rPr lang="zh-TW" altLang="en-US" dirty="0" smtClean="0"/>
              <a:t>，</a:t>
            </a:r>
            <a:endParaRPr lang="en-US" altLang="zh-TW" dirty="0"/>
          </a:p>
          <a:p>
            <a:r>
              <a:rPr lang="zh-TW" altLang="en-US" dirty="0">
                <a:solidFill>
                  <a:srgbClr val="FF0000"/>
                </a:solidFill>
              </a:rPr>
              <a:t>交通部所訂</a:t>
            </a:r>
            <a:r>
              <a:rPr lang="en-US" altLang="zh-TW" dirty="0">
                <a:solidFill>
                  <a:srgbClr val="FF0000"/>
                </a:solidFill>
              </a:rPr>
              <a:t>2025</a:t>
            </a:r>
            <a:r>
              <a:rPr lang="zh-TW" altLang="en-US" dirty="0">
                <a:solidFill>
                  <a:srgbClr val="FF0000"/>
                </a:solidFill>
              </a:rPr>
              <a:t>年大眾運輸使用率</a:t>
            </a:r>
            <a:r>
              <a:rPr lang="en-US" altLang="zh-TW" dirty="0">
                <a:solidFill>
                  <a:srgbClr val="FF0000"/>
                </a:solidFill>
              </a:rPr>
              <a:t>30%</a:t>
            </a:r>
            <a:r>
              <a:rPr lang="zh-TW" altLang="en-US" dirty="0">
                <a:solidFill>
                  <a:srgbClr val="FF0000"/>
                </a:solidFill>
              </a:rPr>
              <a:t>的目標能達成，二氧化碳的排放量可減少</a:t>
            </a:r>
            <a:r>
              <a:rPr lang="en-US" altLang="zh-TW" dirty="0">
                <a:solidFill>
                  <a:srgbClr val="FF0000"/>
                </a:solidFill>
              </a:rPr>
              <a:t>260</a:t>
            </a:r>
            <a:r>
              <a:rPr lang="zh-TW" altLang="en-US" dirty="0">
                <a:solidFill>
                  <a:srgbClr val="FF0000"/>
                </a:solidFill>
              </a:rPr>
              <a:t>萬噸，相當造林面積為</a:t>
            </a:r>
            <a:r>
              <a:rPr lang="en-US" altLang="zh-TW" dirty="0">
                <a:solidFill>
                  <a:srgbClr val="FF0000"/>
                </a:solidFill>
              </a:rPr>
              <a:t>7000</a:t>
            </a:r>
            <a:r>
              <a:rPr lang="zh-TW" altLang="en-US" dirty="0">
                <a:solidFill>
                  <a:srgbClr val="FF0000"/>
                </a:solidFill>
              </a:rPr>
              <a:t>座大安森林，１５座陽明山國家公園</a:t>
            </a:r>
            <a:r>
              <a:rPr lang="zh-TW" altLang="en-US" dirty="0" smtClean="0">
                <a:solidFill>
                  <a:srgbClr val="FF0000"/>
                </a:solidFill>
              </a:rPr>
              <a:t>。</a:t>
            </a:r>
            <a:endParaRPr lang="en-US" altLang="zh-TW" dirty="0" smtClean="0">
              <a:solidFill>
                <a:srgbClr val="FF0000"/>
              </a:solidFill>
            </a:endParaRPr>
          </a:p>
          <a:p>
            <a:r>
              <a:rPr lang="en-US" altLang="zh-TW" dirty="0"/>
              <a:t>Source: https://www.traffic.taichung.gov.tw/pda/news/index-1.asp?m1=4&amp;m2=20&amp;id=984</a:t>
            </a:r>
            <a:endParaRPr lang="zh-TW" altLang="en-US"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7</a:t>
            </a:fld>
            <a:endParaRPr lang="en-US" altLang="zh-TW"/>
          </a:p>
        </p:txBody>
      </p:sp>
    </p:spTree>
    <p:extLst>
      <p:ext uri="{BB962C8B-B14F-4D97-AF65-F5344CB8AC3E}">
        <p14:creationId xmlns:p14="http://schemas.microsoft.com/office/powerpoint/2010/main" val="48963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300" dirty="0" smtClean="0"/>
              <a:t>2020</a:t>
            </a:r>
            <a:r>
              <a:rPr lang="zh-TW" altLang="en-US" sz="1300" dirty="0" smtClean="0"/>
              <a:t>臺北交通長期發展綱領</a:t>
            </a:r>
            <a:r>
              <a:rPr lang="en-US" altLang="zh-TW" sz="1300" dirty="0" smtClean="0"/>
              <a:t>~</a:t>
            </a:r>
            <a:r>
              <a:rPr lang="zh-TW" altLang="en-US" sz="1300" dirty="0" smtClean="0"/>
              <a:t>以大眾運輸為導向</a:t>
            </a:r>
            <a:endParaRPr lang="en-US" altLang="zh-TW" sz="130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300" dirty="0" smtClean="0"/>
              <a:t>主要的執行策略，是以提供高大眾運輸使用率、</a:t>
            </a:r>
            <a:r>
              <a:rPr kumimoji="0" lang="zh-TW" altLang="zh-TW" sz="1300" b="1" i="0" u="none" strike="noStrike" kern="1200" cap="none" normalizeH="0" baseline="0" dirty="0" smtClean="0">
                <a:ln>
                  <a:noFill/>
                </a:ln>
                <a:solidFill>
                  <a:srgbClr val="FF0000"/>
                </a:solidFill>
                <a:effectLst/>
                <a:latin typeface="微軟正黑體" panose="020B0604030504040204" pitchFamily="34" charset="-120"/>
                <a:ea typeface="微軟正黑體" panose="020B0604030504040204" pitchFamily="34" charset="-120"/>
                <a:cs typeface="+mn-cs"/>
              </a:rPr>
              <a:t>創造有利大眾運輸發展環境</a:t>
            </a:r>
            <a:endParaRPr kumimoji="0" lang="zh-TW" altLang="en-US" sz="1300" b="1" i="0" u="none" strike="noStrike" kern="1200" cap="none" normalizeH="0" baseline="0" dirty="0" smtClean="0">
              <a:ln>
                <a:noFill/>
              </a:ln>
              <a:solidFill>
                <a:srgbClr val="FF0000"/>
              </a:solidFill>
              <a:effectLst/>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300" dirty="0" smtClean="0"/>
              <a:t>及</a:t>
            </a:r>
            <a:r>
              <a:rPr kumimoji="0" lang="zh-TW" altLang="zh-TW" sz="1300" b="1" i="0" u="none" strike="noStrike" cap="none" normalizeH="0" baseline="0" dirty="0" smtClean="0">
                <a:ln>
                  <a:noFill/>
                </a:ln>
                <a:solidFill>
                  <a:srgbClr val="FF0000"/>
                </a:solidFill>
                <a:effectLst/>
                <a:latin typeface="微軟正黑體" panose="020B0604030504040204" pitchFamily="34" charset="-120"/>
                <a:ea typeface="微軟正黑體" panose="020B0604030504040204" pitchFamily="34" charset="-120"/>
              </a:rPr>
              <a:t>發展智慧運輸</a:t>
            </a:r>
            <a:endParaRPr kumimoji="0" lang="en-US" altLang="zh-TW" sz="1300" b="1" i="0" u="none" strike="noStrike" cap="none" normalizeH="0" baseline="0" dirty="0" smtClean="0">
              <a:ln>
                <a:noFill/>
              </a:ln>
              <a:solidFill>
                <a:srgbClr val="FF0000"/>
              </a:solidFill>
              <a:effectLst/>
              <a:latin typeface="微軟正黑體" panose="020B0604030504040204" pitchFamily="34" charset="-120"/>
              <a:ea typeface="微軟正黑體" panose="020B0604030504040204" pitchFamily="34" charset="-12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TW" altLang="en-US" sz="1300" b="1" i="0" u="none" strike="noStrike" cap="none" normalizeH="0" baseline="0" dirty="0" smtClean="0">
                <a:ln>
                  <a:noFill/>
                </a:ln>
                <a:solidFill>
                  <a:srgbClr val="FF0000"/>
                </a:solidFill>
                <a:effectLst/>
                <a:latin typeface="微軟正黑體" panose="020B0604030504040204" pitchFamily="34" charset="-120"/>
                <a:ea typeface="微軟正黑體" panose="020B0604030504040204" pitchFamily="34" charset="-120"/>
              </a:rPr>
              <a:t>因此</a:t>
            </a:r>
            <a:r>
              <a:rPr kumimoji="0" lang="en-US" altLang="zh-TW" sz="1300" b="1" i="0" u="none" strike="noStrike" cap="none" normalizeH="0" baseline="0" dirty="0" smtClean="0">
                <a:ln>
                  <a:noFill/>
                </a:ln>
                <a:solidFill>
                  <a:srgbClr val="FF0000"/>
                </a:solidFill>
                <a:effectLst/>
                <a:latin typeface="微軟正黑體" panose="020B0604030504040204" pitchFamily="34" charset="-120"/>
                <a:ea typeface="微軟正黑體" panose="020B0604030504040204" pitchFamily="34" charset="-120"/>
              </a:rPr>
              <a:t>-</a:t>
            </a:r>
            <a:r>
              <a:rPr kumimoji="0" lang="zh-TW" altLang="en-US" sz="1300" b="1" i="0" u="none" strike="noStrike" cap="none" normalizeH="0" baseline="0" dirty="0" smtClean="0">
                <a:ln>
                  <a:noFill/>
                </a:ln>
                <a:solidFill>
                  <a:srgbClr val="FF0000"/>
                </a:solidFill>
                <a:effectLst/>
                <a:latin typeface="微軟正黑體" panose="020B0604030504040204" pitchFamily="34" charset="-120"/>
                <a:ea typeface="微軟正黑體" panose="020B0604030504040204" pitchFamily="34" charset="-120"/>
              </a:rPr>
              <a:t>先進大眾運系統是個可以努力發展方向</a:t>
            </a:r>
          </a:p>
          <a:p>
            <a:endParaRPr lang="en-US" altLang="zh-TW" sz="1300" dirty="0" smtClean="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8</a:t>
            </a:fld>
            <a:endParaRPr lang="en-US" altLang="zh-TW"/>
          </a:p>
        </p:txBody>
      </p:sp>
    </p:spTree>
    <p:extLst>
      <p:ext uri="{BB962C8B-B14F-4D97-AF65-F5344CB8AC3E}">
        <p14:creationId xmlns:p14="http://schemas.microsoft.com/office/powerpoint/2010/main" val="2026709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300" dirty="0" smtClean="0"/>
              <a:t>回顧過去</a:t>
            </a:r>
            <a:endParaRPr lang="en-US" altLang="zh-TW" sz="1300" dirty="0" smtClean="0"/>
          </a:p>
          <a:p>
            <a:r>
              <a:rPr lang="zh-TW" altLang="en-US" sz="1400" dirty="0" smtClean="0"/>
              <a:t>這是今天的簡報大網</a:t>
            </a:r>
            <a:endParaRPr lang="en-US" altLang="zh-TW" sz="1400" dirty="0" smtClean="0"/>
          </a:p>
          <a:p>
            <a:r>
              <a:rPr lang="en-US" altLang="zh-TW" sz="1400" dirty="0" smtClean="0"/>
              <a:t>1.</a:t>
            </a:r>
            <a:r>
              <a:rPr lang="zh-TW" altLang="en-US" sz="1400" dirty="0" smtClean="0"/>
              <a:t>前言概論</a:t>
            </a:r>
            <a:endParaRPr lang="en-US" altLang="zh-TW" sz="1400" dirty="0" smtClean="0"/>
          </a:p>
          <a:p>
            <a:r>
              <a:rPr lang="zh-TW" altLang="en-US" sz="1400" dirty="0" smtClean="0"/>
              <a:t>說明智慧型運輸系統及先進大眾運輸系統</a:t>
            </a:r>
            <a:endParaRPr lang="en-US" altLang="zh-TW" sz="1400" dirty="0" smtClean="0"/>
          </a:p>
          <a:p>
            <a:r>
              <a:rPr lang="zh-TW" altLang="en-US" sz="1400" dirty="0" smtClean="0"/>
              <a:t>以北市公車動態之發展經驗為例介紹公車動態整體解決方案之過去、現在及未來</a:t>
            </a:r>
            <a:endParaRPr lang="en-US" altLang="zh-TW" sz="1400" dirty="0" smtClean="0"/>
          </a:p>
          <a:p>
            <a:r>
              <a:rPr lang="zh-TW" altLang="en-US" sz="1400" dirty="0" smtClean="0"/>
              <a:t>過去：十年之建置經驗</a:t>
            </a:r>
            <a:r>
              <a:rPr lang="en-US" altLang="zh-TW" sz="1400" dirty="0" smtClean="0"/>
              <a:t>-</a:t>
            </a:r>
            <a:r>
              <a:rPr lang="zh-TW" altLang="en-US" sz="1400" dirty="0" smtClean="0"/>
              <a:t>六大平台</a:t>
            </a:r>
            <a:endParaRPr lang="en-US" altLang="zh-TW" sz="1400" dirty="0" smtClean="0"/>
          </a:p>
          <a:p>
            <a:endParaRPr lang="en-US" altLang="zh-TW" sz="1400" dirty="0" smtClean="0"/>
          </a:p>
          <a:p>
            <a:r>
              <a:rPr lang="zh-TW" altLang="en-US" sz="1400" dirty="0" smtClean="0"/>
              <a:t>一、過去：公車整體解決方案</a:t>
            </a:r>
          </a:p>
          <a:p>
            <a:r>
              <a:rPr lang="zh-TW" altLang="en-US" sz="1400" dirty="0" smtClean="0"/>
              <a:t>針對公車解決方案，依據各縣市建置經驗，提供包括車載平台、調度管理平台、</a:t>
            </a:r>
          </a:p>
          <a:p>
            <a:r>
              <a:rPr lang="zh-TW" altLang="en-US" sz="1400" dirty="0" smtClean="0"/>
              <a:t>動態資訊平台、便民網服務平台、維運管理平台及智慧站牌平台等六大平台服務。</a:t>
            </a:r>
          </a:p>
          <a:p>
            <a:endParaRPr lang="en-US" altLang="zh-TW" sz="1400" dirty="0" smtClean="0"/>
          </a:p>
          <a:p>
            <a:endParaRPr lang="zh-TW" altLang="en-US" sz="1400" dirty="0" smtClean="0"/>
          </a:p>
          <a:p>
            <a:endParaRPr lang="zh-TW" altLang="en-US" sz="1300" dirty="0"/>
          </a:p>
        </p:txBody>
      </p:sp>
      <p:sp>
        <p:nvSpPr>
          <p:cNvPr id="4" name="投影片編號版面配置區 3"/>
          <p:cNvSpPr>
            <a:spLocks noGrp="1"/>
          </p:cNvSpPr>
          <p:nvPr>
            <p:ph type="sldNum" sz="quarter" idx="10"/>
          </p:nvPr>
        </p:nvSpPr>
        <p:spPr/>
        <p:txBody>
          <a:bodyPr/>
          <a:lstStyle/>
          <a:p>
            <a:pPr>
              <a:defRPr/>
            </a:pPr>
            <a:fld id="{C47D49E2-DF62-4C3A-BE1E-4D8F9F3B82C7}" type="slidenum">
              <a:rPr lang="zh-TW" altLang="en-US" smtClean="0"/>
              <a:pPr>
                <a:defRPr/>
              </a:pPr>
              <a:t>9</a:t>
            </a:fld>
            <a:endParaRPr lang="en-US" altLang="zh-TW"/>
          </a:p>
        </p:txBody>
      </p:sp>
    </p:spTree>
    <p:extLst>
      <p:ext uri="{BB962C8B-B14F-4D97-AF65-F5344CB8AC3E}">
        <p14:creationId xmlns:p14="http://schemas.microsoft.com/office/powerpoint/2010/main" val="485319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Picture 32" descr="H_001"/>
          <p:cNvPicPr>
            <a:picLocks noChangeAspect="1" noChangeArrowheads="1"/>
          </p:cNvPicPr>
          <p:nvPr userDrawn="1"/>
        </p:nvPicPr>
        <p:blipFill>
          <a:blip r:embed="rId2" cstate="print"/>
          <a:srcRect/>
          <a:stretch>
            <a:fillRect/>
          </a:stretch>
        </p:blipFill>
        <p:spPr bwMode="auto">
          <a:xfrm>
            <a:off x="0" y="3011488"/>
            <a:ext cx="5486400" cy="3846512"/>
          </a:xfrm>
          <a:prstGeom prst="rect">
            <a:avLst/>
          </a:prstGeom>
          <a:noFill/>
          <a:ln w="9525">
            <a:noFill/>
            <a:miter lim="800000"/>
            <a:headEnd/>
            <a:tailEnd/>
          </a:ln>
        </p:spPr>
      </p:pic>
      <p:sp>
        <p:nvSpPr>
          <p:cNvPr id="5" name="Rectangle 7"/>
          <p:cNvSpPr>
            <a:spLocks noChangeArrowheads="1"/>
          </p:cNvSpPr>
          <p:nvPr/>
        </p:nvSpPr>
        <p:spPr bwMode="auto">
          <a:xfrm>
            <a:off x="6745288" y="6248400"/>
            <a:ext cx="1636712" cy="396875"/>
          </a:xfrm>
          <a:prstGeom prst="rect">
            <a:avLst/>
          </a:prstGeom>
          <a:noFill/>
          <a:ln w="9525">
            <a:noFill/>
            <a:miter lim="800000"/>
            <a:headEnd/>
            <a:tailEnd/>
          </a:ln>
          <a:effectLst/>
        </p:spPr>
        <p:txBody>
          <a:bodyPr wrap="none" anchor="ctr"/>
          <a:lstStyle/>
          <a:p>
            <a:pPr>
              <a:defRPr/>
            </a:pPr>
            <a:endParaRPr lang="zh-TW" altLang="en-US"/>
          </a:p>
        </p:txBody>
      </p:sp>
      <p:sp>
        <p:nvSpPr>
          <p:cNvPr id="6" name="Text Box 22"/>
          <p:cNvSpPr txBox="1">
            <a:spLocks noChangeArrowheads="1"/>
          </p:cNvSpPr>
          <p:nvPr userDrawn="1"/>
        </p:nvSpPr>
        <p:spPr bwMode="auto">
          <a:xfrm>
            <a:off x="5364163" y="6597650"/>
            <a:ext cx="4008437" cy="381000"/>
          </a:xfrm>
          <a:prstGeom prst="rect">
            <a:avLst/>
          </a:prstGeom>
          <a:noFill/>
          <a:ln w="9525">
            <a:noFill/>
            <a:miter lim="800000"/>
            <a:headEnd/>
            <a:tailEnd/>
          </a:ln>
          <a:effectLst/>
        </p:spPr>
        <p:txBody>
          <a:bodyPr>
            <a:spAutoFit/>
          </a:bodyPr>
          <a:lstStyle/>
          <a:p>
            <a:pPr algn="l" fontAlgn="ctr">
              <a:defRPr/>
            </a:pPr>
            <a:r>
              <a:rPr kumimoji="1" lang="zh-TW" altLang="zh-TW" sz="1000" b="0" i="1" dirty="0">
                <a:solidFill>
                  <a:schemeClr val="tx2"/>
                </a:solidFill>
                <a:ea typeface="標楷體" pitchFamily="65" charset="-120"/>
              </a:rPr>
              <a:t>©</a:t>
            </a:r>
            <a:r>
              <a:rPr kumimoji="1" lang="en-US" altLang="zh-TW" sz="900" b="0" i="1" dirty="0">
                <a:solidFill>
                  <a:schemeClr val="tx2"/>
                </a:solidFill>
                <a:ea typeface="標楷體" pitchFamily="65" charset="-120"/>
              </a:rPr>
              <a:t> </a:t>
            </a:r>
            <a:r>
              <a:rPr kumimoji="1" lang="en-US" altLang="zh-TW" sz="900" i="1" dirty="0" smtClean="0">
                <a:solidFill>
                  <a:schemeClr val="tx2"/>
                </a:solidFill>
                <a:ea typeface="標楷體" pitchFamily="65" charset="-120"/>
                <a:cs typeface="Arial" charset="0"/>
              </a:rPr>
              <a:t>2015</a:t>
            </a:r>
            <a:r>
              <a:rPr kumimoji="1" lang="en-US" altLang="zh-TW" sz="900" i="1" baseline="0" dirty="0" smtClean="0">
                <a:solidFill>
                  <a:schemeClr val="tx2"/>
                </a:solidFill>
                <a:ea typeface="標楷體" pitchFamily="65" charset="-120"/>
                <a:cs typeface="Arial" charset="0"/>
              </a:rPr>
              <a:t> </a:t>
            </a:r>
            <a:r>
              <a:rPr kumimoji="1" lang="en-US" altLang="zh-TW" sz="900" i="1" dirty="0" smtClean="0">
                <a:solidFill>
                  <a:schemeClr val="tx2"/>
                </a:solidFill>
                <a:ea typeface="標楷體" pitchFamily="65" charset="-120"/>
                <a:cs typeface="Arial" charset="0"/>
              </a:rPr>
              <a:t> </a:t>
            </a:r>
            <a:r>
              <a:rPr kumimoji="1" lang="en-US" altLang="zh-TW" sz="900" dirty="0" smtClean="0">
                <a:solidFill>
                  <a:schemeClr val="tx2"/>
                </a:solidFill>
                <a:ea typeface="標楷體" pitchFamily="65" charset="-120"/>
              </a:rPr>
              <a:t>Copyright </a:t>
            </a:r>
            <a:r>
              <a:rPr kumimoji="1" lang="en-US" altLang="zh-TW" sz="900" dirty="0">
                <a:solidFill>
                  <a:schemeClr val="tx2"/>
                </a:solidFill>
                <a:ea typeface="標楷體" pitchFamily="65" charset="-120"/>
              </a:rPr>
              <a:t>by </a:t>
            </a:r>
            <a:r>
              <a:rPr kumimoji="1" lang="en-US" altLang="zh-TW" sz="900" dirty="0" err="1">
                <a:solidFill>
                  <a:schemeClr val="tx2"/>
                </a:solidFill>
                <a:ea typeface="標楷體" pitchFamily="65" charset="-120"/>
              </a:rPr>
              <a:t>AsiaTEK</a:t>
            </a:r>
            <a:r>
              <a:rPr kumimoji="1" lang="en-US" altLang="zh-TW" sz="900" dirty="0">
                <a:solidFill>
                  <a:schemeClr val="tx2"/>
                </a:solidFill>
                <a:ea typeface="標楷體" pitchFamily="65" charset="-120"/>
              </a:rPr>
              <a:t> </a:t>
            </a:r>
            <a:r>
              <a:rPr kumimoji="1" lang="zh-TW" altLang="en-US" sz="900" b="0" dirty="0">
                <a:solidFill>
                  <a:schemeClr val="tx2"/>
                </a:solidFill>
                <a:ea typeface="標楷體" pitchFamily="65" charset="-120"/>
              </a:rPr>
              <a:t>華夏科技股份有限公司‧版權所有</a:t>
            </a:r>
            <a:r>
              <a:rPr kumimoji="1" lang="en-US" altLang="zh-TW" sz="900" b="0" i="1" dirty="0">
                <a:solidFill>
                  <a:schemeClr val="tx2"/>
                </a:solidFill>
                <a:ea typeface="標楷體" pitchFamily="65" charset="-120"/>
              </a:rPr>
              <a:t>	</a:t>
            </a:r>
            <a:r>
              <a:rPr kumimoji="1" lang="en-US" altLang="zh-TW" sz="900" b="0" i="1" dirty="0">
                <a:solidFill>
                  <a:schemeClr val="tx2"/>
                </a:solidFill>
                <a:latin typeface="Arial Narrow" pitchFamily="34" charset="0"/>
                <a:ea typeface="標楷體" pitchFamily="65" charset="-120"/>
              </a:rPr>
              <a:t>		                           </a:t>
            </a:r>
          </a:p>
        </p:txBody>
      </p:sp>
      <p:sp>
        <p:nvSpPr>
          <p:cNvPr id="7" name="Text Box 23"/>
          <p:cNvSpPr txBox="1">
            <a:spLocks noChangeArrowheads="1"/>
          </p:cNvSpPr>
          <p:nvPr userDrawn="1"/>
        </p:nvSpPr>
        <p:spPr bwMode="auto">
          <a:xfrm>
            <a:off x="152400" y="381000"/>
            <a:ext cx="3048000" cy="274638"/>
          </a:xfrm>
          <a:prstGeom prst="rect">
            <a:avLst/>
          </a:prstGeom>
          <a:noFill/>
          <a:ln w="12700">
            <a:noFill/>
            <a:miter lim="800000"/>
            <a:headEnd type="none" w="sm" len="sm"/>
            <a:tailEnd type="none" w="sm" len="sm"/>
          </a:ln>
          <a:effectLst/>
        </p:spPr>
        <p:txBody>
          <a:bodyPr>
            <a:spAutoFit/>
          </a:bodyPr>
          <a:lstStyle/>
          <a:p>
            <a:pPr algn="l">
              <a:spcBef>
                <a:spcPct val="50000"/>
              </a:spcBef>
              <a:defRPr/>
            </a:pPr>
            <a:r>
              <a:rPr kumimoji="1" lang="en-US" altLang="zh-TW" sz="1200" i="1">
                <a:solidFill>
                  <a:schemeClr val="tx2"/>
                </a:solidFill>
                <a:cs typeface="Arial" charset="0"/>
              </a:rPr>
              <a:t>Customer’s Success is Our Pride</a:t>
            </a:r>
          </a:p>
        </p:txBody>
      </p:sp>
      <p:sp>
        <p:nvSpPr>
          <p:cNvPr id="8" name="Line 28"/>
          <p:cNvSpPr>
            <a:spLocks noChangeShapeType="1"/>
          </p:cNvSpPr>
          <p:nvPr userDrawn="1"/>
        </p:nvSpPr>
        <p:spPr bwMode="auto">
          <a:xfrm>
            <a:off x="228600" y="609600"/>
            <a:ext cx="5943600" cy="0"/>
          </a:xfrm>
          <a:prstGeom prst="line">
            <a:avLst/>
          </a:prstGeom>
          <a:noFill/>
          <a:ln w="38100">
            <a:solidFill>
              <a:srgbClr val="0066CC"/>
            </a:solidFill>
            <a:round/>
            <a:headEnd/>
            <a:tailEnd/>
          </a:ln>
          <a:effectLst/>
        </p:spPr>
        <p:txBody>
          <a:bodyPr wrap="none" anchor="ctr"/>
          <a:lstStyle/>
          <a:p>
            <a:pPr>
              <a:defRPr/>
            </a:pPr>
            <a:endParaRPr lang="zh-TW" altLang="en-US"/>
          </a:p>
        </p:txBody>
      </p:sp>
      <p:pic>
        <p:nvPicPr>
          <p:cNvPr id="9" name="Picture 33" descr="070116aisatek logo___aisatek_070116"/>
          <p:cNvPicPr>
            <a:picLocks noChangeAspect="1" noChangeArrowheads="1"/>
          </p:cNvPicPr>
          <p:nvPr userDrawn="1"/>
        </p:nvPicPr>
        <p:blipFill>
          <a:blip r:embed="rId3" cstate="print"/>
          <a:srcRect/>
          <a:stretch>
            <a:fillRect/>
          </a:stretch>
        </p:blipFill>
        <p:spPr bwMode="auto">
          <a:xfrm>
            <a:off x="6227763" y="404813"/>
            <a:ext cx="2681287" cy="442912"/>
          </a:xfrm>
          <a:prstGeom prst="rect">
            <a:avLst/>
          </a:prstGeom>
          <a:noFill/>
          <a:ln w="9525">
            <a:noFill/>
            <a:miter lim="800000"/>
            <a:headEnd/>
            <a:tailEnd/>
          </a:ln>
        </p:spPr>
      </p:pic>
      <p:sp>
        <p:nvSpPr>
          <p:cNvPr id="518148" name="Rectangle 4"/>
          <p:cNvSpPr>
            <a:spLocks noGrp="1" noChangeArrowheads="1"/>
          </p:cNvSpPr>
          <p:nvPr>
            <p:ph type="ctrTitle"/>
          </p:nvPr>
        </p:nvSpPr>
        <p:spPr>
          <a:xfrm>
            <a:off x="1828800" y="1981200"/>
            <a:ext cx="5257800" cy="1143000"/>
          </a:xfrm>
        </p:spPr>
        <p:txBody>
          <a:bodyPr/>
          <a:lstStyle>
            <a:lvl1pPr algn="ctr">
              <a:defRPr sz="5400"/>
            </a:lvl1pPr>
          </a:lstStyle>
          <a:p>
            <a:r>
              <a:rPr lang="zh-TW" altLang="en-US"/>
              <a:t>按一下以編輯母片標題樣式</a:t>
            </a:r>
          </a:p>
        </p:txBody>
      </p:sp>
      <p:sp>
        <p:nvSpPr>
          <p:cNvPr id="518149" name="Rectangle 5"/>
          <p:cNvSpPr>
            <a:spLocks noGrp="1" noChangeArrowheads="1"/>
          </p:cNvSpPr>
          <p:nvPr>
            <p:ph type="subTitle" idx="1"/>
          </p:nvPr>
        </p:nvSpPr>
        <p:spPr>
          <a:xfrm>
            <a:off x="4875213" y="3581400"/>
            <a:ext cx="3887787" cy="1752600"/>
          </a:xfrm>
        </p:spPr>
        <p:txBody>
          <a:bodyPr/>
          <a:lstStyle>
            <a:lvl1pPr marL="0" indent="0" algn="ctr">
              <a:buFontTx/>
              <a:buNone/>
              <a:defRPr>
                <a:effectLst>
                  <a:outerShdw blurRad="38100" dist="38100" dir="2700000" algn="tl">
                    <a:srgbClr val="C0C0C0"/>
                  </a:outerShdw>
                </a:effectLst>
              </a:defRPr>
            </a:lvl1pPr>
          </a:lstStyle>
          <a:p>
            <a:r>
              <a:rPr lang="zh-TW" altLang="en-US"/>
              <a:t>按一下以編輯母片副標題樣式</a:t>
            </a:r>
          </a:p>
        </p:txBody>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7"/>
          <p:cNvSpPr>
            <a:spLocks noGrp="1" noChangeArrowheads="1"/>
          </p:cNvSpPr>
          <p:nvPr>
            <p:ph type="sldNum" sz="quarter" idx="10"/>
          </p:nvPr>
        </p:nvSpPr>
        <p:spPr/>
        <p:txBody>
          <a:bodyPr/>
          <a:lstStyle>
            <a:lvl1pPr>
              <a:defRPr/>
            </a:lvl1pPr>
          </a:lstStyle>
          <a:p>
            <a:pPr>
              <a:defRPr/>
            </a:pPr>
            <a:fld id="{20D8FAD1-F2CC-44F6-8F5E-488A2DF7D9C8}" type="slidenum">
              <a:rPr lang="zh-TW" altLang="zh-TW"/>
              <a:pPr>
                <a:defRPr/>
              </a:pPr>
              <a:t>‹#›</a:t>
            </a:fld>
            <a:endParaRPr lang="zh-TW" altLang="zh-TW"/>
          </a:p>
        </p:txBody>
      </p: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496050" y="228600"/>
            <a:ext cx="1962150" cy="58674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09600" y="228600"/>
            <a:ext cx="5734050" cy="58674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7"/>
          <p:cNvSpPr>
            <a:spLocks noGrp="1" noChangeArrowheads="1"/>
          </p:cNvSpPr>
          <p:nvPr>
            <p:ph type="sldNum" sz="quarter" idx="10"/>
          </p:nvPr>
        </p:nvSpPr>
        <p:spPr/>
        <p:txBody>
          <a:bodyPr/>
          <a:lstStyle>
            <a:lvl1pPr>
              <a:defRPr/>
            </a:lvl1pPr>
          </a:lstStyle>
          <a:p>
            <a:pPr>
              <a:defRPr/>
            </a:pPr>
            <a:fld id="{34C858C7-AF66-4895-B741-C970A823503B}" type="slidenum">
              <a:rPr lang="zh-TW" altLang="zh-TW"/>
              <a:pPr>
                <a:defRPr/>
              </a:pPr>
              <a:t>‹#›</a:t>
            </a:fld>
            <a:endParaRPr lang="zh-TW" altLang="zh-TW"/>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7"/>
          <p:cNvSpPr>
            <a:spLocks noGrp="1" noChangeArrowheads="1"/>
          </p:cNvSpPr>
          <p:nvPr>
            <p:ph type="sldNum" sz="quarter" idx="10"/>
          </p:nvPr>
        </p:nvSpPr>
        <p:spPr/>
        <p:txBody>
          <a:bodyPr/>
          <a:lstStyle>
            <a:lvl1pPr>
              <a:defRPr/>
            </a:lvl1pPr>
          </a:lstStyle>
          <a:p>
            <a:pPr>
              <a:defRPr/>
            </a:pPr>
            <a:fld id="{C4BC276A-27C4-4B30-A8EA-8CD98DAF92C4}" type="slidenum">
              <a:rPr lang="zh-TW" altLang="zh-TW"/>
              <a:pPr>
                <a:defRPr/>
              </a:pPr>
              <a:t>‹#›</a:t>
            </a:fld>
            <a:endParaRPr lang="zh-TW" altLang="zh-TW"/>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7"/>
          <p:cNvSpPr>
            <a:spLocks noGrp="1" noChangeArrowheads="1"/>
          </p:cNvSpPr>
          <p:nvPr>
            <p:ph type="sldNum" sz="quarter" idx="10"/>
          </p:nvPr>
        </p:nvSpPr>
        <p:spPr/>
        <p:txBody>
          <a:bodyPr/>
          <a:lstStyle>
            <a:lvl1pPr>
              <a:defRPr/>
            </a:lvl1pPr>
          </a:lstStyle>
          <a:p>
            <a:pPr>
              <a:defRPr/>
            </a:pPr>
            <a:fld id="{D1D71CA6-F15F-4384-A175-88116336CF6E}" type="slidenum">
              <a:rPr lang="zh-TW" altLang="zh-TW"/>
              <a:pPr>
                <a:defRPr/>
              </a:pPr>
              <a:t>‹#›</a:t>
            </a:fld>
            <a:endParaRPr lang="zh-TW" altLang="zh-TW"/>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85800" y="8382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8382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7"/>
          <p:cNvSpPr>
            <a:spLocks noGrp="1" noChangeArrowheads="1"/>
          </p:cNvSpPr>
          <p:nvPr>
            <p:ph type="sldNum" sz="quarter" idx="10"/>
          </p:nvPr>
        </p:nvSpPr>
        <p:spPr/>
        <p:txBody>
          <a:bodyPr/>
          <a:lstStyle>
            <a:lvl1pPr>
              <a:defRPr/>
            </a:lvl1pPr>
          </a:lstStyle>
          <a:p>
            <a:pPr>
              <a:defRPr/>
            </a:pPr>
            <a:fld id="{182BA552-D65A-4252-97D2-A8039BB00500}" type="slidenum">
              <a:rPr lang="zh-TW" altLang="zh-TW"/>
              <a:pPr>
                <a:defRPr/>
              </a:pPr>
              <a:t>‹#›</a:t>
            </a:fld>
            <a:endParaRPr lang="zh-TW" altLang="zh-TW"/>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Rectangle 7"/>
          <p:cNvSpPr>
            <a:spLocks noGrp="1" noChangeArrowheads="1"/>
          </p:cNvSpPr>
          <p:nvPr>
            <p:ph type="sldNum" sz="quarter" idx="10"/>
          </p:nvPr>
        </p:nvSpPr>
        <p:spPr/>
        <p:txBody>
          <a:bodyPr/>
          <a:lstStyle>
            <a:lvl1pPr>
              <a:defRPr/>
            </a:lvl1pPr>
          </a:lstStyle>
          <a:p>
            <a:pPr>
              <a:defRPr/>
            </a:pPr>
            <a:fld id="{AC71EF0D-48B5-4D70-A19D-C5F46818B616}" type="slidenum">
              <a:rPr lang="zh-TW" altLang="zh-TW"/>
              <a:pPr>
                <a:defRPr/>
              </a:pPr>
              <a:t>‹#›</a:t>
            </a:fld>
            <a:endParaRPr lang="zh-TW" altLang="zh-TW" dirty="0"/>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7"/>
          <p:cNvSpPr>
            <a:spLocks noGrp="1" noChangeArrowheads="1"/>
          </p:cNvSpPr>
          <p:nvPr>
            <p:ph type="sldNum" sz="quarter" idx="10"/>
          </p:nvPr>
        </p:nvSpPr>
        <p:spPr/>
        <p:txBody>
          <a:bodyPr/>
          <a:lstStyle>
            <a:lvl1pPr>
              <a:defRPr/>
            </a:lvl1pPr>
          </a:lstStyle>
          <a:p>
            <a:pPr>
              <a:defRPr/>
            </a:pPr>
            <a:fld id="{C2B168FF-D2C0-46AE-9907-AF04FFF88D87}" type="slidenum">
              <a:rPr lang="zh-TW" altLang="zh-TW"/>
              <a:pPr>
                <a:defRPr/>
              </a:pPr>
              <a:t>‹#›</a:t>
            </a:fld>
            <a:endParaRPr lang="zh-TW" altLang="zh-TW"/>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p:txBody>
          <a:bodyPr/>
          <a:lstStyle>
            <a:lvl1pPr>
              <a:defRPr/>
            </a:lvl1pPr>
          </a:lstStyle>
          <a:p>
            <a:pPr>
              <a:defRPr/>
            </a:pPr>
            <a:fld id="{DF8F6107-13F2-4833-81FF-EDB381FD17D9}" type="slidenum">
              <a:rPr lang="zh-TW" altLang="zh-TW"/>
              <a:pPr>
                <a:defRPr/>
              </a:pPr>
              <a:t>‹#›</a:t>
            </a:fld>
            <a:endParaRPr lang="zh-TW" altLang="zh-TW"/>
          </a:p>
        </p:txBody>
      </p:sp>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7"/>
          <p:cNvSpPr>
            <a:spLocks noGrp="1" noChangeArrowheads="1"/>
          </p:cNvSpPr>
          <p:nvPr>
            <p:ph type="sldNum" sz="quarter" idx="10"/>
          </p:nvPr>
        </p:nvSpPr>
        <p:spPr/>
        <p:txBody>
          <a:bodyPr/>
          <a:lstStyle>
            <a:lvl1pPr>
              <a:defRPr/>
            </a:lvl1pPr>
          </a:lstStyle>
          <a:p>
            <a:pPr>
              <a:defRPr/>
            </a:pPr>
            <a:fld id="{AB694E37-2FEE-4B21-B0BD-DEC8D5B5AED0}" type="slidenum">
              <a:rPr lang="zh-TW" altLang="zh-TW"/>
              <a:pPr>
                <a:defRPr/>
              </a:pPr>
              <a:t>‹#›</a:t>
            </a:fld>
            <a:endParaRPr lang="zh-TW" altLang="zh-TW"/>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7"/>
          <p:cNvSpPr>
            <a:spLocks noGrp="1" noChangeArrowheads="1"/>
          </p:cNvSpPr>
          <p:nvPr>
            <p:ph type="sldNum" sz="quarter" idx="10"/>
          </p:nvPr>
        </p:nvSpPr>
        <p:spPr/>
        <p:txBody>
          <a:bodyPr/>
          <a:lstStyle>
            <a:lvl1pPr>
              <a:defRPr/>
            </a:lvl1pPr>
          </a:lstStyle>
          <a:p>
            <a:pPr>
              <a:defRPr/>
            </a:pPr>
            <a:fld id="{4D2F55E2-B283-42DF-A8FB-E85087DBE33B}" type="slidenum">
              <a:rPr lang="zh-TW" altLang="zh-TW"/>
              <a:pPr>
                <a:defRPr/>
              </a:pPr>
              <a:t>‹#›</a:t>
            </a:fld>
            <a:endParaRPr lang="zh-TW" altLang="zh-TW"/>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47" descr="上條1"/>
          <p:cNvPicPr>
            <a:picLocks noChangeAspect="1" noChangeArrowheads="1"/>
          </p:cNvPicPr>
          <p:nvPr/>
        </p:nvPicPr>
        <p:blipFill>
          <a:blip r:embed="rId13" cstate="print"/>
          <a:srcRect/>
          <a:stretch>
            <a:fillRect/>
          </a:stretch>
        </p:blipFill>
        <p:spPr bwMode="auto">
          <a:xfrm>
            <a:off x="0" y="0"/>
            <a:ext cx="9144000" cy="825500"/>
          </a:xfrm>
          <a:prstGeom prst="rect">
            <a:avLst/>
          </a:prstGeom>
          <a:noFill/>
          <a:ln w="9525">
            <a:noFill/>
            <a:miter lim="800000"/>
            <a:headEnd/>
            <a:tailEnd/>
          </a:ln>
        </p:spPr>
      </p:pic>
      <p:sp>
        <p:nvSpPr>
          <p:cNvPr id="517144" name="Text Box 24"/>
          <p:cNvSpPr txBox="1">
            <a:spLocks noChangeArrowheads="1"/>
          </p:cNvSpPr>
          <p:nvPr/>
        </p:nvSpPr>
        <p:spPr bwMode="auto">
          <a:xfrm>
            <a:off x="0" y="6629400"/>
            <a:ext cx="3962400" cy="244475"/>
          </a:xfrm>
          <a:prstGeom prst="rect">
            <a:avLst/>
          </a:prstGeom>
          <a:noFill/>
          <a:ln w="9525">
            <a:noFill/>
            <a:miter lim="800000"/>
            <a:headEnd/>
            <a:tailEnd/>
          </a:ln>
          <a:effectLst/>
        </p:spPr>
        <p:txBody>
          <a:bodyPr>
            <a:spAutoFit/>
          </a:bodyPr>
          <a:lstStyle/>
          <a:p>
            <a:pPr algn="l" fontAlgn="ctr">
              <a:defRPr/>
            </a:pPr>
            <a:r>
              <a:rPr kumimoji="1" lang="zh-TW" altLang="zh-TW" sz="1000" b="0" i="1" dirty="0">
                <a:solidFill>
                  <a:schemeClr val="tx2"/>
                </a:solidFill>
                <a:ea typeface="標楷體" pitchFamily="65" charset="-120"/>
              </a:rPr>
              <a:t>©</a:t>
            </a:r>
            <a:r>
              <a:rPr kumimoji="1" lang="en-US" altLang="zh-TW" sz="900" b="0" i="1" dirty="0">
                <a:solidFill>
                  <a:schemeClr val="tx2"/>
                </a:solidFill>
                <a:ea typeface="標楷體" pitchFamily="65" charset="-120"/>
              </a:rPr>
              <a:t> </a:t>
            </a:r>
            <a:r>
              <a:rPr kumimoji="1" lang="en-US" altLang="zh-TW" sz="900" b="0" i="1" dirty="0" smtClean="0">
                <a:solidFill>
                  <a:schemeClr val="tx2"/>
                </a:solidFill>
                <a:ea typeface="標楷體" pitchFamily="65" charset="-120"/>
                <a:cs typeface="Arial" charset="0"/>
              </a:rPr>
              <a:t>2015</a:t>
            </a:r>
            <a:r>
              <a:rPr kumimoji="1" lang="en-US" altLang="zh-TW" sz="900" b="0" i="1" baseline="0" dirty="0" smtClean="0">
                <a:solidFill>
                  <a:schemeClr val="tx2"/>
                </a:solidFill>
                <a:ea typeface="標楷體" pitchFamily="65" charset="-120"/>
                <a:cs typeface="Arial" charset="0"/>
              </a:rPr>
              <a:t> </a:t>
            </a:r>
            <a:r>
              <a:rPr kumimoji="1" lang="en-US" altLang="zh-TW" sz="900" b="0" i="1" dirty="0" smtClean="0">
                <a:solidFill>
                  <a:schemeClr val="tx2"/>
                </a:solidFill>
                <a:ea typeface="標楷體" pitchFamily="65" charset="-120"/>
              </a:rPr>
              <a:t> </a:t>
            </a:r>
            <a:r>
              <a:rPr kumimoji="1" lang="en-US" altLang="zh-TW" sz="900" b="0" dirty="0">
                <a:solidFill>
                  <a:schemeClr val="tx2"/>
                </a:solidFill>
                <a:ea typeface="標楷體" pitchFamily="65" charset="-120"/>
              </a:rPr>
              <a:t>Copyright by </a:t>
            </a:r>
            <a:r>
              <a:rPr kumimoji="1" lang="en-US" altLang="zh-TW" sz="900" b="0" dirty="0" err="1">
                <a:solidFill>
                  <a:schemeClr val="tx2"/>
                </a:solidFill>
                <a:ea typeface="標楷體" pitchFamily="65" charset="-120"/>
              </a:rPr>
              <a:t>AsiaTEK</a:t>
            </a:r>
            <a:r>
              <a:rPr kumimoji="1" lang="en-US" altLang="zh-TW" sz="900" b="0" dirty="0">
                <a:solidFill>
                  <a:schemeClr val="tx2"/>
                </a:solidFill>
                <a:ea typeface="標楷體" pitchFamily="65" charset="-120"/>
              </a:rPr>
              <a:t> </a:t>
            </a:r>
            <a:r>
              <a:rPr kumimoji="1" lang="zh-TW" altLang="en-US" sz="900" b="0" dirty="0">
                <a:solidFill>
                  <a:schemeClr val="tx2"/>
                </a:solidFill>
                <a:ea typeface="標楷體" pitchFamily="65" charset="-120"/>
              </a:rPr>
              <a:t>華夏科技股份有限公司‧版權所有</a:t>
            </a:r>
            <a:r>
              <a:rPr kumimoji="1" lang="en-US" altLang="zh-TW" sz="900" b="0" i="1" dirty="0">
                <a:solidFill>
                  <a:srgbClr val="000000"/>
                </a:solidFill>
                <a:ea typeface="標楷體" pitchFamily="65" charset="-120"/>
              </a:rPr>
              <a:t>	</a:t>
            </a:r>
            <a:r>
              <a:rPr kumimoji="1" lang="en-US" altLang="zh-TW" sz="900" b="0" i="1" dirty="0">
                <a:solidFill>
                  <a:srgbClr val="000000"/>
                </a:solidFill>
                <a:latin typeface="Arial Narrow" pitchFamily="34" charset="0"/>
                <a:ea typeface="標楷體" pitchFamily="65" charset="-120"/>
              </a:rPr>
              <a:t>                           </a:t>
            </a:r>
          </a:p>
        </p:txBody>
      </p:sp>
      <p:sp>
        <p:nvSpPr>
          <p:cNvPr id="1028" name="Rectangle 5"/>
          <p:cNvSpPr>
            <a:spLocks noGrp="1" noChangeArrowheads="1"/>
          </p:cNvSpPr>
          <p:nvPr>
            <p:ph type="body" idx="1"/>
          </p:nvPr>
        </p:nvSpPr>
        <p:spPr bwMode="auto">
          <a:xfrm>
            <a:off x="685800" y="8382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按一下以編輯母片本文樣式</a:t>
            </a:r>
          </a:p>
          <a:p>
            <a:pPr lvl="1"/>
            <a:r>
              <a:rPr lang="zh-TW" altLang="en-US" dirty="0" smtClean="0"/>
              <a:t>第二層</a:t>
            </a:r>
            <a:endParaRPr lang="zh-TW" altLang="zh-TW" dirty="0" smtClean="0"/>
          </a:p>
          <a:p>
            <a:pPr lvl="2"/>
            <a:r>
              <a:rPr lang="zh-TW" altLang="en-US" dirty="0" smtClean="0"/>
              <a:t>第三層</a:t>
            </a:r>
          </a:p>
          <a:p>
            <a:pPr lvl="3"/>
            <a:r>
              <a:rPr lang="zh-TW" altLang="en-US" dirty="0" smtClean="0"/>
              <a:t>第四層</a:t>
            </a:r>
          </a:p>
          <a:p>
            <a:pPr lvl="4"/>
            <a:r>
              <a:rPr lang="zh-TW" altLang="en-US" dirty="0" smtClean="0"/>
              <a:t>第五層</a:t>
            </a:r>
            <a:endParaRPr lang="zh-TW" altLang="zh-TW" dirty="0" smtClean="0"/>
          </a:p>
        </p:txBody>
      </p:sp>
      <p:sp>
        <p:nvSpPr>
          <p:cNvPr id="517127" name="Rectangle 7"/>
          <p:cNvSpPr>
            <a:spLocks noGrp="1" noChangeArrowheads="1"/>
          </p:cNvSpPr>
          <p:nvPr>
            <p:ph type="sldNum" sz="quarter" idx="4"/>
          </p:nvPr>
        </p:nvSpPr>
        <p:spPr bwMode="auto">
          <a:xfrm>
            <a:off x="6248400" y="6629400"/>
            <a:ext cx="19050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800" b="0">
                <a:solidFill>
                  <a:srgbClr val="000000"/>
                </a:solidFill>
                <a:ea typeface="新細明體" pitchFamily="18" charset="-120"/>
              </a:defRPr>
            </a:lvl1pPr>
          </a:lstStyle>
          <a:p>
            <a:pPr>
              <a:defRPr/>
            </a:pPr>
            <a:fld id="{FB1A806F-0A90-4390-895D-0C3ECC7C2A7E}" type="slidenum">
              <a:rPr lang="zh-TW" altLang="zh-TW"/>
              <a:pPr>
                <a:defRPr/>
              </a:pPr>
              <a:t>‹#›</a:t>
            </a:fld>
            <a:endParaRPr lang="zh-TW" altLang="zh-TW"/>
          </a:p>
        </p:txBody>
      </p:sp>
      <p:sp>
        <p:nvSpPr>
          <p:cNvPr id="517129" name="Rectangle 9"/>
          <p:cNvSpPr>
            <a:spLocks noChangeArrowheads="1"/>
          </p:cNvSpPr>
          <p:nvPr/>
        </p:nvSpPr>
        <p:spPr bwMode="auto">
          <a:xfrm>
            <a:off x="6745288" y="6248400"/>
            <a:ext cx="1636712" cy="396875"/>
          </a:xfrm>
          <a:prstGeom prst="rect">
            <a:avLst/>
          </a:prstGeom>
          <a:noFill/>
          <a:ln w="9525">
            <a:noFill/>
            <a:miter lim="800000"/>
            <a:headEnd/>
            <a:tailEnd/>
          </a:ln>
          <a:effectLst/>
        </p:spPr>
        <p:txBody>
          <a:bodyPr wrap="none" anchor="ctr"/>
          <a:lstStyle/>
          <a:p>
            <a:pPr>
              <a:defRPr/>
            </a:pPr>
            <a:endParaRPr lang="zh-TW" altLang="en-US"/>
          </a:p>
        </p:txBody>
      </p:sp>
      <p:sp>
        <p:nvSpPr>
          <p:cNvPr id="517141" name="Rectangle 21"/>
          <p:cNvSpPr>
            <a:spLocks noChangeArrowheads="1"/>
          </p:cNvSpPr>
          <p:nvPr/>
        </p:nvSpPr>
        <p:spPr bwMode="auto">
          <a:xfrm>
            <a:off x="0" y="990600"/>
            <a:ext cx="228600" cy="228600"/>
          </a:xfrm>
          <a:prstGeom prst="rect">
            <a:avLst/>
          </a:prstGeom>
          <a:solidFill>
            <a:schemeClr val="bg1"/>
          </a:solidFill>
          <a:ln w="9525">
            <a:noFill/>
            <a:miter lim="800000"/>
            <a:headEnd/>
            <a:tailEnd/>
          </a:ln>
          <a:effectLst/>
        </p:spPr>
        <p:txBody>
          <a:bodyPr wrap="none" anchor="ctr"/>
          <a:lstStyle/>
          <a:p>
            <a:pPr>
              <a:defRPr/>
            </a:pPr>
            <a:endParaRPr lang="zh-TW" altLang="en-US"/>
          </a:p>
        </p:txBody>
      </p:sp>
      <p:sp>
        <p:nvSpPr>
          <p:cNvPr id="517142" name="Text Box 22"/>
          <p:cNvSpPr txBox="1">
            <a:spLocks noChangeArrowheads="1"/>
          </p:cNvSpPr>
          <p:nvPr/>
        </p:nvSpPr>
        <p:spPr bwMode="auto">
          <a:xfrm>
            <a:off x="6781800" y="533400"/>
            <a:ext cx="2133600" cy="228600"/>
          </a:xfrm>
          <a:prstGeom prst="rect">
            <a:avLst/>
          </a:prstGeom>
          <a:noFill/>
          <a:ln w="12700">
            <a:noFill/>
            <a:miter lim="800000"/>
            <a:headEnd type="none" w="sm" len="sm"/>
            <a:tailEnd type="none" w="sm" len="sm"/>
          </a:ln>
          <a:effectLst/>
        </p:spPr>
        <p:txBody>
          <a:bodyPr>
            <a:spAutoFit/>
          </a:bodyPr>
          <a:lstStyle/>
          <a:p>
            <a:pPr algn="l">
              <a:spcBef>
                <a:spcPct val="50000"/>
              </a:spcBef>
              <a:defRPr/>
            </a:pPr>
            <a:r>
              <a:rPr kumimoji="1" lang="en-US" altLang="zh-TW" sz="900" i="1">
                <a:solidFill>
                  <a:schemeClr val="tx2"/>
                </a:solidFill>
                <a:cs typeface="Arial" charset="0"/>
              </a:rPr>
              <a:t>Customer’s Success is Our Pride</a:t>
            </a:r>
          </a:p>
        </p:txBody>
      </p:sp>
      <p:sp>
        <p:nvSpPr>
          <p:cNvPr id="517124" name="Rectangle 4"/>
          <p:cNvSpPr>
            <a:spLocks noGrp="1" noChangeArrowheads="1"/>
          </p:cNvSpPr>
          <p:nvPr>
            <p:ph type="title"/>
          </p:nvPr>
        </p:nvSpPr>
        <p:spPr bwMode="auto">
          <a:xfrm>
            <a:off x="609600" y="228600"/>
            <a:ext cx="5562600" cy="45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17166" name="Line 46"/>
          <p:cNvSpPr>
            <a:spLocks noChangeShapeType="1"/>
          </p:cNvSpPr>
          <p:nvPr/>
        </p:nvSpPr>
        <p:spPr bwMode="auto">
          <a:xfrm>
            <a:off x="0" y="6629400"/>
            <a:ext cx="7315200" cy="0"/>
          </a:xfrm>
          <a:prstGeom prst="line">
            <a:avLst/>
          </a:prstGeom>
          <a:noFill/>
          <a:ln w="28575">
            <a:solidFill>
              <a:schemeClr val="tx1"/>
            </a:solidFill>
            <a:round/>
            <a:headEnd/>
            <a:tailEnd/>
          </a:ln>
          <a:effectLst/>
        </p:spPr>
        <p:txBody>
          <a:bodyPr wrap="none" anchor="ctr"/>
          <a:lstStyle/>
          <a:p>
            <a:pPr>
              <a:defRPr/>
            </a:pPr>
            <a:endParaRPr lang="zh-TW" altLang="en-US"/>
          </a:p>
        </p:txBody>
      </p:sp>
      <p:pic>
        <p:nvPicPr>
          <p:cNvPr id="1035" name="Picture 48" descr="070116aisatek logo___aisatek_070116"/>
          <p:cNvPicPr>
            <a:picLocks noChangeAspect="1" noChangeArrowheads="1"/>
          </p:cNvPicPr>
          <p:nvPr/>
        </p:nvPicPr>
        <p:blipFill>
          <a:blip r:embed="rId14" cstate="print"/>
          <a:srcRect/>
          <a:stretch>
            <a:fillRect/>
          </a:stretch>
        </p:blipFill>
        <p:spPr bwMode="auto">
          <a:xfrm>
            <a:off x="7308850" y="6453188"/>
            <a:ext cx="1676400" cy="2778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wipe dir="r"/>
  </p:transition>
  <p:hf hdr="0" ftr="0" dt="0"/>
  <p:txStyles>
    <p:titleStyle>
      <a:lvl1pPr algn="l" rtl="0" eaLnBrk="0" fontAlgn="base" hangingPunct="0">
        <a:spcBef>
          <a:spcPct val="0"/>
        </a:spcBef>
        <a:spcAft>
          <a:spcPct val="0"/>
        </a:spcAft>
        <a:defRPr kumimoji="1" sz="3200" b="1">
          <a:solidFill>
            <a:srgbClr val="000066"/>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200" b="1">
          <a:solidFill>
            <a:srgbClr val="000066"/>
          </a:solidFill>
          <a:effectLst>
            <a:outerShdw blurRad="38100" dist="38100" dir="2700000" algn="tl">
              <a:srgbClr val="C0C0C0"/>
            </a:outerShdw>
          </a:effectLst>
          <a:latin typeface="Arial" charset="0"/>
          <a:ea typeface="標楷體" pitchFamily="65" charset="-120"/>
        </a:defRPr>
      </a:lvl2pPr>
      <a:lvl3pPr algn="l" rtl="0" eaLnBrk="0" fontAlgn="base" hangingPunct="0">
        <a:spcBef>
          <a:spcPct val="0"/>
        </a:spcBef>
        <a:spcAft>
          <a:spcPct val="0"/>
        </a:spcAft>
        <a:defRPr kumimoji="1" sz="3200" b="1">
          <a:solidFill>
            <a:srgbClr val="000066"/>
          </a:solidFill>
          <a:effectLst>
            <a:outerShdw blurRad="38100" dist="38100" dir="2700000" algn="tl">
              <a:srgbClr val="C0C0C0"/>
            </a:outerShdw>
          </a:effectLst>
          <a:latin typeface="Arial" charset="0"/>
          <a:ea typeface="標楷體" pitchFamily="65" charset="-120"/>
        </a:defRPr>
      </a:lvl3pPr>
      <a:lvl4pPr algn="l" rtl="0" eaLnBrk="0" fontAlgn="base" hangingPunct="0">
        <a:spcBef>
          <a:spcPct val="0"/>
        </a:spcBef>
        <a:spcAft>
          <a:spcPct val="0"/>
        </a:spcAft>
        <a:defRPr kumimoji="1" sz="3200" b="1">
          <a:solidFill>
            <a:srgbClr val="000066"/>
          </a:solidFill>
          <a:effectLst>
            <a:outerShdw blurRad="38100" dist="38100" dir="2700000" algn="tl">
              <a:srgbClr val="C0C0C0"/>
            </a:outerShdw>
          </a:effectLst>
          <a:latin typeface="Arial" charset="0"/>
          <a:ea typeface="標楷體" pitchFamily="65" charset="-120"/>
        </a:defRPr>
      </a:lvl4pPr>
      <a:lvl5pPr algn="l" rtl="0" eaLnBrk="0" fontAlgn="base" hangingPunct="0">
        <a:spcBef>
          <a:spcPct val="0"/>
        </a:spcBef>
        <a:spcAft>
          <a:spcPct val="0"/>
        </a:spcAft>
        <a:defRPr kumimoji="1" sz="3200" b="1">
          <a:solidFill>
            <a:srgbClr val="000066"/>
          </a:solidFill>
          <a:effectLst>
            <a:outerShdw blurRad="38100" dist="38100" dir="2700000" algn="tl">
              <a:srgbClr val="C0C0C0"/>
            </a:outerShdw>
          </a:effectLst>
          <a:latin typeface="Arial" charset="0"/>
          <a:ea typeface="標楷體" pitchFamily="65" charset="-120"/>
        </a:defRPr>
      </a:lvl5pPr>
      <a:lvl6pPr marL="457200" algn="l" rtl="0" fontAlgn="base">
        <a:spcBef>
          <a:spcPct val="0"/>
        </a:spcBef>
        <a:spcAft>
          <a:spcPct val="0"/>
        </a:spcAft>
        <a:defRPr kumimoji="1" sz="3200" b="1">
          <a:solidFill>
            <a:srgbClr val="000066"/>
          </a:solidFill>
          <a:effectLst>
            <a:outerShdw blurRad="38100" dist="38100" dir="2700000" algn="tl">
              <a:srgbClr val="C0C0C0"/>
            </a:outerShdw>
          </a:effectLst>
          <a:latin typeface="Arial" charset="0"/>
          <a:ea typeface="標楷體" pitchFamily="65" charset="-120"/>
        </a:defRPr>
      </a:lvl6pPr>
      <a:lvl7pPr marL="914400" algn="l" rtl="0" fontAlgn="base">
        <a:spcBef>
          <a:spcPct val="0"/>
        </a:spcBef>
        <a:spcAft>
          <a:spcPct val="0"/>
        </a:spcAft>
        <a:defRPr kumimoji="1" sz="3200" b="1">
          <a:solidFill>
            <a:srgbClr val="000066"/>
          </a:solidFill>
          <a:effectLst>
            <a:outerShdw blurRad="38100" dist="38100" dir="2700000" algn="tl">
              <a:srgbClr val="C0C0C0"/>
            </a:outerShdw>
          </a:effectLst>
          <a:latin typeface="Arial" charset="0"/>
          <a:ea typeface="標楷體" pitchFamily="65" charset="-120"/>
        </a:defRPr>
      </a:lvl7pPr>
      <a:lvl8pPr marL="1371600" algn="l" rtl="0" fontAlgn="base">
        <a:spcBef>
          <a:spcPct val="0"/>
        </a:spcBef>
        <a:spcAft>
          <a:spcPct val="0"/>
        </a:spcAft>
        <a:defRPr kumimoji="1" sz="3200" b="1">
          <a:solidFill>
            <a:srgbClr val="000066"/>
          </a:solidFill>
          <a:effectLst>
            <a:outerShdw blurRad="38100" dist="38100" dir="2700000" algn="tl">
              <a:srgbClr val="C0C0C0"/>
            </a:outerShdw>
          </a:effectLst>
          <a:latin typeface="Arial" charset="0"/>
          <a:ea typeface="標楷體" pitchFamily="65" charset="-120"/>
        </a:defRPr>
      </a:lvl8pPr>
      <a:lvl9pPr marL="1828800" algn="l" rtl="0" fontAlgn="base">
        <a:spcBef>
          <a:spcPct val="0"/>
        </a:spcBef>
        <a:spcAft>
          <a:spcPct val="0"/>
        </a:spcAft>
        <a:defRPr kumimoji="1" sz="3200" b="1">
          <a:solidFill>
            <a:srgbClr val="000066"/>
          </a:solidFill>
          <a:effectLst>
            <a:outerShdw blurRad="38100" dist="38100" dir="2700000" algn="tl">
              <a:srgbClr val="C0C0C0"/>
            </a:outerShdw>
          </a:effectLst>
          <a:latin typeface="Arial" charset="0"/>
          <a:ea typeface="標楷體" pitchFamily="65" charset="-120"/>
        </a:defRPr>
      </a:lvl9pPr>
    </p:titleStyle>
    <p:bodyStyle>
      <a:lvl1pPr marL="342900" indent="-342900" algn="l" rtl="0" eaLnBrk="0" fontAlgn="base" hangingPunct="0">
        <a:spcBef>
          <a:spcPct val="20000"/>
        </a:spcBef>
        <a:spcAft>
          <a:spcPct val="0"/>
        </a:spcAft>
        <a:buClr>
          <a:schemeClr val="hlink"/>
        </a:buClr>
        <a:buChar char="•"/>
        <a:defRPr kumimoji="1" sz="2400" b="1">
          <a:solidFill>
            <a:srgbClr val="333399"/>
          </a:solidFill>
          <a:latin typeface="+mn-lt"/>
          <a:ea typeface="+mn-ea"/>
          <a:cs typeface="+mn-cs"/>
        </a:defRPr>
      </a:lvl1pPr>
      <a:lvl2pPr marL="742950" indent="-285750" algn="l" rtl="0" eaLnBrk="0" fontAlgn="base" hangingPunct="0">
        <a:spcBef>
          <a:spcPct val="20000"/>
        </a:spcBef>
        <a:spcAft>
          <a:spcPct val="0"/>
        </a:spcAft>
        <a:buClr>
          <a:srgbClr val="3333CC"/>
        </a:buClr>
        <a:buSzPct val="50000"/>
        <a:buFont typeface="Wingdings" pitchFamily="2" charset="2"/>
        <a:buChar char="u"/>
        <a:defRPr kumimoji="1" sz="2200" b="1">
          <a:solidFill>
            <a:srgbClr val="333399"/>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
        <a:defRPr kumimoji="1" sz="2000" b="1">
          <a:solidFill>
            <a:srgbClr val="333399"/>
          </a:solidFill>
          <a:latin typeface="+mn-lt"/>
          <a:ea typeface="+mn-ea"/>
        </a:defRPr>
      </a:lvl3pPr>
      <a:lvl4pPr marL="1600200" indent="-228600" algn="l" rtl="0" eaLnBrk="0" fontAlgn="base" hangingPunct="0">
        <a:spcBef>
          <a:spcPct val="20000"/>
        </a:spcBef>
        <a:spcAft>
          <a:spcPct val="0"/>
        </a:spcAft>
        <a:buClr>
          <a:schemeClr val="hlink"/>
        </a:buClr>
        <a:buChar char="•"/>
        <a:defRPr kumimoji="1" sz="2000" b="1">
          <a:solidFill>
            <a:srgbClr val="333399"/>
          </a:solidFill>
          <a:latin typeface="+mn-lt"/>
          <a:ea typeface="+mn-ea"/>
        </a:defRPr>
      </a:lvl4pPr>
      <a:lvl5pPr marL="2057400" indent="-228600" algn="l" rtl="0" eaLnBrk="0" fontAlgn="base" hangingPunct="0">
        <a:spcBef>
          <a:spcPct val="20000"/>
        </a:spcBef>
        <a:spcAft>
          <a:spcPct val="0"/>
        </a:spcAft>
        <a:buClr>
          <a:schemeClr val="hlink"/>
        </a:buClr>
        <a:buChar char="•"/>
        <a:defRPr kumimoji="1" sz="1600" b="1">
          <a:solidFill>
            <a:srgbClr val="333399"/>
          </a:solidFill>
          <a:latin typeface="+mn-lt"/>
          <a:ea typeface="+mn-ea"/>
        </a:defRPr>
      </a:lvl5pPr>
      <a:lvl6pPr marL="2514600" indent="-228600" algn="l" rtl="0" fontAlgn="base">
        <a:spcBef>
          <a:spcPct val="20000"/>
        </a:spcBef>
        <a:spcAft>
          <a:spcPct val="0"/>
        </a:spcAft>
        <a:buClr>
          <a:schemeClr val="hlink"/>
        </a:buClr>
        <a:buChar char="•"/>
        <a:defRPr kumimoji="1" sz="1600" b="1">
          <a:solidFill>
            <a:srgbClr val="333399"/>
          </a:solidFill>
          <a:latin typeface="+mn-lt"/>
          <a:ea typeface="+mn-ea"/>
        </a:defRPr>
      </a:lvl6pPr>
      <a:lvl7pPr marL="2971800" indent="-228600" algn="l" rtl="0" fontAlgn="base">
        <a:spcBef>
          <a:spcPct val="20000"/>
        </a:spcBef>
        <a:spcAft>
          <a:spcPct val="0"/>
        </a:spcAft>
        <a:buClr>
          <a:schemeClr val="hlink"/>
        </a:buClr>
        <a:buChar char="•"/>
        <a:defRPr kumimoji="1" sz="1600" b="1">
          <a:solidFill>
            <a:srgbClr val="333399"/>
          </a:solidFill>
          <a:latin typeface="+mn-lt"/>
          <a:ea typeface="+mn-ea"/>
        </a:defRPr>
      </a:lvl7pPr>
      <a:lvl8pPr marL="3429000" indent="-228600" algn="l" rtl="0" fontAlgn="base">
        <a:spcBef>
          <a:spcPct val="20000"/>
        </a:spcBef>
        <a:spcAft>
          <a:spcPct val="0"/>
        </a:spcAft>
        <a:buClr>
          <a:schemeClr val="hlink"/>
        </a:buClr>
        <a:buChar char="•"/>
        <a:defRPr kumimoji="1" sz="1600" b="1">
          <a:solidFill>
            <a:srgbClr val="333399"/>
          </a:solidFill>
          <a:latin typeface="+mn-lt"/>
          <a:ea typeface="+mn-ea"/>
        </a:defRPr>
      </a:lvl8pPr>
      <a:lvl9pPr marL="3886200" indent="-228600" algn="l" rtl="0" fontAlgn="base">
        <a:spcBef>
          <a:spcPct val="20000"/>
        </a:spcBef>
        <a:spcAft>
          <a:spcPct val="0"/>
        </a:spcAft>
        <a:buClr>
          <a:schemeClr val="hlink"/>
        </a:buClr>
        <a:buChar char="•"/>
        <a:defRPr kumimoji="1" sz="1600" b="1">
          <a:solidFill>
            <a:srgbClr val="333399"/>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7.png"/><Relationship Id="rId7" Type="http://schemas.openxmlformats.org/officeDocument/2006/relationships/diagramQuickStyle" Target="../diagrams/quickStyle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2.png"/><Relationship Id="rId4" Type="http://schemas.openxmlformats.org/officeDocument/2006/relationships/image" Target="../media/image18.jpeg"/><Relationship Id="rId9" Type="http://schemas.microsoft.com/office/2007/relationships/diagramDrawing" Target="../diagrams/drawing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5.emf"/></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25.em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5.emf"/><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37.png"/><Relationship Id="rId7" Type="http://schemas.openxmlformats.org/officeDocument/2006/relationships/image" Target="../media/image48.w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eg"/><Relationship Id="rId10" Type="http://schemas.openxmlformats.org/officeDocument/2006/relationships/image" Target="../media/image44.jpeg"/><Relationship Id="rId4" Type="http://schemas.openxmlformats.org/officeDocument/2006/relationships/image" Target="../media/image45.jpeg"/><Relationship Id="rId9" Type="http://schemas.openxmlformats.org/officeDocument/2006/relationships/image" Target="../media/image43.jpe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gif"/><Relationship Id="rId4" Type="http://schemas.openxmlformats.org/officeDocument/2006/relationships/image" Target="../media/image59.jpeg"/></Relationships>
</file>

<file path=ppt/slides/_rels/slide3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jpeg"/></Relationships>
</file>

<file path=ppt/slides/_rels/slide3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jpeg"/></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4.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notesSlide" Target="../notesSlides/notesSlide4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jpe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96.jpeg"/><Relationship Id="rId7" Type="http://schemas.openxmlformats.org/officeDocument/2006/relationships/image" Target="../media/image10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49.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gi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jpe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0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18" Type="http://schemas.openxmlformats.org/officeDocument/2006/relationships/image" Target="../media/image129.png"/><Relationship Id="rId3" Type="http://schemas.openxmlformats.org/officeDocument/2006/relationships/image" Target="../media/image116.png"/><Relationship Id="rId7" Type="http://schemas.openxmlformats.org/officeDocument/2006/relationships/image" Target="../media/image118.png"/><Relationship Id="rId12" Type="http://schemas.openxmlformats.org/officeDocument/2006/relationships/image" Target="../media/image123.png"/><Relationship Id="rId17" Type="http://schemas.openxmlformats.org/officeDocument/2006/relationships/image" Target="../media/image128.png"/><Relationship Id="rId2" Type="http://schemas.openxmlformats.org/officeDocument/2006/relationships/notesSlide" Target="../notesSlides/notesSlide50.xml"/><Relationship Id="rId16"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09.png"/><Relationship Id="rId15" Type="http://schemas.openxmlformats.org/officeDocument/2006/relationships/image" Target="../media/image126.png"/><Relationship Id="rId10" Type="http://schemas.openxmlformats.org/officeDocument/2006/relationships/image" Target="../media/image121.png"/><Relationship Id="rId4" Type="http://schemas.openxmlformats.org/officeDocument/2006/relationships/image" Target="../media/image108.png"/><Relationship Id="rId9" Type="http://schemas.openxmlformats.org/officeDocument/2006/relationships/image" Target="../media/image120.png"/><Relationship Id="rId14" Type="http://schemas.openxmlformats.org/officeDocument/2006/relationships/image" Target="../media/image125.png"/></Relationships>
</file>

<file path=ppt/slides/_rels/slide51.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17.png"/><Relationship Id="rId18" Type="http://schemas.openxmlformats.org/officeDocument/2006/relationships/image" Target="../media/image121.png"/><Relationship Id="rId3" Type="http://schemas.openxmlformats.org/officeDocument/2006/relationships/image" Target="../media/image130.png"/><Relationship Id="rId21" Type="http://schemas.openxmlformats.org/officeDocument/2006/relationships/image" Target="../media/image124.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20.png"/><Relationship Id="rId2" Type="http://schemas.openxmlformats.org/officeDocument/2006/relationships/notesSlide" Target="../notesSlides/notesSlide51.xml"/><Relationship Id="rId16" Type="http://schemas.openxmlformats.org/officeDocument/2006/relationships/image" Target="../media/image119.png"/><Relationship Id="rId20"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5" Type="http://schemas.openxmlformats.org/officeDocument/2006/relationships/image" Target="../media/image140.png"/><Relationship Id="rId10" Type="http://schemas.openxmlformats.org/officeDocument/2006/relationships/image" Target="../media/image137.png"/><Relationship Id="rId19" Type="http://schemas.openxmlformats.org/officeDocument/2006/relationships/image" Target="../media/image122.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18.png"/><Relationship Id="rId22" Type="http://schemas.openxmlformats.org/officeDocument/2006/relationships/image" Target="../media/image141.png"/></Relationships>
</file>

<file path=ppt/slides/_rels/slide5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43.emf"/></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49.wmf"/><Relationship Id="rId3" Type="http://schemas.openxmlformats.org/officeDocument/2006/relationships/image" Target="../media/image144.jpeg"/><Relationship Id="rId7" Type="http://schemas.openxmlformats.org/officeDocument/2006/relationships/image" Target="../media/image148.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47.jpeg"/><Relationship Id="rId5" Type="http://schemas.openxmlformats.org/officeDocument/2006/relationships/image" Target="../media/image146.jpeg"/><Relationship Id="rId4" Type="http://schemas.openxmlformats.org/officeDocument/2006/relationships/image" Target="../media/image14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1026"/>
          <p:cNvSpPr>
            <a:spLocks noGrp="1" noChangeArrowheads="1"/>
          </p:cNvSpPr>
          <p:nvPr>
            <p:ph type="ctrTitle"/>
          </p:nvPr>
        </p:nvSpPr>
        <p:spPr>
          <a:xfrm>
            <a:off x="928688" y="1981200"/>
            <a:ext cx="7358062" cy="1143000"/>
          </a:xfrm>
        </p:spPr>
        <p:txBody>
          <a:bodyPr/>
          <a:lstStyle/>
          <a:p>
            <a:pPr eaLnBrk="1" hangingPunct="1">
              <a:defRPr/>
            </a:pPr>
            <a:r>
              <a:rPr lang="zh-TW" altLang="en-US" sz="4600" dirty="0" smtClean="0">
                <a:solidFill>
                  <a:srgbClr val="005C63"/>
                </a:solidFill>
                <a:latin typeface="微軟正黑體" pitchFamily="34" charset="-120"/>
                <a:ea typeface="微軟正黑體" pitchFamily="34" charset="-120"/>
                <a:cs typeface="Arial" charset="0"/>
              </a:rPr>
              <a:t>先進大眾運輸系統介紹</a:t>
            </a:r>
            <a:r>
              <a:rPr lang="en-US" altLang="zh-TW" sz="4600" dirty="0" smtClean="0">
                <a:solidFill>
                  <a:srgbClr val="005C63"/>
                </a:solidFill>
                <a:latin typeface="微軟正黑體" pitchFamily="34" charset="-120"/>
                <a:ea typeface="微軟正黑體" pitchFamily="34" charset="-120"/>
                <a:cs typeface="Arial" charset="0"/>
              </a:rPr>
              <a:t/>
            </a:r>
            <a:br>
              <a:rPr lang="en-US" altLang="zh-TW" sz="4600" dirty="0" smtClean="0">
                <a:solidFill>
                  <a:srgbClr val="005C63"/>
                </a:solidFill>
                <a:latin typeface="微軟正黑體" pitchFamily="34" charset="-120"/>
                <a:ea typeface="微軟正黑體" pitchFamily="34" charset="-120"/>
                <a:cs typeface="Arial" charset="0"/>
              </a:rPr>
            </a:br>
            <a:r>
              <a:rPr lang="zh-TW" altLang="en-US" sz="3800" dirty="0" smtClean="0">
                <a:solidFill>
                  <a:srgbClr val="005C63"/>
                </a:solidFill>
                <a:latin typeface="微軟正黑體" pitchFamily="34" charset="-120"/>
                <a:ea typeface="微軟正黑體" pitchFamily="34" charset="-120"/>
                <a:cs typeface="Arial" charset="0"/>
              </a:rPr>
              <a:t>以北市公車動態資訊系統為例</a:t>
            </a:r>
          </a:p>
        </p:txBody>
      </p:sp>
      <p:sp>
        <p:nvSpPr>
          <p:cNvPr id="928771" name="Rectangle 1027"/>
          <p:cNvSpPr>
            <a:spLocks noGrp="1" noChangeArrowheads="1"/>
          </p:cNvSpPr>
          <p:nvPr>
            <p:ph type="subTitle" idx="1"/>
          </p:nvPr>
        </p:nvSpPr>
        <p:spPr>
          <a:xfrm>
            <a:off x="4398963" y="3789040"/>
            <a:ext cx="3887787" cy="1752600"/>
          </a:xfrm>
        </p:spPr>
        <p:txBody>
          <a:bodyPr/>
          <a:lstStyle/>
          <a:p>
            <a:pPr eaLnBrk="1" hangingPunct="1">
              <a:lnSpc>
                <a:spcPct val="90000"/>
              </a:lnSpc>
              <a:defRPr/>
            </a:pPr>
            <a:endParaRPr lang="en-US" altLang="zh-TW" dirty="0" smtClean="0">
              <a:solidFill>
                <a:srgbClr val="005C63"/>
              </a:solidFill>
              <a:latin typeface="微軟正黑體" pitchFamily="34" charset="-120"/>
              <a:ea typeface="微軟正黑體" pitchFamily="34" charset="-120"/>
              <a:cs typeface="Arial" charset="0"/>
            </a:endParaRPr>
          </a:p>
          <a:p>
            <a:pPr eaLnBrk="1" hangingPunct="1">
              <a:lnSpc>
                <a:spcPct val="90000"/>
              </a:lnSpc>
              <a:defRPr/>
            </a:pPr>
            <a:r>
              <a:rPr lang="zh-TW" altLang="en-US" dirty="0" smtClean="0">
                <a:solidFill>
                  <a:srgbClr val="005C63"/>
                </a:solidFill>
                <a:latin typeface="微軟正黑體" pitchFamily="34" charset="-120"/>
                <a:ea typeface="微軟正黑體" pitchFamily="34" charset="-120"/>
                <a:cs typeface="Arial" charset="0"/>
              </a:rPr>
              <a:t>陳  協 昌</a:t>
            </a:r>
            <a:endParaRPr lang="en-US" altLang="zh-TW" dirty="0" smtClean="0">
              <a:solidFill>
                <a:srgbClr val="005C63"/>
              </a:solidFill>
              <a:latin typeface="微軟正黑體" pitchFamily="34" charset="-120"/>
              <a:ea typeface="微軟正黑體" pitchFamily="34" charset="-120"/>
              <a:cs typeface="Arial" charset="0"/>
            </a:endParaRPr>
          </a:p>
          <a:p>
            <a:pPr eaLnBrk="1" hangingPunct="1">
              <a:lnSpc>
                <a:spcPct val="90000"/>
              </a:lnSpc>
              <a:defRPr/>
            </a:pPr>
            <a:r>
              <a:rPr lang="en-US" altLang="zh-TW" dirty="0" err="1" smtClean="0">
                <a:solidFill>
                  <a:srgbClr val="005C63"/>
                </a:solidFill>
                <a:latin typeface="微軟正黑體" pitchFamily="34" charset="-120"/>
                <a:ea typeface="微軟正黑體" pitchFamily="34" charset="-120"/>
                <a:cs typeface="Arial" charset="0"/>
              </a:rPr>
              <a:t>AllenChen</a:t>
            </a:r>
            <a:endParaRPr lang="en-US" altLang="zh-TW" dirty="0" smtClean="0">
              <a:solidFill>
                <a:srgbClr val="005C63"/>
              </a:solidFill>
              <a:latin typeface="微軟正黑體" pitchFamily="34" charset="-120"/>
              <a:ea typeface="微軟正黑體" pitchFamily="34" charset="-120"/>
              <a:cs typeface="Arial" charset="0"/>
            </a:endParaRPr>
          </a:p>
          <a:p>
            <a:pPr eaLnBrk="1" hangingPunct="1">
              <a:lnSpc>
                <a:spcPct val="90000"/>
              </a:lnSpc>
              <a:defRPr/>
            </a:pPr>
            <a:endParaRPr lang="en-US" altLang="zh-TW" dirty="0" smtClean="0">
              <a:solidFill>
                <a:srgbClr val="005C63"/>
              </a:solidFill>
              <a:latin typeface="微軟正黑體" pitchFamily="34" charset="-120"/>
              <a:ea typeface="微軟正黑體" pitchFamily="34" charset="-120"/>
              <a:cs typeface="Arial" charset="0"/>
            </a:endParaRPr>
          </a:p>
          <a:p>
            <a:pPr eaLnBrk="1" hangingPunct="1">
              <a:lnSpc>
                <a:spcPct val="90000"/>
              </a:lnSpc>
              <a:defRPr/>
            </a:pPr>
            <a:endParaRPr lang="en-US" altLang="zh-TW" dirty="0" smtClean="0">
              <a:solidFill>
                <a:srgbClr val="005C63"/>
              </a:solidFill>
              <a:latin typeface="微軟正黑體" pitchFamily="34" charset="-120"/>
              <a:ea typeface="微軟正黑體" pitchFamily="34" charset="-120"/>
              <a:cs typeface="Arial" charset="0"/>
            </a:endParaRPr>
          </a:p>
          <a:p>
            <a:pPr eaLnBrk="1" hangingPunct="1">
              <a:lnSpc>
                <a:spcPct val="90000"/>
              </a:lnSpc>
              <a:defRPr/>
            </a:pPr>
            <a:endParaRPr lang="en-US" altLang="zh-TW" dirty="0" smtClean="0">
              <a:solidFill>
                <a:srgbClr val="005C63"/>
              </a:solidFill>
              <a:latin typeface="微軟正黑體" pitchFamily="34" charset="-120"/>
              <a:ea typeface="微軟正黑體" pitchFamily="34" charset="-120"/>
              <a:cs typeface="Arial" charset="0"/>
            </a:endParaRPr>
          </a:p>
          <a:p>
            <a:pPr eaLnBrk="1" hangingPunct="1">
              <a:lnSpc>
                <a:spcPct val="90000"/>
              </a:lnSpc>
              <a:defRPr/>
            </a:pPr>
            <a:r>
              <a:rPr lang="en-US" altLang="zh-TW" sz="2000" dirty="0" smtClean="0">
                <a:solidFill>
                  <a:srgbClr val="005C63"/>
                </a:solidFill>
                <a:latin typeface="微軟正黑體" pitchFamily="34" charset="-120"/>
                <a:ea typeface="微軟正黑體" pitchFamily="34" charset="-120"/>
                <a:cs typeface="Arial" charset="0"/>
              </a:rPr>
              <a:t>2015/03/13</a:t>
            </a:r>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r>
              <a:rPr lang="zh-TW" altLang="en-US" dirty="0" smtClean="0">
                <a:latin typeface="微軟正黑體" pitchFamily="34" charset="-120"/>
                <a:ea typeface="微軟正黑體" pitchFamily="34" charset="-120"/>
              </a:rPr>
              <a:t>台灣經驗與實蹟</a:t>
            </a:r>
            <a:endParaRPr lang="zh-TW" altLang="en-US" dirty="0">
              <a:latin typeface="微軟正黑體" pitchFamily="34" charset="-120"/>
              <a:ea typeface="微軟正黑體" pitchFamily="34" charset="-120"/>
            </a:endParaRPr>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10</a:t>
            </a:fld>
            <a:endParaRPr lang="zh-TW" altLang="zh-TW"/>
          </a:p>
        </p:txBody>
      </p:sp>
      <p:pic>
        <p:nvPicPr>
          <p:cNvPr id="5" name="Picture 2"/>
          <p:cNvPicPr>
            <a:picLocks noChangeAspect="1" noChangeArrowheads="1"/>
          </p:cNvPicPr>
          <p:nvPr/>
        </p:nvPicPr>
        <p:blipFill>
          <a:blip r:embed="rId3" cstate="print"/>
          <a:srcRect/>
          <a:stretch>
            <a:fillRect/>
          </a:stretch>
        </p:blipFill>
        <p:spPr bwMode="auto">
          <a:xfrm>
            <a:off x="539552" y="1268760"/>
            <a:ext cx="8280919" cy="5184428"/>
          </a:xfrm>
          <a:prstGeom prst="rect">
            <a:avLst/>
          </a:prstGeom>
          <a:noFill/>
          <a:ln w="9525">
            <a:noFill/>
            <a:miter lim="800000"/>
            <a:headEnd/>
            <a:tailEnd/>
          </a:ln>
        </p:spPr>
      </p:pic>
      <p:sp>
        <p:nvSpPr>
          <p:cNvPr id="6" name="Text Box 3"/>
          <p:cNvSpPr txBox="1">
            <a:spLocks noChangeArrowheads="1"/>
          </p:cNvSpPr>
          <p:nvPr/>
        </p:nvSpPr>
        <p:spPr bwMode="auto">
          <a:xfrm>
            <a:off x="6011863" y="1113711"/>
            <a:ext cx="2971800" cy="276999"/>
          </a:xfrm>
          <a:prstGeom prst="rect">
            <a:avLst/>
          </a:prstGeom>
          <a:solidFill>
            <a:srgbClr val="FFFFFF"/>
          </a:solidFill>
          <a:ln w="9525">
            <a:noFill/>
            <a:miter lim="800000"/>
            <a:headEnd/>
            <a:tailEnd/>
          </a:ln>
        </p:spPr>
        <p:txBody>
          <a:bodyPr wrap="square">
            <a:spAutoFit/>
          </a:bodyPr>
          <a:lstStyle/>
          <a:p>
            <a:pPr algn="l">
              <a:spcBef>
                <a:spcPct val="50000"/>
              </a:spcBef>
            </a:pPr>
            <a:r>
              <a:rPr lang="zh-TW" altLang="en-US" sz="1200" dirty="0" smtClean="0">
                <a:solidFill>
                  <a:srgbClr val="000000"/>
                </a:solidFill>
                <a:latin typeface="微軟正黑體" pitchFamily="34" charset="-120"/>
                <a:ea typeface="微軟正黑體" pitchFamily="34" charset="-120"/>
              </a:rPr>
              <a:t>臺北市</a:t>
            </a:r>
            <a:r>
              <a:rPr lang="zh-TW" altLang="en-US" sz="1200" dirty="0">
                <a:solidFill>
                  <a:srgbClr val="000000"/>
                </a:solidFill>
                <a:latin typeface="微軟正黑體" pitchFamily="34" charset="-120"/>
                <a:ea typeface="微軟正黑體" pitchFamily="34" charset="-120"/>
              </a:rPr>
              <a:t>公車</a:t>
            </a:r>
            <a:r>
              <a:rPr lang="en-US" altLang="zh-TW" sz="1200" dirty="0" smtClean="0">
                <a:solidFill>
                  <a:srgbClr val="000000"/>
                </a:solidFill>
                <a:latin typeface="微軟正黑體" pitchFamily="34" charset="-120"/>
                <a:ea typeface="微軟正黑體" pitchFamily="34" charset="-120"/>
              </a:rPr>
              <a:t>(94</a:t>
            </a:r>
            <a:r>
              <a:rPr lang="zh-TW" altLang="en-US" sz="1200" dirty="0" smtClean="0">
                <a:solidFill>
                  <a:srgbClr val="000000"/>
                </a:solidFill>
                <a:latin typeface="微軟正黑體" pitchFamily="34" charset="-120"/>
                <a:ea typeface="微軟正黑體" pitchFamily="34" charset="-120"/>
              </a:rPr>
              <a:t>年至今</a:t>
            </a:r>
            <a:r>
              <a:rPr lang="en-US" altLang="zh-TW" sz="1200" dirty="0" smtClean="0">
                <a:solidFill>
                  <a:srgbClr val="000000"/>
                </a:solidFill>
                <a:latin typeface="微軟正黑體" pitchFamily="34" charset="-120"/>
                <a:ea typeface="微軟正黑體" pitchFamily="34" charset="-120"/>
              </a:rPr>
              <a:t>)                       </a:t>
            </a:r>
            <a:endParaRPr lang="en-US" altLang="zh-TW" sz="1200" dirty="0">
              <a:solidFill>
                <a:srgbClr val="000000"/>
              </a:solidFill>
              <a:latin typeface="微軟正黑體" pitchFamily="34" charset="-120"/>
              <a:ea typeface="微軟正黑體" pitchFamily="34" charset="-120"/>
            </a:endParaRPr>
          </a:p>
        </p:txBody>
      </p:sp>
      <p:sp>
        <p:nvSpPr>
          <p:cNvPr id="7" name="Rectangle 4"/>
          <p:cNvSpPr>
            <a:spLocks noChangeArrowheads="1"/>
          </p:cNvSpPr>
          <p:nvPr/>
        </p:nvSpPr>
        <p:spPr bwMode="auto">
          <a:xfrm>
            <a:off x="5867400" y="1268413"/>
            <a:ext cx="144463" cy="73025"/>
          </a:xfrm>
          <a:prstGeom prst="rect">
            <a:avLst/>
          </a:prstGeom>
          <a:solidFill>
            <a:srgbClr val="000000"/>
          </a:solidFill>
          <a:ln w="9525">
            <a:noFill/>
            <a:miter lim="800000"/>
            <a:headEnd/>
            <a:tailEnd/>
          </a:ln>
        </p:spPr>
        <p:txBody>
          <a:bodyPr anchor="ctr">
            <a:spAutoFit/>
          </a:bodyPr>
          <a:lstStyle/>
          <a:p>
            <a:endParaRPr lang="zh-TW" altLang="en-US"/>
          </a:p>
        </p:txBody>
      </p:sp>
      <p:sp>
        <p:nvSpPr>
          <p:cNvPr id="8" name="Line 5"/>
          <p:cNvSpPr>
            <a:spLocks noChangeShapeType="1"/>
          </p:cNvSpPr>
          <p:nvPr/>
        </p:nvSpPr>
        <p:spPr bwMode="auto">
          <a:xfrm>
            <a:off x="5827713" y="1270000"/>
            <a:ext cx="0" cy="3167063"/>
          </a:xfrm>
          <a:prstGeom prst="line">
            <a:avLst/>
          </a:prstGeom>
          <a:noFill/>
          <a:ln w="28575">
            <a:solidFill>
              <a:srgbClr val="000000"/>
            </a:solidFill>
            <a:round/>
            <a:headEnd/>
            <a:tailEnd/>
          </a:ln>
        </p:spPr>
        <p:txBody>
          <a:bodyPr>
            <a:spAutoFit/>
          </a:bodyPr>
          <a:lstStyle/>
          <a:p>
            <a:endParaRPr lang="zh-TW" altLang="en-US"/>
          </a:p>
        </p:txBody>
      </p:sp>
      <p:sp>
        <p:nvSpPr>
          <p:cNvPr id="9" name="Text Box 6"/>
          <p:cNvSpPr txBox="1">
            <a:spLocks noChangeArrowheads="1"/>
          </p:cNvSpPr>
          <p:nvPr/>
        </p:nvSpPr>
        <p:spPr bwMode="auto">
          <a:xfrm>
            <a:off x="971600" y="4725144"/>
            <a:ext cx="1866900" cy="276225"/>
          </a:xfrm>
          <a:prstGeom prst="rect">
            <a:avLst/>
          </a:prstGeom>
          <a:solidFill>
            <a:srgbClr val="FFFFFF"/>
          </a:solidFill>
          <a:ln w="9525">
            <a:noFill/>
            <a:miter lim="800000"/>
            <a:headEnd/>
            <a:tailEnd/>
          </a:ln>
        </p:spPr>
        <p:txBody>
          <a:bodyPr>
            <a:spAutoFit/>
          </a:bodyPr>
          <a:lstStyle/>
          <a:p>
            <a:pPr>
              <a:spcBef>
                <a:spcPct val="50000"/>
              </a:spcBef>
            </a:pPr>
            <a:r>
              <a:rPr lang="en-US" altLang="zh-TW" sz="1200" dirty="0" smtClean="0">
                <a:solidFill>
                  <a:srgbClr val="000000"/>
                </a:solidFill>
                <a:latin typeface="微軟正黑體" pitchFamily="34" charset="-120"/>
                <a:ea typeface="微軟正黑體" pitchFamily="34" charset="-120"/>
              </a:rPr>
              <a:t>(93</a:t>
            </a:r>
            <a:r>
              <a:rPr lang="zh-TW" altLang="en-US" sz="1200" dirty="0" smtClean="0">
                <a:solidFill>
                  <a:srgbClr val="000000"/>
                </a:solidFill>
                <a:latin typeface="微軟正黑體" pitchFamily="34" charset="-120"/>
                <a:ea typeface="微軟正黑體" pitchFamily="34" charset="-120"/>
              </a:rPr>
              <a:t>年至今</a:t>
            </a:r>
            <a:r>
              <a:rPr lang="en-US" altLang="zh-TW" sz="1200" dirty="0" smtClean="0">
                <a:solidFill>
                  <a:srgbClr val="000000"/>
                </a:solidFill>
                <a:latin typeface="微軟正黑體" pitchFamily="34" charset="-120"/>
                <a:ea typeface="微軟正黑體" pitchFamily="34" charset="-120"/>
              </a:rPr>
              <a:t>)</a:t>
            </a:r>
            <a:endParaRPr lang="en-US" altLang="zh-TW" sz="1200" dirty="0">
              <a:solidFill>
                <a:srgbClr val="000000"/>
              </a:solidFill>
              <a:latin typeface="微軟正黑體" pitchFamily="34" charset="-120"/>
              <a:ea typeface="微軟正黑體" pitchFamily="34" charset="-120"/>
            </a:endParaRPr>
          </a:p>
        </p:txBody>
      </p:sp>
      <p:sp>
        <p:nvSpPr>
          <p:cNvPr id="11" name="橢圓 10"/>
          <p:cNvSpPr/>
          <p:nvPr/>
        </p:nvSpPr>
        <p:spPr bwMode="auto">
          <a:xfrm>
            <a:off x="6917718" y="1696671"/>
            <a:ext cx="432230" cy="524659"/>
          </a:xfrm>
          <a:prstGeom prst="ellipse">
            <a:avLst/>
          </a:prstGeom>
          <a:solidFill>
            <a:srgbClr val="FF0000"/>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altLang="zh-TW" sz="2800" dirty="0" smtClean="0">
                <a:solidFill>
                  <a:schemeClr val="bg1"/>
                </a:solidFill>
                <a:latin typeface="+mj-lt"/>
                <a:ea typeface="微軟正黑體" pitchFamily="34" charset="-120"/>
              </a:rPr>
              <a:t>s</a:t>
            </a:r>
            <a:endParaRPr kumimoji="0" lang="zh-TW" altLang="en-US" sz="2800" b="1" dirty="0">
              <a:solidFill>
                <a:schemeClr val="bg1"/>
              </a:solidFill>
              <a:latin typeface="+mj-lt"/>
              <a:ea typeface="微軟正黑體" pitchFamily="34" charset="-120"/>
            </a:endParaRPr>
          </a:p>
        </p:txBody>
      </p:sp>
      <p:pic>
        <p:nvPicPr>
          <p:cNvPr id="12" name="Picture 40" descr="arrow 0 blue arrow curved 4"/>
          <p:cNvPicPr preferRelativeResize="0">
            <a:picLocks noChangeArrowheads="1"/>
          </p:cNvPicPr>
          <p:nvPr/>
        </p:nvPicPr>
        <p:blipFill>
          <a:blip r:embed="rId4" cstate="print"/>
          <a:srcRect/>
          <a:stretch>
            <a:fillRect/>
          </a:stretch>
        </p:blipFill>
        <p:spPr bwMode="auto">
          <a:xfrm rot="600000" flipH="1">
            <a:off x="3423275" y="900047"/>
            <a:ext cx="1601366" cy="5155424"/>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Bottom)">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9"/>
          <p:cNvSpPr>
            <a:spLocks noChangeArrowheads="1"/>
          </p:cNvSpPr>
          <p:nvPr/>
        </p:nvSpPr>
        <p:spPr bwMode="auto">
          <a:xfrm>
            <a:off x="323528" y="4221088"/>
            <a:ext cx="1943100" cy="1317625"/>
          </a:xfrm>
          <a:prstGeom prst="rect">
            <a:avLst/>
          </a:prstGeom>
          <a:solidFill>
            <a:schemeClr val="bg1">
              <a:lumMod val="85000"/>
            </a:schemeClr>
          </a:solidFill>
          <a:ln w="9525">
            <a:solidFill>
              <a:schemeClr val="tx1"/>
            </a:solidFill>
            <a:miter lim="800000"/>
            <a:headEnd/>
            <a:tailEnd/>
          </a:ln>
          <a:effectLst/>
        </p:spPr>
        <p:txBody>
          <a:bodyPr wrap="none" anchor="ctr"/>
          <a:lstStyle/>
          <a:p>
            <a:pPr algn="ctr"/>
            <a:r>
              <a:rPr lang="en-US" altLang="zh-TW" sz="2000" dirty="0" smtClean="0">
                <a:solidFill>
                  <a:schemeClr val="tx2"/>
                </a:solidFill>
                <a:latin typeface="微軟正黑體" pitchFamily="34" charset="-120"/>
                <a:ea typeface="微軟正黑體" pitchFamily="34" charset="-120"/>
              </a:rPr>
              <a:t>IMS</a:t>
            </a:r>
            <a:endParaRPr lang="zh-TW" altLang="en-US" sz="2000" dirty="0">
              <a:solidFill>
                <a:schemeClr val="tx2"/>
              </a:solidFill>
              <a:latin typeface="微軟正黑體" pitchFamily="34" charset="-120"/>
              <a:ea typeface="微軟正黑體" pitchFamily="34" charset="-120"/>
            </a:endParaRPr>
          </a:p>
        </p:txBody>
      </p:sp>
      <p:sp>
        <p:nvSpPr>
          <p:cNvPr id="2" name="標題 1"/>
          <p:cNvSpPr>
            <a:spLocks noGrp="1"/>
          </p:cNvSpPr>
          <p:nvPr>
            <p:ph type="title"/>
          </p:nvPr>
        </p:nvSpPr>
        <p:spPr/>
        <p:txBody>
          <a:bodyPr/>
          <a:lstStyle/>
          <a:p>
            <a:r>
              <a:rPr lang="zh-TW" altLang="en-US" dirty="0" smtClean="0">
                <a:latin typeface="微軟正黑體" pitchFamily="34" charset="-120"/>
                <a:ea typeface="微軟正黑體" pitchFamily="34" charset="-120"/>
              </a:rPr>
              <a:t>華夏科技於</a:t>
            </a:r>
            <a:r>
              <a:rPr lang="en-US" altLang="zh-TW" dirty="0" smtClean="0">
                <a:latin typeface="微軟正黑體" pitchFamily="34" charset="-120"/>
                <a:ea typeface="微軟正黑體" pitchFamily="34" charset="-120"/>
              </a:rPr>
              <a:t>ITS</a:t>
            </a:r>
            <a:r>
              <a:rPr lang="zh-TW" altLang="en-US" dirty="0" smtClean="0">
                <a:latin typeface="微軟正黑體" pitchFamily="34" charset="-120"/>
                <a:ea typeface="微軟正黑體" pitchFamily="34" charset="-120"/>
              </a:rPr>
              <a:t>版圖</a:t>
            </a:r>
            <a:endParaRPr lang="zh-TW" altLang="en-US" dirty="0">
              <a:latin typeface="微軟正黑體" pitchFamily="34" charset="-120"/>
              <a:ea typeface="微軟正黑體" pitchFamily="34" charset="-120"/>
            </a:endParaRPr>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latin typeface="+mj-lt"/>
                <a:ea typeface="微軟正黑體" pitchFamily="34" charset="-120"/>
              </a:rPr>
              <a:pPr>
                <a:defRPr/>
              </a:pPr>
              <a:t>11</a:t>
            </a:fld>
            <a:endParaRPr lang="zh-TW" altLang="zh-TW">
              <a:latin typeface="+mj-lt"/>
              <a:ea typeface="微軟正黑體" pitchFamily="34" charset="-120"/>
            </a:endParaRPr>
          </a:p>
        </p:txBody>
      </p:sp>
      <p:sp>
        <p:nvSpPr>
          <p:cNvPr id="5" name="Rectangle 3"/>
          <p:cNvSpPr>
            <a:spLocks noChangeArrowheads="1"/>
          </p:cNvSpPr>
          <p:nvPr/>
        </p:nvSpPr>
        <p:spPr bwMode="auto">
          <a:xfrm>
            <a:off x="457200" y="1143000"/>
            <a:ext cx="1828800" cy="1220788"/>
          </a:xfrm>
          <a:prstGeom prst="rect">
            <a:avLst/>
          </a:prstGeom>
          <a:noFill/>
          <a:ln w="9525">
            <a:noFill/>
            <a:miter lim="800000"/>
            <a:headEnd/>
            <a:tailEnd/>
          </a:ln>
          <a:effectLst/>
        </p:spPr>
        <p:txBody>
          <a:bodyPr>
            <a:spAutoFit/>
          </a:bodyPr>
          <a:lstStyle/>
          <a:p>
            <a:pPr>
              <a:lnSpc>
                <a:spcPct val="90000"/>
              </a:lnSpc>
              <a:spcBef>
                <a:spcPct val="50000"/>
              </a:spcBef>
              <a:buFontTx/>
              <a:buChar char="•"/>
            </a:pPr>
            <a:endParaRPr lang="en-US" altLang="zh-TW" sz="2000">
              <a:latin typeface="+mj-lt"/>
              <a:ea typeface="微軟正黑體" pitchFamily="34" charset="-120"/>
            </a:endParaRPr>
          </a:p>
          <a:p>
            <a:pPr>
              <a:lnSpc>
                <a:spcPct val="90000"/>
              </a:lnSpc>
              <a:spcBef>
                <a:spcPct val="50000"/>
              </a:spcBef>
              <a:buFontTx/>
              <a:buChar char="•"/>
            </a:pPr>
            <a:endParaRPr lang="en-US" altLang="zh-TW" sz="2000">
              <a:latin typeface="+mj-lt"/>
              <a:ea typeface="微軟正黑體" pitchFamily="34" charset="-120"/>
            </a:endParaRPr>
          </a:p>
          <a:p>
            <a:pPr>
              <a:lnSpc>
                <a:spcPct val="90000"/>
              </a:lnSpc>
              <a:spcBef>
                <a:spcPct val="50000"/>
              </a:spcBef>
              <a:buFontTx/>
              <a:buChar char="•"/>
            </a:pPr>
            <a:endParaRPr lang="zh-TW" altLang="en-US" sz="2000">
              <a:latin typeface="+mj-lt"/>
              <a:ea typeface="微軟正黑體" pitchFamily="34" charset="-120"/>
            </a:endParaRPr>
          </a:p>
        </p:txBody>
      </p:sp>
      <p:sp>
        <p:nvSpPr>
          <p:cNvPr id="6" name="Rectangle 4"/>
          <p:cNvSpPr>
            <a:spLocks noChangeArrowheads="1"/>
          </p:cNvSpPr>
          <p:nvPr/>
        </p:nvSpPr>
        <p:spPr bwMode="auto">
          <a:xfrm>
            <a:off x="2339752" y="2780928"/>
            <a:ext cx="1943100" cy="1317625"/>
          </a:xfrm>
          <a:prstGeom prst="rect">
            <a:avLst/>
          </a:prstGeom>
          <a:solidFill>
            <a:schemeClr val="bg1">
              <a:lumMod val="85000"/>
            </a:schemeClr>
          </a:solidFill>
          <a:ln w="9525">
            <a:solidFill>
              <a:schemeClr val="tx1"/>
            </a:solidFill>
            <a:miter lim="800000"/>
            <a:headEnd/>
            <a:tailEnd/>
          </a:ln>
          <a:effectLst/>
        </p:spPr>
        <p:txBody>
          <a:bodyPr wrap="none" anchor="ctr"/>
          <a:lstStyle/>
          <a:p>
            <a:pPr algn="ctr"/>
            <a:r>
              <a:rPr lang="en-US" altLang="zh-TW" sz="2000" dirty="0">
                <a:solidFill>
                  <a:schemeClr val="tx2"/>
                </a:solidFill>
                <a:latin typeface="微軟正黑體" pitchFamily="34" charset="-120"/>
                <a:ea typeface="微軟正黑體" pitchFamily="34" charset="-120"/>
              </a:rPr>
              <a:t>ATMS</a:t>
            </a:r>
            <a:endParaRPr lang="zh-TW" altLang="en-US" sz="2000" dirty="0">
              <a:solidFill>
                <a:schemeClr val="tx2"/>
              </a:solidFill>
              <a:latin typeface="微軟正黑體" pitchFamily="34" charset="-120"/>
              <a:ea typeface="微軟正黑體" pitchFamily="34" charset="-120"/>
            </a:endParaRPr>
          </a:p>
        </p:txBody>
      </p:sp>
      <p:sp>
        <p:nvSpPr>
          <p:cNvPr id="7" name="Rectangle 5"/>
          <p:cNvSpPr>
            <a:spLocks noChangeArrowheads="1"/>
          </p:cNvSpPr>
          <p:nvPr/>
        </p:nvSpPr>
        <p:spPr bwMode="auto">
          <a:xfrm>
            <a:off x="4394200" y="4244975"/>
            <a:ext cx="1943100" cy="1317625"/>
          </a:xfrm>
          <a:prstGeom prst="rect">
            <a:avLst/>
          </a:prstGeom>
          <a:solidFill>
            <a:srgbClr val="FF99FF"/>
          </a:solidFill>
          <a:ln w="9525">
            <a:solidFill>
              <a:schemeClr val="tx1"/>
            </a:solidFill>
            <a:miter lim="800000"/>
            <a:headEnd/>
            <a:tailEnd/>
          </a:ln>
          <a:effectLst/>
        </p:spPr>
        <p:txBody>
          <a:bodyPr wrap="none" anchor="ctr"/>
          <a:lstStyle/>
          <a:p>
            <a:pPr algn="ctr"/>
            <a:r>
              <a:rPr lang="en-US" altLang="zh-TW" sz="2000" dirty="0">
                <a:solidFill>
                  <a:schemeClr val="tx2"/>
                </a:solidFill>
                <a:latin typeface="微軟正黑體" pitchFamily="34" charset="-120"/>
                <a:ea typeface="微軟正黑體" pitchFamily="34" charset="-120"/>
              </a:rPr>
              <a:t>APTS</a:t>
            </a:r>
            <a:endParaRPr lang="zh-TW" altLang="en-US" sz="2000" dirty="0">
              <a:solidFill>
                <a:schemeClr val="tx2"/>
              </a:solidFill>
              <a:latin typeface="微軟正黑體" pitchFamily="34" charset="-120"/>
              <a:ea typeface="微軟正黑體" pitchFamily="34" charset="-120"/>
            </a:endParaRPr>
          </a:p>
        </p:txBody>
      </p:sp>
      <p:sp>
        <p:nvSpPr>
          <p:cNvPr id="8" name="Rectangle 6"/>
          <p:cNvSpPr>
            <a:spLocks noChangeArrowheads="1"/>
          </p:cNvSpPr>
          <p:nvPr/>
        </p:nvSpPr>
        <p:spPr bwMode="auto">
          <a:xfrm>
            <a:off x="6438900" y="4244975"/>
            <a:ext cx="1943100" cy="1317625"/>
          </a:xfrm>
          <a:prstGeom prst="rect">
            <a:avLst/>
          </a:prstGeom>
          <a:solidFill>
            <a:srgbClr val="FF99FF"/>
          </a:solidFill>
          <a:ln w="9525">
            <a:solidFill>
              <a:schemeClr val="tx1"/>
            </a:solidFill>
            <a:miter lim="800000"/>
            <a:headEnd/>
            <a:tailEnd/>
          </a:ln>
          <a:effectLst/>
        </p:spPr>
        <p:txBody>
          <a:bodyPr wrap="none" anchor="ctr"/>
          <a:lstStyle/>
          <a:p>
            <a:pPr algn="ctr"/>
            <a:r>
              <a:rPr lang="en-US" altLang="zh-TW" sz="2000" dirty="0">
                <a:solidFill>
                  <a:schemeClr val="tx2"/>
                </a:solidFill>
                <a:latin typeface="微軟正黑體" pitchFamily="34" charset="-120"/>
                <a:ea typeface="微軟正黑體" pitchFamily="34" charset="-120"/>
              </a:rPr>
              <a:t>CVOS</a:t>
            </a:r>
            <a:endParaRPr lang="zh-TW" altLang="en-US" sz="2000" dirty="0">
              <a:solidFill>
                <a:schemeClr val="tx2"/>
              </a:solidFill>
              <a:latin typeface="微軟正黑體" pitchFamily="34" charset="-120"/>
              <a:ea typeface="微軟正黑體" pitchFamily="34" charset="-120"/>
            </a:endParaRPr>
          </a:p>
        </p:txBody>
      </p:sp>
      <p:sp>
        <p:nvSpPr>
          <p:cNvPr id="9" name="Rectangle 7"/>
          <p:cNvSpPr>
            <a:spLocks noChangeArrowheads="1"/>
          </p:cNvSpPr>
          <p:nvPr/>
        </p:nvSpPr>
        <p:spPr bwMode="auto">
          <a:xfrm>
            <a:off x="4394200" y="2808288"/>
            <a:ext cx="1943100" cy="1317625"/>
          </a:xfrm>
          <a:prstGeom prst="rect">
            <a:avLst/>
          </a:prstGeom>
          <a:solidFill>
            <a:srgbClr val="FF99FF"/>
          </a:solidFill>
          <a:ln w="9525">
            <a:solidFill>
              <a:schemeClr val="tx1"/>
            </a:solidFill>
            <a:miter lim="800000"/>
            <a:headEnd/>
            <a:tailEnd/>
          </a:ln>
          <a:effectLst/>
        </p:spPr>
        <p:txBody>
          <a:bodyPr wrap="none" anchor="ctr"/>
          <a:lstStyle/>
          <a:p>
            <a:pPr algn="ctr"/>
            <a:r>
              <a:rPr lang="en-US" altLang="zh-TW" sz="2000" dirty="0">
                <a:solidFill>
                  <a:schemeClr val="tx2"/>
                </a:solidFill>
                <a:latin typeface="微軟正黑體" pitchFamily="34" charset="-120"/>
                <a:ea typeface="微軟正黑體" pitchFamily="34" charset="-120"/>
              </a:rPr>
              <a:t>ATIS</a:t>
            </a:r>
            <a:endParaRPr lang="zh-TW" altLang="en-US" sz="2000" dirty="0">
              <a:solidFill>
                <a:schemeClr val="tx2"/>
              </a:solidFill>
              <a:latin typeface="微軟正黑體" pitchFamily="34" charset="-120"/>
              <a:ea typeface="微軟正黑體" pitchFamily="34" charset="-120"/>
            </a:endParaRPr>
          </a:p>
        </p:txBody>
      </p:sp>
      <p:sp>
        <p:nvSpPr>
          <p:cNvPr id="10" name="Rectangle 8"/>
          <p:cNvSpPr>
            <a:spLocks noChangeArrowheads="1"/>
          </p:cNvSpPr>
          <p:nvPr/>
        </p:nvSpPr>
        <p:spPr bwMode="auto">
          <a:xfrm>
            <a:off x="2349500" y="4244975"/>
            <a:ext cx="1943100" cy="1317625"/>
          </a:xfrm>
          <a:prstGeom prst="rect">
            <a:avLst/>
          </a:prstGeom>
          <a:solidFill>
            <a:srgbClr val="FF99FF"/>
          </a:solidFill>
          <a:ln w="9525">
            <a:solidFill>
              <a:schemeClr val="tx1"/>
            </a:solidFill>
            <a:miter lim="800000"/>
            <a:headEnd/>
            <a:tailEnd/>
          </a:ln>
          <a:effectLst/>
        </p:spPr>
        <p:txBody>
          <a:bodyPr wrap="none" anchor="ctr"/>
          <a:lstStyle/>
          <a:p>
            <a:r>
              <a:rPr lang="en-US" altLang="zh-TW" sz="2000" dirty="0">
                <a:solidFill>
                  <a:schemeClr val="tx2"/>
                </a:solidFill>
                <a:latin typeface="微軟正黑體" pitchFamily="34" charset="-120"/>
                <a:ea typeface="微軟正黑體" pitchFamily="34" charset="-120"/>
              </a:rPr>
              <a:t>EMS</a:t>
            </a:r>
            <a:endParaRPr lang="zh-TW" altLang="en-US" sz="2000" dirty="0">
              <a:solidFill>
                <a:schemeClr val="tx2"/>
              </a:solidFill>
              <a:latin typeface="微軟正黑體" pitchFamily="34" charset="-120"/>
              <a:ea typeface="微軟正黑體" pitchFamily="34" charset="-120"/>
            </a:endParaRPr>
          </a:p>
        </p:txBody>
      </p:sp>
      <p:sp>
        <p:nvSpPr>
          <p:cNvPr id="11" name="Rectangle 9"/>
          <p:cNvSpPr>
            <a:spLocks noChangeArrowheads="1"/>
          </p:cNvSpPr>
          <p:nvPr/>
        </p:nvSpPr>
        <p:spPr bwMode="auto">
          <a:xfrm>
            <a:off x="323528" y="2780928"/>
            <a:ext cx="1943100" cy="1317625"/>
          </a:xfrm>
          <a:prstGeom prst="rect">
            <a:avLst/>
          </a:prstGeom>
          <a:solidFill>
            <a:schemeClr val="bg1">
              <a:lumMod val="85000"/>
            </a:schemeClr>
          </a:solidFill>
          <a:ln w="9525">
            <a:solidFill>
              <a:schemeClr val="tx1"/>
            </a:solidFill>
            <a:miter lim="800000"/>
            <a:headEnd/>
            <a:tailEnd/>
          </a:ln>
          <a:effectLst/>
        </p:spPr>
        <p:txBody>
          <a:bodyPr wrap="none" anchor="ctr"/>
          <a:lstStyle/>
          <a:p>
            <a:pPr algn="ctr"/>
            <a:r>
              <a:rPr lang="en-US" altLang="zh-TW" sz="2000" dirty="0">
                <a:solidFill>
                  <a:schemeClr val="tx2"/>
                </a:solidFill>
                <a:latin typeface="微軟正黑體" pitchFamily="34" charset="-120"/>
                <a:ea typeface="微軟正黑體" pitchFamily="34" charset="-120"/>
              </a:rPr>
              <a:t>EPS</a:t>
            </a:r>
            <a:endParaRPr lang="zh-TW" altLang="en-US" sz="2000" dirty="0">
              <a:solidFill>
                <a:schemeClr val="tx2"/>
              </a:solidFill>
              <a:latin typeface="微軟正黑體" pitchFamily="34" charset="-120"/>
              <a:ea typeface="微軟正黑體" pitchFamily="34" charset="-120"/>
            </a:endParaRPr>
          </a:p>
        </p:txBody>
      </p:sp>
      <p:sp>
        <p:nvSpPr>
          <p:cNvPr id="12" name="Rectangle 10"/>
          <p:cNvSpPr>
            <a:spLocks noChangeArrowheads="1"/>
          </p:cNvSpPr>
          <p:nvPr/>
        </p:nvSpPr>
        <p:spPr bwMode="auto">
          <a:xfrm>
            <a:off x="2339752" y="1340768"/>
            <a:ext cx="1943100" cy="1317625"/>
          </a:xfrm>
          <a:prstGeom prst="rect">
            <a:avLst/>
          </a:prstGeom>
          <a:solidFill>
            <a:schemeClr val="bg1">
              <a:lumMod val="85000"/>
            </a:schemeClr>
          </a:solidFill>
          <a:ln w="9525">
            <a:solidFill>
              <a:schemeClr val="tx1"/>
            </a:solidFill>
            <a:miter lim="800000"/>
            <a:headEnd/>
            <a:tailEnd/>
          </a:ln>
          <a:effectLst/>
        </p:spPr>
        <p:txBody>
          <a:bodyPr wrap="none" anchor="ctr"/>
          <a:lstStyle/>
          <a:p>
            <a:pPr algn="ctr"/>
            <a:r>
              <a:rPr lang="en-US" altLang="zh-TW" sz="2000" dirty="0">
                <a:solidFill>
                  <a:schemeClr val="tx2"/>
                </a:solidFill>
                <a:latin typeface="微軟正黑體" pitchFamily="34" charset="-120"/>
                <a:ea typeface="微軟正黑體" pitchFamily="34" charset="-120"/>
              </a:rPr>
              <a:t>AVCSS</a:t>
            </a:r>
            <a:endParaRPr lang="zh-TW" altLang="en-US" sz="2000" dirty="0">
              <a:solidFill>
                <a:schemeClr val="tx2"/>
              </a:solidFill>
              <a:latin typeface="微軟正黑體" pitchFamily="34" charset="-120"/>
              <a:ea typeface="微軟正黑體" pitchFamily="34" charset="-120"/>
            </a:endParaRPr>
          </a:p>
        </p:txBody>
      </p:sp>
      <p:sp>
        <p:nvSpPr>
          <p:cNvPr id="13" name="AutoShape 12"/>
          <p:cNvSpPr>
            <a:spLocks noChangeArrowheads="1"/>
          </p:cNvSpPr>
          <p:nvPr/>
        </p:nvSpPr>
        <p:spPr bwMode="auto">
          <a:xfrm>
            <a:off x="4876800" y="1447800"/>
            <a:ext cx="2057400" cy="1066800"/>
          </a:xfrm>
          <a:prstGeom prst="wedgeRoundRectCallout">
            <a:avLst>
              <a:gd name="adj1" fmla="val -40972"/>
              <a:gd name="adj2" fmla="val 122620"/>
              <a:gd name="adj3" fmla="val 16667"/>
            </a:avLst>
          </a:prstGeom>
          <a:solidFill>
            <a:srgbClr val="00B0F0"/>
          </a:solidFill>
          <a:ln w="9525">
            <a:solidFill>
              <a:schemeClr val="tx1"/>
            </a:solidFill>
            <a:miter lim="800000"/>
            <a:headEnd/>
            <a:tailEnd/>
          </a:ln>
          <a:effectLst/>
        </p:spPr>
        <p:txBody>
          <a:bodyPr/>
          <a:lstStyle/>
          <a:p>
            <a:pPr>
              <a:buFontTx/>
              <a:buChar char="•"/>
            </a:pPr>
            <a:r>
              <a:rPr lang="zh-TW" altLang="en-US" sz="2000" dirty="0">
                <a:latin typeface="+mj-lt"/>
                <a:ea typeface="微軟正黑體" pitchFamily="34" charset="-120"/>
              </a:rPr>
              <a:t>全國客運中心</a:t>
            </a:r>
          </a:p>
          <a:p>
            <a:pPr>
              <a:buFontTx/>
              <a:buChar char="•"/>
            </a:pPr>
            <a:r>
              <a:rPr lang="zh-TW" altLang="en-US" sz="2000" dirty="0">
                <a:latin typeface="+mj-lt"/>
                <a:ea typeface="微軟正黑體" pitchFamily="34" charset="-120"/>
              </a:rPr>
              <a:t>縣市便民網站</a:t>
            </a:r>
          </a:p>
        </p:txBody>
      </p:sp>
      <p:sp>
        <p:nvSpPr>
          <p:cNvPr id="14" name="AutoShape 13"/>
          <p:cNvSpPr>
            <a:spLocks noChangeArrowheads="1"/>
          </p:cNvSpPr>
          <p:nvPr/>
        </p:nvSpPr>
        <p:spPr bwMode="auto">
          <a:xfrm>
            <a:off x="6705600" y="2514600"/>
            <a:ext cx="2057400" cy="1447800"/>
          </a:xfrm>
          <a:prstGeom prst="wedgeRoundRectCallout">
            <a:avLst>
              <a:gd name="adj1" fmla="val -48843"/>
              <a:gd name="adj2" fmla="val 100875"/>
              <a:gd name="adj3" fmla="val 16667"/>
            </a:avLst>
          </a:prstGeom>
          <a:solidFill>
            <a:srgbClr val="00B0F0"/>
          </a:solidFill>
          <a:ln w="9525">
            <a:solidFill>
              <a:schemeClr val="tx1"/>
            </a:solidFill>
            <a:miter lim="800000"/>
            <a:headEnd/>
            <a:tailEnd/>
          </a:ln>
          <a:effectLst/>
        </p:spPr>
        <p:txBody>
          <a:bodyPr/>
          <a:lstStyle/>
          <a:p>
            <a:pPr algn="l">
              <a:buFontTx/>
              <a:buChar char="•"/>
            </a:pPr>
            <a:r>
              <a:rPr lang="zh-TW" altLang="en-US" sz="2000" dirty="0">
                <a:latin typeface="+mj-lt"/>
                <a:ea typeface="微軟正黑體" pitchFamily="34" charset="-120"/>
              </a:rPr>
              <a:t>物流運送業</a:t>
            </a:r>
          </a:p>
          <a:p>
            <a:pPr algn="l">
              <a:buFontTx/>
              <a:buChar char="•"/>
            </a:pPr>
            <a:r>
              <a:rPr lang="zh-TW" altLang="en-US" sz="2000" dirty="0">
                <a:latin typeface="+mj-lt"/>
                <a:ea typeface="微軟正黑體" pitchFamily="34" charset="-120"/>
              </a:rPr>
              <a:t>計程車業</a:t>
            </a:r>
          </a:p>
          <a:p>
            <a:pPr algn="l">
              <a:buFontTx/>
              <a:buChar char="•"/>
            </a:pPr>
            <a:r>
              <a:rPr lang="zh-TW" altLang="en-US" sz="2000" dirty="0">
                <a:latin typeface="+mj-lt"/>
                <a:ea typeface="微軟正黑體" pitchFamily="34" charset="-120"/>
              </a:rPr>
              <a:t>砂石車業</a:t>
            </a:r>
          </a:p>
          <a:p>
            <a:pPr algn="l">
              <a:buFontTx/>
              <a:buChar char="•"/>
            </a:pPr>
            <a:r>
              <a:rPr lang="zh-TW" altLang="en-US" sz="2000" dirty="0">
                <a:latin typeface="+mj-lt"/>
                <a:ea typeface="微軟正黑體" pitchFamily="34" charset="-120"/>
              </a:rPr>
              <a:t>危險品運送業</a:t>
            </a:r>
          </a:p>
        </p:txBody>
      </p:sp>
      <p:sp>
        <p:nvSpPr>
          <p:cNvPr id="15" name="AutoShape 14"/>
          <p:cNvSpPr>
            <a:spLocks noChangeArrowheads="1"/>
          </p:cNvSpPr>
          <p:nvPr/>
        </p:nvSpPr>
        <p:spPr bwMode="auto">
          <a:xfrm>
            <a:off x="3200400" y="5105400"/>
            <a:ext cx="2057400" cy="1447800"/>
          </a:xfrm>
          <a:prstGeom prst="wedgeRoundRectCallout">
            <a:avLst>
              <a:gd name="adj1" fmla="val 59491"/>
              <a:gd name="adj2" fmla="val -35963"/>
              <a:gd name="adj3" fmla="val 16667"/>
            </a:avLst>
          </a:prstGeom>
          <a:solidFill>
            <a:srgbClr val="00B0F0"/>
          </a:solidFill>
          <a:ln w="9525">
            <a:solidFill>
              <a:schemeClr val="tx1"/>
            </a:solidFill>
            <a:miter lim="800000"/>
            <a:headEnd/>
            <a:tailEnd/>
          </a:ln>
          <a:effectLst/>
        </p:spPr>
        <p:txBody>
          <a:bodyPr/>
          <a:lstStyle/>
          <a:p>
            <a:pPr algn="l">
              <a:buFontTx/>
              <a:buChar char="•"/>
            </a:pPr>
            <a:r>
              <a:rPr lang="zh-TW" altLang="en-US" sz="2000" dirty="0">
                <a:latin typeface="+mj-lt"/>
                <a:ea typeface="微軟正黑體" pitchFamily="34" charset="-120"/>
              </a:rPr>
              <a:t>公車動態系統</a:t>
            </a:r>
          </a:p>
          <a:p>
            <a:pPr algn="l">
              <a:buFontTx/>
              <a:buChar char="•"/>
            </a:pPr>
            <a:r>
              <a:rPr lang="zh-TW" altLang="en-US" sz="2000" dirty="0">
                <a:latin typeface="+mj-lt"/>
                <a:ea typeface="微軟正黑體" pitchFamily="34" charset="-120"/>
              </a:rPr>
              <a:t>調度排班系統</a:t>
            </a:r>
          </a:p>
          <a:p>
            <a:pPr algn="l">
              <a:buFontTx/>
              <a:buChar char="•"/>
            </a:pPr>
            <a:r>
              <a:rPr lang="zh-TW" altLang="en-US" sz="2000" dirty="0">
                <a:latin typeface="+mj-lt"/>
                <a:ea typeface="微軟正黑體" pitchFamily="34" charset="-120"/>
              </a:rPr>
              <a:t>長途</a:t>
            </a:r>
            <a:r>
              <a:rPr lang="zh-TW" altLang="en-US" sz="2000" dirty="0" smtClean="0">
                <a:latin typeface="+mj-lt"/>
                <a:ea typeface="微軟正黑體" pitchFamily="34" charset="-120"/>
              </a:rPr>
              <a:t>客運</a:t>
            </a:r>
            <a:endParaRPr lang="en-US" altLang="zh-TW" sz="2000" dirty="0" smtClean="0">
              <a:latin typeface="+mj-lt"/>
              <a:ea typeface="微軟正黑體" pitchFamily="34" charset="-120"/>
            </a:endParaRPr>
          </a:p>
          <a:p>
            <a:pPr algn="l">
              <a:buFontTx/>
              <a:buChar char="•"/>
            </a:pPr>
            <a:r>
              <a:rPr lang="zh-TW" altLang="en-US" sz="2000" dirty="0" smtClean="0">
                <a:latin typeface="+mj-lt"/>
                <a:ea typeface="微軟正黑體" pitchFamily="34" charset="-120"/>
              </a:rPr>
              <a:t>車隊監控系統</a:t>
            </a:r>
            <a:endParaRPr lang="zh-TW" altLang="en-US" sz="2000" dirty="0">
              <a:latin typeface="+mj-lt"/>
              <a:ea typeface="微軟正黑體" pitchFamily="34" charset="-120"/>
            </a:endParaRPr>
          </a:p>
        </p:txBody>
      </p:sp>
      <p:sp>
        <p:nvSpPr>
          <p:cNvPr id="16" name="AutoShape 15"/>
          <p:cNvSpPr>
            <a:spLocks noChangeArrowheads="1"/>
          </p:cNvSpPr>
          <p:nvPr/>
        </p:nvSpPr>
        <p:spPr bwMode="auto">
          <a:xfrm>
            <a:off x="323528" y="5661248"/>
            <a:ext cx="1985392" cy="850776"/>
          </a:xfrm>
          <a:prstGeom prst="wedgeRoundRectCallout">
            <a:avLst>
              <a:gd name="adj1" fmla="val 62577"/>
              <a:gd name="adj2" fmla="val -109792"/>
              <a:gd name="adj3" fmla="val 16667"/>
            </a:avLst>
          </a:prstGeom>
          <a:solidFill>
            <a:srgbClr val="00B0F0"/>
          </a:solidFill>
          <a:ln w="9525">
            <a:solidFill>
              <a:schemeClr val="tx1"/>
            </a:solidFill>
            <a:miter lim="800000"/>
            <a:headEnd/>
            <a:tailEnd/>
          </a:ln>
          <a:effectLst/>
        </p:spPr>
        <p:txBody>
          <a:bodyPr/>
          <a:lstStyle/>
          <a:p>
            <a:pPr>
              <a:buFontTx/>
              <a:buChar char="•"/>
            </a:pPr>
            <a:r>
              <a:rPr lang="zh-TW" altLang="en-US" sz="2000" dirty="0">
                <a:latin typeface="+mj-lt"/>
                <a:ea typeface="微軟正黑體" pitchFamily="34" charset="-120"/>
              </a:rPr>
              <a:t>運研所</a:t>
            </a:r>
            <a:r>
              <a:rPr lang="en-US" altLang="zh-TW" sz="2000" dirty="0">
                <a:latin typeface="+mj-lt"/>
                <a:ea typeface="微軟正黑體" pitchFamily="34" charset="-120"/>
              </a:rPr>
              <a:t>EMS</a:t>
            </a:r>
          </a:p>
        </p:txBody>
      </p:sp>
      <p:sp>
        <p:nvSpPr>
          <p:cNvPr id="17" name="Rectangle 9"/>
          <p:cNvSpPr>
            <a:spLocks noChangeArrowheads="1"/>
          </p:cNvSpPr>
          <p:nvPr/>
        </p:nvSpPr>
        <p:spPr bwMode="auto">
          <a:xfrm>
            <a:off x="323528" y="1340768"/>
            <a:ext cx="1943100" cy="1317625"/>
          </a:xfrm>
          <a:prstGeom prst="rect">
            <a:avLst/>
          </a:prstGeom>
          <a:solidFill>
            <a:schemeClr val="bg1">
              <a:lumMod val="85000"/>
            </a:schemeClr>
          </a:solidFill>
          <a:ln w="9525">
            <a:solidFill>
              <a:schemeClr val="tx1"/>
            </a:solidFill>
            <a:miter lim="800000"/>
            <a:headEnd/>
            <a:tailEnd/>
          </a:ln>
          <a:effectLst/>
        </p:spPr>
        <p:txBody>
          <a:bodyPr wrap="none" anchor="ctr"/>
          <a:lstStyle/>
          <a:p>
            <a:pPr algn="ctr"/>
            <a:r>
              <a:rPr lang="en-US" altLang="zh-TW" sz="2000" dirty="0" smtClean="0">
                <a:solidFill>
                  <a:schemeClr val="tx2"/>
                </a:solidFill>
                <a:latin typeface="微軟正黑體" pitchFamily="34" charset="-120"/>
                <a:ea typeface="微軟正黑體" pitchFamily="34" charset="-120"/>
              </a:rPr>
              <a:t>VIPS</a:t>
            </a:r>
            <a:endParaRPr lang="zh-TW" altLang="en-US" sz="2000" dirty="0">
              <a:solidFill>
                <a:schemeClr val="tx2"/>
              </a:solidFill>
              <a:latin typeface="微軟正黑體" pitchFamily="34" charset="-120"/>
              <a:ea typeface="微軟正黑體" pitchFamily="34" charset="-120"/>
            </a:endParaRPr>
          </a:p>
        </p:txBody>
      </p:sp>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10"/>
          <p:cNvSpPr>
            <a:spLocks noChangeArrowheads="1"/>
          </p:cNvSpPr>
          <p:nvPr/>
        </p:nvSpPr>
        <p:spPr bwMode="auto">
          <a:xfrm>
            <a:off x="6279930" y="5071490"/>
            <a:ext cx="2635469" cy="1513314"/>
          </a:xfrm>
          <a:prstGeom prst="rect">
            <a:avLst/>
          </a:prstGeom>
          <a:solidFill>
            <a:srgbClr val="CCFFFF"/>
          </a:solidFill>
          <a:ln w="9525">
            <a:solidFill>
              <a:schemeClr val="tx1"/>
            </a:solidFill>
            <a:miter lim="800000"/>
            <a:headEnd/>
            <a:tailEnd/>
          </a:ln>
        </p:spPr>
        <p:txBody>
          <a:bodyPr wrap="none"/>
          <a:lstStyle/>
          <a:p>
            <a:pPr algn="ctr"/>
            <a:r>
              <a:rPr lang="zh-TW" altLang="en-US" sz="1800" dirty="0" smtClean="0">
                <a:solidFill>
                  <a:srgbClr val="006666"/>
                </a:solidFill>
                <a:latin typeface="微軟正黑體" panose="020B0604030504040204" pitchFamily="34" charset="-120"/>
                <a:ea typeface="微軟正黑體" panose="020B0604030504040204" pitchFamily="34" charset="-120"/>
              </a:rPr>
              <a:t>智慧站牌平台</a:t>
            </a:r>
            <a:endParaRPr lang="zh-TW" altLang="en-US" sz="1800" dirty="0">
              <a:solidFill>
                <a:srgbClr val="006666"/>
              </a:solidFill>
              <a:latin typeface="微軟正黑體" panose="020B0604030504040204" pitchFamily="34" charset="-120"/>
              <a:ea typeface="微軟正黑體" panose="020B0604030504040204" pitchFamily="34" charset="-120"/>
            </a:endParaRPr>
          </a:p>
        </p:txBody>
      </p:sp>
      <p:sp>
        <p:nvSpPr>
          <p:cNvPr id="2" name="標題 1"/>
          <p:cNvSpPr>
            <a:spLocks noGrp="1"/>
          </p:cNvSpPr>
          <p:nvPr>
            <p:ph type="title"/>
          </p:nvPr>
        </p:nvSpPr>
        <p:spPr>
          <a:xfrm>
            <a:off x="609600" y="228600"/>
            <a:ext cx="6986736" cy="457200"/>
          </a:xfrm>
        </p:spPr>
        <p:txBody>
          <a:bodyPr/>
          <a:lstStyle/>
          <a:p>
            <a:pPr>
              <a:defRPr/>
            </a:pPr>
            <a:r>
              <a:rPr lang="zh-TW" altLang="en-US" dirty="0" smtClean="0">
                <a:latin typeface="微軟正黑體" pitchFamily="34" charset="-120"/>
                <a:ea typeface="微軟正黑體" pitchFamily="34" charset="-120"/>
              </a:rPr>
              <a:t>公車整體解決方案</a:t>
            </a:r>
            <a:r>
              <a:rPr lang="en-US" altLang="zh-TW" dirty="0" smtClean="0">
                <a:latin typeface="微軟正黑體" pitchFamily="34" charset="-120"/>
                <a:ea typeface="微軟正黑體" pitchFamily="34" charset="-120"/>
              </a:rPr>
              <a:t>-</a:t>
            </a:r>
            <a:r>
              <a:rPr lang="zh-TW" altLang="en-US" dirty="0" smtClean="0">
                <a:solidFill>
                  <a:srgbClr val="FF0000"/>
                </a:solidFill>
                <a:latin typeface="微軟正黑體" pitchFamily="34" charset="-120"/>
                <a:ea typeface="微軟正黑體" pitchFamily="34" charset="-120"/>
              </a:rPr>
              <a:t>凡走過必留下痕跡</a:t>
            </a:r>
            <a:endParaRPr lang="zh-TW" altLang="en-US" dirty="0">
              <a:solidFill>
                <a:srgbClr val="FF0000"/>
              </a:solidFill>
              <a:latin typeface="微軟正黑體" pitchFamily="34" charset="-120"/>
              <a:ea typeface="微軟正黑體" pitchFamily="34" charset="-120"/>
            </a:endParaRPr>
          </a:p>
        </p:txBody>
      </p:sp>
      <p:sp>
        <p:nvSpPr>
          <p:cNvPr id="8196" name="投影片編號版面配置區 3"/>
          <p:cNvSpPr>
            <a:spLocks noGrp="1"/>
          </p:cNvSpPr>
          <p:nvPr>
            <p:ph type="sldNum" sz="quarter" idx="10"/>
          </p:nvPr>
        </p:nvSpPr>
        <p:spPr>
          <a:noFill/>
        </p:spPr>
        <p:txBody>
          <a:bodyPr/>
          <a:lstStyle/>
          <a:p>
            <a:fld id="{78740777-FF3E-448A-8823-5636CC23DFDD}" type="slidenum">
              <a:rPr lang="zh-TW" altLang="zh-TW" smtClean="0">
                <a:latin typeface="微軟正黑體" panose="020B0604030504040204" pitchFamily="34" charset="-120"/>
                <a:ea typeface="微軟正黑體" panose="020B0604030504040204" pitchFamily="34" charset="-120"/>
              </a:rPr>
              <a:pPr/>
              <a:t>12</a:t>
            </a:fld>
            <a:endParaRPr lang="zh-TW" altLang="zh-TW" smtClean="0">
              <a:latin typeface="微軟正黑體" panose="020B0604030504040204" pitchFamily="34" charset="-120"/>
              <a:ea typeface="微軟正黑體" panose="020B0604030504040204" pitchFamily="34" charset="-120"/>
            </a:endParaRPr>
          </a:p>
        </p:txBody>
      </p:sp>
      <p:sp>
        <p:nvSpPr>
          <p:cNvPr id="8197" name="Rectangle 3"/>
          <p:cNvSpPr>
            <a:spLocks noChangeArrowheads="1"/>
          </p:cNvSpPr>
          <p:nvPr/>
        </p:nvSpPr>
        <p:spPr bwMode="auto">
          <a:xfrm>
            <a:off x="3733800" y="3352800"/>
            <a:ext cx="2286000" cy="1524000"/>
          </a:xfrm>
          <a:prstGeom prst="rect">
            <a:avLst/>
          </a:prstGeom>
          <a:solidFill>
            <a:srgbClr val="FFFF99"/>
          </a:solidFill>
          <a:ln w="9525">
            <a:solidFill>
              <a:schemeClr val="tx1"/>
            </a:solidFill>
            <a:miter lim="800000"/>
            <a:headEnd/>
            <a:tailEnd/>
          </a:ln>
        </p:spPr>
        <p:txBody>
          <a:bodyPr wrap="none"/>
          <a:lstStyle/>
          <a:p>
            <a:pPr algn="ctr"/>
            <a:r>
              <a:rPr lang="zh-TW" altLang="en-US" sz="1800">
                <a:solidFill>
                  <a:srgbClr val="006666"/>
                </a:solidFill>
                <a:latin typeface="微軟正黑體" panose="020B0604030504040204" pitchFamily="34" charset="-120"/>
                <a:ea typeface="微軟正黑體" panose="020B0604030504040204" pitchFamily="34" charset="-120"/>
              </a:rPr>
              <a:t>動態資訊平台</a:t>
            </a:r>
          </a:p>
        </p:txBody>
      </p:sp>
      <p:sp>
        <p:nvSpPr>
          <p:cNvPr id="8198" name="Rectangle 5"/>
          <p:cNvSpPr>
            <a:spLocks noChangeArrowheads="1"/>
          </p:cNvSpPr>
          <p:nvPr/>
        </p:nvSpPr>
        <p:spPr bwMode="auto">
          <a:xfrm>
            <a:off x="4953000" y="38100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車輛通訊</a:t>
            </a:r>
          </a:p>
          <a:p>
            <a:pPr algn="ctr"/>
            <a:r>
              <a:rPr lang="zh-TW" altLang="en-US" sz="1400">
                <a:solidFill>
                  <a:srgbClr val="006666"/>
                </a:solidFill>
                <a:latin typeface="微軟正黑體" panose="020B0604030504040204" pitchFamily="34" charset="-120"/>
                <a:ea typeface="微軟正黑體" panose="020B0604030504040204" pitchFamily="34" charset="-120"/>
              </a:rPr>
              <a:t>(</a:t>
            </a:r>
            <a:r>
              <a:rPr lang="en-US" altLang="zh-TW" sz="1400">
                <a:solidFill>
                  <a:srgbClr val="006666"/>
                </a:solidFill>
                <a:latin typeface="微軟正黑體" panose="020B0604030504040204" pitchFamily="34" charset="-120"/>
                <a:ea typeface="微軟正黑體" panose="020B0604030504040204" pitchFamily="34" charset="-120"/>
              </a:rPr>
              <a:t>VS/</a:t>
            </a:r>
            <a:r>
              <a:rPr lang="en-US" altLang="zh-TW" sz="1400">
                <a:solidFill>
                  <a:srgbClr val="FF0000"/>
                </a:solidFill>
                <a:latin typeface="微軟正黑體" panose="020B0604030504040204" pitchFamily="34" charset="-120"/>
                <a:ea typeface="微軟正黑體" panose="020B0604030504040204" pitchFamily="34" charset="-120"/>
              </a:rPr>
              <a:t>VC</a:t>
            </a:r>
            <a:r>
              <a:rPr lang="en-US" altLang="zh-TW" sz="1400">
                <a:solidFill>
                  <a:srgbClr val="006666"/>
                </a:solidFill>
                <a:latin typeface="微軟正黑體" panose="020B0604030504040204" pitchFamily="34" charset="-120"/>
                <a:ea typeface="微軟正黑體" panose="020B0604030504040204" pitchFamily="34" charset="-120"/>
              </a:rPr>
              <a:t>)</a:t>
            </a:r>
          </a:p>
        </p:txBody>
      </p:sp>
      <p:sp>
        <p:nvSpPr>
          <p:cNvPr id="8199" name="Rectangle 6"/>
          <p:cNvSpPr>
            <a:spLocks noChangeArrowheads="1"/>
          </p:cNvSpPr>
          <p:nvPr/>
        </p:nvSpPr>
        <p:spPr bwMode="auto">
          <a:xfrm>
            <a:off x="3886200" y="43434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車輛定位</a:t>
            </a:r>
          </a:p>
          <a:p>
            <a:pPr algn="ctr"/>
            <a:r>
              <a:rPr lang="zh-TW" altLang="en-US" sz="1400">
                <a:solidFill>
                  <a:srgbClr val="006666"/>
                </a:solidFill>
                <a:latin typeface="微軟正黑體" panose="020B0604030504040204" pitchFamily="34" charset="-120"/>
                <a:ea typeface="微軟正黑體" panose="020B0604030504040204" pitchFamily="34" charset="-120"/>
              </a:rPr>
              <a:t>(</a:t>
            </a:r>
            <a:r>
              <a:rPr lang="en-US" altLang="zh-TW" sz="1400">
                <a:solidFill>
                  <a:srgbClr val="006666"/>
                </a:solidFill>
                <a:latin typeface="微軟正黑體" panose="020B0604030504040204" pitchFamily="34" charset="-120"/>
                <a:ea typeface="微軟正黑體" panose="020B0604030504040204" pitchFamily="34" charset="-120"/>
              </a:rPr>
              <a:t>VLS/</a:t>
            </a:r>
            <a:r>
              <a:rPr lang="en-US" altLang="zh-TW" sz="1400">
                <a:solidFill>
                  <a:srgbClr val="FF0000"/>
                </a:solidFill>
                <a:latin typeface="微軟正黑體" panose="020B0604030504040204" pitchFamily="34" charset="-120"/>
                <a:ea typeface="微軟正黑體" panose="020B0604030504040204" pitchFamily="34" charset="-120"/>
              </a:rPr>
              <a:t>LAC</a:t>
            </a:r>
            <a:r>
              <a:rPr lang="en-US" altLang="zh-TW" sz="1400">
                <a:solidFill>
                  <a:srgbClr val="006666"/>
                </a:solidFill>
                <a:latin typeface="微軟正黑體" panose="020B0604030504040204" pitchFamily="34" charset="-120"/>
                <a:ea typeface="微軟正黑體" panose="020B0604030504040204" pitchFamily="34" charset="-120"/>
              </a:rPr>
              <a:t>)</a:t>
            </a:r>
          </a:p>
        </p:txBody>
      </p:sp>
      <p:sp>
        <p:nvSpPr>
          <p:cNvPr id="8200" name="Rectangle 7"/>
          <p:cNvSpPr>
            <a:spLocks noChangeArrowheads="1"/>
          </p:cNvSpPr>
          <p:nvPr/>
        </p:nvSpPr>
        <p:spPr bwMode="auto">
          <a:xfrm>
            <a:off x="4953000" y="43434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訊息處理</a:t>
            </a:r>
          </a:p>
          <a:p>
            <a:pPr algn="ctr"/>
            <a:r>
              <a:rPr lang="zh-TW" altLang="en-US" sz="1400">
                <a:solidFill>
                  <a:srgbClr val="006666"/>
                </a:solidFill>
                <a:latin typeface="微軟正黑體" panose="020B0604030504040204" pitchFamily="34" charset="-120"/>
                <a:ea typeface="微軟正黑體" panose="020B0604030504040204" pitchFamily="34" charset="-120"/>
              </a:rPr>
              <a:t>(</a:t>
            </a:r>
            <a:r>
              <a:rPr lang="en-US" altLang="zh-TW" sz="1400">
                <a:solidFill>
                  <a:srgbClr val="006666"/>
                </a:solidFill>
                <a:latin typeface="微軟正黑體" panose="020B0604030504040204" pitchFamily="34" charset="-120"/>
                <a:ea typeface="微軟正黑體" panose="020B0604030504040204" pitchFamily="34" charset="-120"/>
              </a:rPr>
              <a:t>MRS/</a:t>
            </a:r>
            <a:r>
              <a:rPr lang="en-US" altLang="zh-TW" sz="1400">
                <a:solidFill>
                  <a:srgbClr val="FF0000"/>
                </a:solidFill>
                <a:latin typeface="微軟正黑體" panose="020B0604030504040204" pitchFamily="34" charset="-120"/>
                <a:ea typeface="微軟正黑體" panose="020B0604030504040204" pitchFamily="34" charset="-120"/>
              </a:rPr>
              <a:t>ADP</a:t>
            </a:r>
            <a:r>
              <a:rPr lang="en-US" altLang="zh-TW" sz="1400">
                <a:solidFill>
                  <a:srgbClr val="006666"/>
                </a:solidFill>
                <a:latin typeface="微軟正黑體" panose="020B0604030504040204" pitchFamily="34" charset="-120"/>
                <a:ea typeface="微軟正黑體" panose="020B0604030504040204" pitchFamily="34" charset="-120"/>
              </a:rPr>
              <a:t>)</a:t>
            </a:r>
          </a:p>
        </p:txBody>
      </p:sp>
      <p:cxnSp>
        <p:nvCxnSpPr>
          <p:cNvPr id="8201" name="AutoShape 8"/>
          <p:cNvCxnSpPr>
            <a:cxnSpLocks noChangeShapeType="1"/>
            <a:stCxn id="8198" idx="2"/>
            <a:endCxn id="8200" idx="0"/>
          </p:cNvCxnSpPr>
          <p:nvPr/>
        </p:nvCxnSpPr>
        <p:spPr bwMode="auto">
          <a:xfrm rot="5400000">
            <a:off x="5372100" y="4305300"/>
            <a:ext cx="76200" cy="0"/>
          </a:xfrm>
          <a:prstGeom prst="straightConnector1">
            <a:avLst/>
          </a:prstGeom>
          <a:noFill/>
          <a:ln w="9525">
            <a:solidFill>
              <a:schemeClr val="tx1"/>
            </a:solidFill>
            <a:round/>
            <a:headEnd/>
            <a:tailEnd/>
          </a:ln>
        </p:spPr>
      </p:cxnSp>
      <p:cxnSp>
        <p:nvCxnSpPr>
          <p:cNvPr id="8202" name="AutoShape 9"/>
          <p:cNvCxnSpPr>
            <a:cxnSpLocks noChangeShapeType="1"/>
            <a:stCxn id="8200" idx="1"/>
            <a:endCxn id="8199" idx="3"/>
          </p:cNvCxnSpPr>
          <p:nvPr/>
        </p:nvCxnSpPr>
        <p:spPr bwMode="auto">
          <a:xfrm rot="10800000">
            <a:off x="4800600" y="4572000"/>
            <a:ext cx="152400" cy="0"/>
          </a:xfrm>
          <a:prstGeom prst="straightConnector1">
            <a:avLst/>
          </a:prstGeom>
          <a:noFill/>
          <a:ln w="9525">
            <a:solidFill>
              <a:schemeClr val="tx1"/>
            </a:solidFill>
            <a:round/>
            <a:headEnd/>
            <a:tailEnd/>
          </a:ln>
        </p:spPr>
      </p:cxnSp>
      <p:sp>
        <p:nvSpPr>
          <p:cNvPr id="8203" name="Rectangle 10"/>
          <p:cNvSpPr>
            <a:spLocks noChangeArrowheads="1"/>
          </p:cNvSpPr>
          <p:nvPr/>
        </p:nvSpPr>
        <p:spPr bwMode="auto">
          <a:xfrm>
            <a:off x="3733800" y="1676400"/>
            <a:ext cx="2286000" cy="1524000"/>
          </a:xfrm>
          <a:prstGeom prst="rect">
            <a:avLst/>
          </a:prstGeom>
          <a:solidFill>
            <a:srgbClr val="CCFFFF"/>
          </a:solidFill>
          <a:ln w="9525">
            <a:solidFill>
              <a:schemeClr val="tx1"/>
            </a:solidFill>
            <a:miter lim="800000"/>
            <a:headEnd/>
            <a:tailEnd/>
          </a:ln>
        </p:spPr>
        <p:txBody>
          <a:bodyPr wrap="none"/>
          <a:lstStyle/>
          <a:p>
            <a:pPr algn="ctr"/>
            <a:r>
              <a:rPr lang="zh-TW" altLang="en-US" sz="1800">
                <a:solidFill>
                  <a:srgbClr val="006666"/>
                </a:solidFill>
                <a:latin typeface="微軟正黑體" panose="020B0604030504040204" pitchFamily="34" charset="-120"/>
                <a:ea typeface="微軟正黑體" panose="020B0604030504040204" pitchFamily="34" charset="-120"/>
              </a:rPr>
              <a:t>調度管理平台</a:t>
            </a:r>
          </a:p>
        </p:txBody>
      </p:sp>
      <p:sp>
        <p:nvSpPr>
          <p:cNvPr id="8204" name="Rectangle 11"/>
          <p:cNvSpPr>
            <a:spLocks noChangeArrowheads="1"/>
          </p:cNvSpPr>
          <p:nvPr/>
        </p:nvSpPr>
        <p:spPr bwMode="auto">
          <a:xfrm>
            <a:off x="3886200" y="26670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包車調度</a:t>
            </a:r>
            <a:endParaRPr lang="en-US" altLang="zh-TW" sz="1400">
              <a:solidFill>
                <a:srgbClr val="006666"/>
              </a:solidFill>
              <a:latin typeface="微軟正黑體" panose="020B0604030504040204" pitchFamily="34" charset="-120"/>
              <a:ea typeface="微軟正黑體" panose="020B0604030504040204" pitchFamily="34" charset="-120"/>
            </a:endParaRPr>
          </a:p>
        </p:txBody>
      </p:sp>
      <p:sp>
        <p:nvSpPr>
          <p:cNvPr id="8205" name="Rectangle 16"/>
          <p:cNvSpPr>
            <a:spLocks noChangeArrowheads="1"/>
          </p:cNvSpPr>
          <p:nvPr/>
        </p:nvSpPr>
        <p:spPr bwMode="auto">
          <a:xfrm>
            <a:off x="381000" y="5029200"/>
            <a:ext cx="5638800" cy="1447800"/>
          </a:xfrm>
          <a:prstGeom prst="rect">
            <a:avLst/>
          </a:prstGeom>
          <a:solidFill>
            <a:srgbClr val="FFFF99"/>
          </a:solidFill>
          <a:ln w="9525">
            <a:solidFill>
              <a:schemeClr val="tx1"/>
            </a:solidFill>
            <a:miter lim="800000"/>
            <a:headEnd/>
            <a:tailEnd/>
          </a:ln>
        </p:spPr>
        <p:txBody>
          <a:bodyPr wrap="none"/>
          <a:lstStyle/>
          <a:p>
            <a:pPr algn="ctr"/>
            <a:r>
              <a:rPr lang="zh-TW" altLang="en-US" sz="1800">
                <a:solidFill>
                  <a:srgbClr val="006666"/>
                </a:solidFill>
                <a:latin typeface="微軟正黑體" panose="020B0604030504040204" pitchFamily="34" charset="-120"/>
                <a:ea typeface="微軟正黑體" panose="020B0604030504040204" pitchFamily="34" charset="-120"/>
              </a:rPr>
              <a:t>維運管理平台</a:t>
            </a:r>
          </a:p>
        </p:txBody>
      </p:sp>
      <p:sp>
        <p:nvSpPr>
          <p:cNvPr id="8206" name="Rectangle 17"/>
          <p:cNvSpPr>
            <a:spLocks noChangeArrowheads="1"/>
          </p:cNvSpPr>
          <p:nvPr/>
        </p:nvSpPr>
        <p:spPr bwMode="auto">
          <a:xfrm>
            <a:off x="381000" y="2286000"/>
            <a:ext cx="2286000" cy="2590800"/>
          </a:xfrm>
          <a:prstGeom prst="rect">
            <a:avLst/>
          </a:prstGeom>
          <a:solidFill>
            <a:srgbClr val="CCFFFF"/>
          </a:solidFill>
          <a:ln w="9525">
            <a:solidFill>
              <a:schemeClr val="tx1"/>
            </a:solidFill>
            <a:miter lim="800000"/>
            <a:headEnd/>
            <a:tailEnd/>
          </a:ln>
        </p:spPr>
        <p:txBody>
          <a:bodyPr wrap="none"/>
          <a:lstStyle/>
          <a:p>
            <a:pPr algn="ctr"/>
            <a:r>
              <a:rPr lang="zh-TW" altLang="en-US" sz="1800" dirty="0" smtClean="0">
                <a:solidFill>
                  <a:srgbClr val="006666"/>
                </a:solidFill>
                <a:latin typeface="微軟正黑體" panose="020B0604030504040204" pitchFamily="34" charset="-120"/>
                <a:ea typeface="微軟正黑體" panose="020B0604030504040204" pitchFamily="34" charset="-120"/>
              </a:rPr>
              <a:t>便民服務平台</a:t>
            </a:r>
            <a:endParaRPr lang="zh-TW" altLang="en-US" sz="1800" dirty="0">
              <a:solidFill>
                <a:srgbClr val="006666"/>
              </a:solidFill>
              <a:latin typeface="微軟正黑體" panose="020B0604030504040204" pitchFamily="34" charset="-120"/>
              <a:ea typeface="微軟正黑體" panose="020B0604030504040204" pitchFamily="34" charset="-120"/>
            </a:endParaRPr>
          </a:p>
        </p:txBody>
      </p:sp>
      <p:sp>
        <p:nvSpPr>
          <p:cNvPr id="8207" name="Rectangle 18"/>
          <p:cNvSpPr>
            <a:spLocks noChangeArrowheads="1"/>
          </p:cNvSpPr>
          <p:nvPr/>
        </p:nvSpPr>
        <p:spPr bwMode="auto">
          <a:xfrm>
            <a:off x="7620000" y="5943600"/>
            <a:ext cx="11430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智慧型站牌</a:t>
            </a:r>
          </a:p>
          <a:p>
            <a:pPr algn="ctr"/>
            <a:r>
              <a:rPr lang="en-US" altLang="zh-TW" sz="1400">
                <a:solidFill>
                  <a:srgbClr val="006666"/>
                </a:solidFill>
                <a:latin typeface="微軟正黑體" panose="020B0604030504040204" pitchFamily="34" charset="-120"/>
                <a:ea typeface="微軟正黑體" panose="020B0604030504040204" pitchFamily="34" charset="-120"/>
              </a:rPr>
              <a:t>(GPRS, WL)</a:t>
            </a:r>
          </a:p>
        </p:txBody>
      </p:sp>
      <p:sp>
        <p:nvSpPr>
          <p:cNvPr id="8208" name="Rectangle 19"/>
          <p:cNvSpPr>
            <a:spLocks noChangeArrowheads="1"/>
          </p:cNvSpPr>
          <p:nvPr/>
        </p:nvSpPr>
        <p:spPr bwMode="auto">
          <a:xfrm>
            <a:off x="1600200" y="32766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動態資訊</a:t>
            </a:r>
          </a:p>
        </p:txBody>
      </p:sp>
      <p:sp>
        <p:nvSpPr>
          <p:cNvPr id="8209" name="Rectangle 20"/>
          <p:cNvSpPr>
            <a:spLocks noChangeArrowheads="1"/>
          </p:cNvSpPr>
          <p:nvPr/>
        </p:nvSpPr>
        <p:spPr bwMode="auto">
          <a:xfrm>
            <a:off x="1600200" y="43434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公開資訊</a:t>
            </a:r>
          </a:p>
        </p:txBody>
      </p:sp>
      <p:sp>
        <p:nvSpPr>
          <p:cNvPr id="8210" name="Rectangle 23"/>
          <p:cNvSpPr>
            <a:spLocks noChangeArrowheads="1"/>
          </p:cNvSpPr>
          <p:nvPr/>
        </p:nvSpPr>
        <p:spPr bwMode="auto">
          <a:xfrm>
            <a:off x="7620000" y="5334000"/>
            <a:ext cx="11430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社區站牌</a:t>
            </a:r>
          </a:p>
          <a:p>
            <a:pPr algn="ctr"/>
            <a:r>
              <a:rPr lang="en-US" altLang="zh-TW" sz="1400">
                <a:solidFill>
                  <a:srgbClr val="006666"/>
                </a:solidFill>
                <a:latin typeface="微軟正黑體" panose="020B0604030504040204" pitchFamily="34" charset="-120"/>
                <a:ea typeface="微軟正黑體" panose="020B0604030504040204" pitchFamily="34" charset="-120"/>
              </a:rPr>
              <a:t>(WL, LAN)</a:t>
            </a:r>
          </a:p>
        </p:txBody>
      </p:sp>
      <p:sp>
        <p:nvSpPr>
          <p:cNvPr id="8211" name="Rectangle 24"/>
          <p:cNvSpPr>
            <a:spLocks noChangeArrowheads="1"/>
          </p:cNvSpPr>
          <p:nvPr/>
        </p:nvSpPr>
        <p:spPr bwMode="auto">
          <a:xfrm>
            <a:off x="1600200" y="38100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轉乘資訊</a:t>
            </a:r>
          </a:p>
        </p:txBody>
      </p:sp>
      <p:sp>
        <p:nvSpPr>
          <p:cNvPr id="8212" name="Rectangle 25"/>
          <p:cNvSpPr>
            <a:spLocks noChangeArrowheads="1"/>
          </p:cNvSpPr>
          <p:nvPr/>
        </p:nvSpPr>
        <p:spPr bwMode="auto">
          <a:xfrm>
            <a:off x="1066800" y="1676400"/>
            <a:ext cx="1600200" cy="457200"/>
          </a:xfrm>
          <a:prstGeom prst="rect">
            <a:avLst/>
          </a:prstGeom>
          <a:solidFill>
            <a:srgbClr val="CC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電話語音查詢</a:t>
            </a:r>
            <a:endParaRPr lang="en-US" altLang="zh-TW" sz="1400">
              <a:solidFill>
                <a:srgbClr val="006666"/>
              </a:solidFill>
              <a:latin typeface="微軟正黑體" panose="020B0604030504040204" pitchFamily="34" charset="-120"/>
              <a:ea typeface="微軟正黑體" panose="020B0604030504040204" pitchFamily="34" charset="-120"/>
            </a:endParaRPr>
          </a:p>
          <a:p>
            <a:pPr algn="ctr"/>
            <a:r>
              <a:rPr lang="en-US" altLang="zh-TW" sz="1400">
                <a:solidFill>
                  <a:srgbClr val="006666"/>
                </a:solidFill>
                <a:latin typeface="微軟正黑體" panose="020B0604030504040204" pitchFamily="34" charset="-120"/>
                <a:ea typeface="微軟正黑體" panose="020B0604030504040204" pitchFamily="34" charset="-120"/>
              </a:rPr>
              <a:t>(IVR/ASR)</a:t>
            </a:r>
          </a:p>
        </p:txBody>
      </p:sp>
      <p:sp>
        <p:nvSpPr>
          <p:cNvPr id="8213" name="Rectangle 26"/>
          <p:cNvSpPr>
            <a:spLocks noChangeArrowheads="1"/>
          </p:cNvSpPr>
          <p:nvPr/>
        </p:nvSpPr>
        <p:spPr bwMode="auto">
          <a:xfrm>
            <a:off x="533400" y="38100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路線/班表</a:t>
            </a:r>
          </a:p>
        </p:txBody>
      </p:sp>
      <p:sp>
        <p:nvSpPr>
          <p:cNvPr id="8214" name="Rectangle 32"/>
          <p:cNvSpPr>
            <a:spLocks noChangeArrowheads="1"/>
          </p:cNvSpPr>
          <p:nvPr/>
        </p:nvSpPr>
        <p:spPr bwMode="auto">
          <a:xfrm>
            <a:off x="4953000" y="59436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站牌管理</a:t>
            </a:r>
          </a:p>
        </p:txBody>
      </p:sp>
      <p:sp>
        <p:nvSpPr>
          <p:cNvPr id="8215" name="Rectangle 33"/>
          <p:cNvSpPr>
            <a:spLocks noChangeArrowheads="1"/>
          </p:cNvSpPr>
          <p:nvPr/>
        </p:nvSpPr>
        <p:spPr bwMode="auto">
          <a:xfrm>
            <a:off x="4953000" y="5410200"/>
            <a:ext cx="914400" cy="457200"/>
          </a:xfrm>
          <a:prstGeom prst="rect">
            <a:avLst/>
          </a:prstGeom>
          <a:solidFill>
            <a:srgbClr val="FFCCFF"/>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路線管理</a:t>
            </a:r>
          </a:p>
        </p:txBody>
      </p:sp>
      <p:sp>
        <p:nvSpPr>
          <p:cNvPr id="8216" name="Rectangle 34"/>
          <p:cNvSpPr>
            <a:spLocks noChangeArrowheads="1"/>
          </p:cNvSpPr>
          <p:nvPr/>
        </p:nvSpPr>
        <p:spPr bwMode="auto">
          <a:xfrm>
            <a:off x="6477000" y="1752600"/>
            <a:ext cx="2286000" cy="3124200"/>
          </a:xfrm>
          <a:prstGeom prst="rect">
            <a:avLst/>
          </a:prstGeom>
          <a:solidFill>
            <a:srgbClr val="FFFF99"/>
          </a:solidFill>
          <a:ln w="9525">
            <a:solidFill>
              <a:schemeClr val="tx1"/>
            </a:solidFill>
            <a:miter lim="800000"/>
            <a:headEnd/>
            <a:tailEnd/>
          </a:ln>
        </p:spPr>
        <p:txBody>
          <a:bodyPr wrap="none"/>
          <a:lstStyle/>
          <a:p>
            <a:pPr algn="ctr"/>
            <a:r>
              <a:rPr lang="zh-TW" altLang="en-US" sz="1800">
                <a:solidFill>
                  <a:srgbClr val="006666"/>
                </a:solidFill>
                <a:latin typeface="微軟正黑體" panose="020B0604030504040204" pitchFamily="34" charset="-120"/>
                <a:ea typeface="微軟正黑體" panose="020B0604030504040204" pitchFamily="34" charset="-120"/>
              </a:rPr>
              <a:t>車載平台</a:t>
            </a:r>
          </a:p>
        </p:txBody>
      </p:sp>
      <p:sp>
        <p:nvSpPr>
          <p:cNvPr id="8217" name="Rectangle 35"/>
          <p:cNvSpPr>
            <a:spLocks noChangeArrowheads="1"/>
          </p:cNvSpPr>
          <p:nvPr/>
        </p:nvSpPr>
        <p:spPr bwMode="auto">
          <a:xfrm>
            <a:off x="6629400" y="27432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定位</a:t>
            </a:r>
          </a:p>
          <a:p>
            <a:pPr algn="ctr"/>
            <a:r>
              <a:rPr lang="zh-TW" altLang="en-US" sz="1400">
                <a:solidFill>
                  <a:srgbClr val="006666"/>
                </a:solidFill>
                <a:latin typeface="微軟正黑體" panose="020B0604030504040204" pitchFamily="34" charset="-120"/>
                <a:ea typeface="微軟正黑體" panose="020B0604030504040204" pitchFamily="34" charset="-120"/>
              </a:rPr>
              <a:t>(</a:t>
            </a:r>
            <a:r>
              <a:rPr lang="en-US" altLang="zh-TW" sz="1400">
                <a:solidFill>
                  <a:srgbClr val="006666"/>
                </a:solidFill>
                <a:latin typeface="微軟正黑體" panose="020B0604030504040204" pitchFamily="34" charset="-120"/>
                <a:ea typeface="微軟正黑體" panose="020B0604030504040204" pitchFamily="34" charset="-120"/>
              </a:rPr>
              <a:t>GPS)</a:t>
            </a:r>
          </a:p>
        </p:txBody>
      </p:sp>
      <p:sp>
        <p:nvSpPr>
          <p:cNvPr id="8218" name="Rectangle 36"/>
          <p:cNvSpPr>
            <a:spLocks noChangeArrowheads="1"/>
          </p:cNvSpPr>
          <p:nvPr/>
        </p:nvSpPr>
        <p:spPr bwMode="auto">
          <a:xfrm>
            <a:off x="6629400" y="22098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通訊</a:t>
            </a:r>
          </a:p>
          <a:p>
            <a:pPr algn="ctr"/>
            <a:r>
              <a:rPr lang="zh-TW" altLang="en-US" sz="1400">
                <a:solidFill>
                  <a:srgbClr val="006666"/>
                </a:solidFill>
                <a:latin typeface="微軟正黑體" panose="020B0604030504040204" pitchFamily="34" charset="-120"/>
                <a:ea typeface="微軟正黑體" panose="020B0604030504040204" pitchFamily="34" charset="-120"/>
              </a:rPr>
              <a:t>(</a:t>
            </a:r>
            <a:r>
              <a:rPr lang="en-US" altLang="zh-TW" sz="1400">
                <a:solidFill>
                  <a:srgbClr val="006666"/>
                </a:solidFill>
                <a:latin typeface="微軟正黑體" panose="020B0604030504040204" pitchFamily="34" charset="-120"/>
                <a:ea typeface="微軟正黑體" panose="020B0604030504040204" pitchFamily="34" charset="-120"/>
              </a:rPr>
              <a:t>GPRS)</a:t>
            </a:r>
          </a:p>
        </p:txBody>
      </p:sp>
      <p:sp>
        <p:nvSpPr>
          <p:cNvPr id="8219" name="Rectangle 37"/>
          <p:cNvSpPr>
            <a:spLocks noChangeArrowheads="1"/>
          </p:cNvSpPr>
          <p:nvPr/>
        </p:nvSpPr>
        <p:spPr bwMode="auto">
          <a:xfrm>
            <a:off x="6629400" y="3276600"/>
            <a:ext cx="914400" cy="457200"/>
          </a:xfrm>
          <a:prstGeom prst="rect">
            <a:avLst/>
          </a:prstGeom>
          <a:solidFill>
            <a:srgbClr val="CC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運算/儲存</a:t>
            </a:r>
          </a:p>
          <a:p>
            <a:pPr algn="ctr"/>
            <a:r>
              <a:rPr lang="zh-TW" altLang="en-US" sz="1400">
                <a:solidFill>
                  <a:srgbClr val="006666"/>
                </a:solidFill>
                <a:latin typeface="微軟正黑體" panose="020B0604030504040204" pitchFamily="34" charset="-120"/>
                <a:ea typeface="微軟正黑體" panose="020B0604030504040204" pitchFamily="34" charset="-120"/>
              </a:rPr>
              <a:t>(</a:t>
            </a:r>
            <a:r>
              <a:rPr lang="en-US" altLang="zh-TW" sz="1400">
                <a:solidFill>
                  <a:srgbClr val="006666"/>
                </a:solidFill>
                <a:latin typeface="微軟正黑體" panose="020B0604030504040204" pitchFamily="34" charset="-120"/>
                <a:ea typeface="微軟正黑體" panose="020B0604030504040204" pitchFamily="34" charset="-120"/>
              </a:rPr>
              <a:t>BM)</a:t>
            </a:r>
          </a:p>
        </p:txBody>
      </p:sp>
      <p:sp>
        <p:nvSpPr>
          <p:cNvPr id="8220" name="Rectangle 38"/>
          <p:cNvSpPr>
            <a:spLocks noChangeArrowheads="1"/>
          </p:cNvSpPr>
          <p:nvPr/>
        </p:nvSpPr>
        <p:spPr bwMode="auto">
          <a:xfrm>
            <a:off x="7696200" y="22098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操作</a:t>
            </a:r>
          </a:p>
          <a:p>
            <a:pPr algn="ctr"/>
            <a:r>
              <a:rPr lang="zh-TW" altLang="en-US" sz="1400">
                <a:solidFill>
                  <a:srgbClr val="006666"/>
                </a:solidFill>
                <a:latin typeface="微軟正黑體" panose="020B0604030504040204" pitchFamily="34" charset="-120"/>
                <a:ea typeface="微軟正黑體" panose="020B0604030504040204" pitchFamily="34" charset="-120"/>
              </a:rPr>
              <a:t>(</a:t>
            </a:r>
            <a:r>
              <a:rPr lang="en-US" altLang="zh-TW" sz="1400">
                <a:solidFill>
                  <a:srgbClr val="006666"/>
                </a:solidFill>
                <a:latin typeface="微軟正黑體" panose="020B0604030504040204" pitchFamily="34" charset="-120"/>
                <a:ea typeface="微軟正黑體" panose="020B0604030504040204" pitchFamily="34" charset="-120"/>
              </a:rPr>
              <a:t>UI,KP)</a:t>
            </a:r>
          </a:p>
        </p:txBody>
      </p:sp>
      <p:sp>
        <p:nvSpPr>
          <p:cNvPr id="8221" name="Rectangle 39"/>
          <p:cNvSpPr>
            <a:spLocks noChangeArrowheads="1"/>
          </p:cNvSpPr>
          <p:nvPr/>
        </p:nvSpPr>
        <p:spPr bwMode="auto">
          <a:xfrm>
            <a:off x="6629400" y="3810000"/>
            <a:ext cx="914400" cy="457200"/>
          </a:xfrm>
          <a:prstGeom prst="rect">
            <a:avLst/>
          </a:prstGeom>
          <a:solidFill>
            <a:srgbClr val="CC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車頭顯示</a:t>
            </a:r>
          </a:p>
          <a:p>
            <a:pPr algn="ctr"/>
            <a:r>
              <a:rPr lang="zh-TW" altLang="en-US" sz="1400">
                <a:solidFill>
                  <a:srgbClr val="006666"/>
                </a:solidFill>
                <a:latin typeface="微軟正黑體" panose="020B0604030504040204" pitchFamily="34" charset="-120"/>
                <a:ea typeface="微軟正黑體" panose="020B0604030504040204" pitchFamily="34" charset="-120"/>
              </a:rPr>
              <a:t>(</a:t>
            </a:r>
            <a:r>
              <a:rPr lang="en-US" altLang="zh-TW" sz="1400">
                <a:solidFill>
                  <a:srgbClr val="006666"/>
                </a:solidFill>
                <a:latin typeface="微軟正黑體" panose="020B0604030504040204" pitchFamily="34" charset="-120"/>
                <a:ea typeface="微軟正黑體" panose="020B0604030504040204" pitchFamily="34" charset="-120"/>
              </a:rPr>
              <a:t>BF)</a:t>
            </a:r>
          </a:p>
        </p:txBody>
      </p:sp>
      <p:sp>
        <p:nvSpPr>
          <p:cNvPr id="8222" name="Rectangle 40"/>
          <p:cNvSpPr>
            <a:spLocks noChangeArrowheads="1"/>
          </p:cNvSpPr>
          <p:nvPr/>
        </p:nvSpPr>
        <p:spPr bwMode="auto">
          <a:xfrm>
            <a:off x="7696200" y="3810000"/>
            <a:ext cx="914400" cy="457200"/>
          </a:xfrm>
          <a:prstGeom prst="rect">
            <a:avLst/>
          </a:prstGeom>
          <a:solidFill>
            <a:srgbClr val="CC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到站顯示</a:t>
            </a:r>
          </a:p>
          <a:p>
            <a:pPr algn="ctr"/>
            <a:r>
              <a:rPr lang="zh-TW" altLang="en-US" sz="1400">
                <a:solidFill>
                  <a:srgbClr val="006666"/>
                </a:solidFill>
                <a:latin typeface="微軟正黑體" panose="020B0604030504040204" pitchFamily="34" charset="-120"/>
                <a:ea typeface="微軟正黑體" panose="020B0604030504040204" pitchFamily="34" charset="-120"/>
              </a:rPr>
              <a:t>(</a:t>
            </a:r>
            <a:r>
              <a:rPr lang="en-US" altLang="zh-TW" sz="1400">
                <a:solidFill>
                  <a:srgbClr val="006666"/>
                </a:solidFill>
                <a:latin typeface="微軟正黑體" panose="020B0604030504040204" pitchFamily="34" charset="-120"/>
                <a:ea typeface="微軟正黑體" panose="020B0604030504040204" pitchFamily="34" charset="-120"/>
              </a:rPr>
              <a:t>BI)</a:t>
            </a:r>
          </a:p>
        </p:txBody>
      </p:sp>
      <p:sp>
        <p:nvSpPr>
          <p:cNvPr id="8223" name="Rectangle 41"/>
          <p:cNvSpPr>
            <a:spLocks noChangeArrowheads="1"/>
          </p:cNvSpPr>
          <p:nvPr/>
        </p:nvSpPr>
        <p:spPr bwMode="auto">
          <a:xfrm>
            <a:off x="7715250" y="3286125"/>
            <a:ext cx="914400" cy="457200"/>
          </a:xfrm>
          <a:prstGeom prst="rect">
            <a:avLst/>
          </a:prstGeom>
          <a:solidFill>
            <a:srgbClr val="CC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到站語音</a:t>
            </a:r>
          </a:p>
          <a:p>
            <a:pPr algn="ctr"/>
            <a:r>
              <a:rPr lang="zh-TW" altLang="en-US" sz="1400">
                <a:solidFill>
                  <a:srgbClr val="006666"/>
                </a:solidFill>
                <a:latin typeface="微軟正黑體" panose="020B0604030504040204" pitchFamily="34" charset="-120"/>
                <a:ea typeface="微軟正黑體" panose="020B0604030504040204" pitchFamily="34" charset="-120"/>
              </a:rPr>
              <a:t>播報(</a:t>
            </a:r>
            <a:r>
              <a:rPr lang="en-US" altLang="zh-TW" sz="1400">
                <a:solidFill>
                  <a:srgbClr val="006666"/>
                </a:solidFill>
                <a:latin typeface="微軟正黑體" panose="020B0604030504040204" pitchFamily="34" charset="-120"/>
                <a:ea typeface="微軟正黑體" panose="020B0604030504040204" pitchFamily="34" charset="-120"/>
              </a:rPr>
              <a:t>BS)</a:t>
            </a:r>
          </a:p>
        </p:txBody>
      </p:sp>
      <p:sp>
        <p:nvSpPr>
          <p:cNvPr id="8224" name="Rectangle 42"/>
          <p:cNvSpPr>
            <a:spLocks noChangeArrowheads="1"/>
          </p:cNvSpPr>
          <p:nvPr/>
        </p:nvSpPr>
        <p:spPr bwMode="auto">
          <a:xfrm>
            <a:off x="6629400" y="4343400"/>
            <a:ext cx="914400" cy="457200"/>
          </a:xfrm>
          <a:prstGeom prst="rect">
            <a:avLst/>
          </a:prstGeom>
          <a:solidFill>
            <a:srgbClr val="CC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數位電視</a:t>
            </a:r>
          </a:p>
          <a:p>
            <a:pPr algn="ctr"/>
            <a:r>
              <a:rPr lang="zh-TW" altLang="en-US" sz="1400">
                <a:solidFill>
                  <a:srgbClr val="006666"/>
                </a:solidFill>
                <a:latin typeface="微軟正黑體" panose="020B0604030504040204" pitchFamily="34" charset="-120"/>
                <a:ea typeface="微軟正黑體" panose="020B0604030504040204" pitchFamily="34" charset="-120"/>
              </a:rPr>
              <a:t>(</a:t>
            </a:r>
            <a:r>
              <a:rPr lang="en-US" altLang="zh-TW" sz="1400">
                <a:solidFill>
                  <a:srgbClr val="006666"/>
                </a:solidFill>
                <a:latin typeface="微軟正黑體" panose="020B0604030504040204" pitchFamily="34" charset="-120"/>
                <a:ea typeface="微軟正黑體" panose="020B0604030504040204" pitchFamily="34" charset="-120"/>
              </a:rPr>
              <a:t>STB)</a:t>
            </a:r>
          </a:p>
        </p:txBody>
      </p:sp>
      <p:sp>
        <p:nvSpPr>
          <p:cNvPr id="8225" name="Rectangle 43"/>
          <p:cNvSpPr>
            <a:spLocks noChangeArrowheads="1"/>
          </p:cNvSpPr>
          <p:nvPr/>
        </p:nvSpPr>
        <p:spPr bwMode="auto">
          <a:xfrm>
            <a:off x="7696200" y="27432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dirty="0">
                <a:solidFill>
                  <a:srgbClr val="006666"/>
                </a:solidFill>
                <a:latin typeface="微軟正黑體" panose="020B0604030504040204" pitchFamily="34" charset="-120"/>
                <a:ea typeface="微軟正黑體" panose="020B0604030504040204" pitchFamily="34" charset="-120"/>
              </a:rPr>
              <a:t>多媒體</a:t>
            </a:r>
          </a:p>
          <a:p>
            <a:pPr algn="ctr"/>
            <a:r>
              <a:rPr lang="zh-TW" altLang="en-US" sz="1400" dirty="0">
                <a:solidFill>
                  <a:srgbClr val="006666"/>
                </a:solidFill>
                <a:latin typeface="微軟正黑體" panose="020B0604030504040204" pitchFamily="34" charset="-120"/>
                <a:ea typeface="微軟正黑體" panose="020B0604030504040204" pitchFamily="34" charset="-120"/>
              </a:rPr>
              <a:t>(</a:t>
            </a:r>
            <a:r>
              <a:rPr lang="en-US" altLang="zh-TW" sz="1400" dirty="0">
                <a:solidFill>
                  <a:srgbClr val="006666"/>
                </a:solidFill>
                <a:latin typeface="微軟正黑體" panose="020B0604030504040204" pitchFamily="34" charset="-120"/>
                <a:ea typeface="微軟正黑體" panose="020B0604030504040204" pitchFamily="34" charset="-120"/>
              </a:rPr>
              <a:t>IPC)</a:t>
            </a:r>
          </a:p>
        </p:txBody>
      </p:sp>
      <p:cxnSp>
        <p:nvCxnSpPr>
          <p:cNvPr id="8226" name="AutoShape 44"/>
          <p:cNvCxnSpPr>
            <a:cxnSpLocks noChangeShapeType="1"/>
            <a:stCxn id="8217" idx="2"/>
            <a:endCxn id="8219" idx="0"/>
          </p:cNvCxnSpPr>
          <p:nvPr/>
        </p:nvCxnSpPr>
        <p:spPr bwMode="auto">
          <a:xfrm rot="5400000">
            <a:off x="7048500" y="3238500"/>
            <a:ext cx="76200" cy="0"/>
          </a:xfrm>
          <a:prstGeom prst="straightConnector1">
            <a:avLst/>
          </a:prstGeom>
          <a:noFill/>
          <a:ln w="9525">
            <a:solidFill>
              <a:schemeClr val="tx1"/>
            </a:solidFill>
            <a:round/>
            <a:headEnd/>
            <a:tailEnd/>
          </a:ln>
        </p:spPr>
      </p:cxnSp>
      <p:cxnSp>
        <p:nvCxnSpPr>
          <p:cNvPr id="8227" name="AutoShape 45"/>
          <p:cNvCxnSpPr>
            <a:cxnSpLocks noChangeShapeType="1"/>
            <a:stCxn id="8218" idx="2"/>
            <a:endCxn id="8217" idx="0"/>
          </p:cNvCxnSpPr>
          <p:nvPr/>
        </p:nvCxnSpPr>
        <p:spPr bwMode="auto">
          <a:xfrm rot="5400000">
            <a:off x="7048500" y="2705100"/>
            <a:ext cx="76200" cy="0"/>
          </a:xfrm>
          <a:prstGeom prst="straightConnector1">
            <a:avLst/>
          </a:prstGeom>
          <a:noFill/>
          <a:ln w="9525">
            <a:solidFill>
              <a:schemeClr val="tx1"/>
            </a:solidFill>
            <a:round/>
            <a:headEnd/>
            <a:tailEnd/>
          </a:ln>
        </p:spPr>
      </p:cxnSp>
      <p:cxnSp>
        <p:nvCxnSpPr>
          <p:cNvPr id="8228" name="AutoShape 46"/>
          <p:cNvCxnSpPr>
            <a:cxnSpLocks noChangeShapeType="1"/>
            <a:stCxn id="8218" idx="3"/>
            <a:endCxn id="8220" idx="1"/>
          </p:cNvCxnSpPr>
          <p:nvPr/>
        </p:nvCxnSpPr>
        <p:spPr bwMode="auto">
          <a:xfrm>
            <a:off x="7543800" y="2438400"/>
            <a:ext cx="152400" cy="0"/>
          </a:xfrm>
          <a:prstGeom prst="straightConnector1">
            <a:avLst/>
          </a:prstGeom>
          <a:noFill/>
          <a:ln w="9525">
            <a:solidFill>
              <a:schemeClr val="tx1"/>
            </a:solidFill>
            <a:round/>
            <a:headEnd/>
            <a:tailEnd/>
          </a:ln>
        </p:spPr>
      </p:cxnSp>
      <p:cxnSp>
        <p:nvCxnSpPr>
          <p:cNvPr id="8229" name="AutoShape 47"/>
          <p:cNvCxnSpPr>
            <a:cxnSpLocks noChangeShapeType="1"/>
            <a:stCxn id="8219" idx="3"/>
            <a:endCxn id="8223" idx="1"/>
          </p:cNvCxnSpPr>
          <p:nvPr/>
        </p:nvCxnSpPr>
        <p:spPr bwMode="auto">
          <a:xfrm>
            <a:off x="7543800" y="3505200"/>
            <a:ext cx="171450" cy="9525"/>
          </a:xfrm>
          <a:prstGeom prst="straightConnector1">
            <a:avLst/>
          </a:prstGeom>
          <a:noFill/>
          <a:ln w="9525">
            <a:solidFill>
              <a:schemeClr val="tx1"/>
            </a:solidFill>
            <a:round/>
            <a:headEnd/>
            <a:tailEnd/>
          </a:ln>
        </p:spPr>
      </p:cxnSp>
      <p:cxnSp>
        <p:nvCxnSpPr>
          <p:cNvPr id="8230" name="AutoShape 48"/>
          <p:cNvCxnSpPr>
            <a:cxnSpLocks noChangeShapeType="1"/>
            <a:stCxn id="8219" idx="3"/>
            <a:endCxn id="8222" idx="1"/>
          </p:cNvCxnSpPr>
          <p:nvPr/>
        </p:nvCxnSpPr>
        <p:spPr bwMode="auto">
          <a:xfrm>
            <a:off x="7543800" y="3505200"/>
            <a:ext cx="152400" cy="533400"/>
          </a:xfrm>
          <a:prstGeom prst="bentConnector3">
            <a:avLst>
              <a:gd name="adj1" fmla="val 50000"/>
            </a:avLst>
          </a:prstGeom>
          <a:noFill/>
          <a:ln w="9525">
            <a:solidFill>
              <a:schemeClr val="tx1"/>
            </a:solidFill>
            <a:miter lim="800000"/>
            <a:headEnd/>
            <a:tailEnd/>
          </a:ln>
        </p:spPr>
      </p:cxnSp>
      <p:cxnSp>
        <p:nvCxnSpPr>
          <p:cNvPr id="8231" name="AutoShape 49"/>
          <p:cNvCxnSpPr>
            <a:cxnSpLocks noChangeShapeType="1"/>
            <a:stCxn id="8221" idx="0"/>
            <a:endCxn id="8219" idx="2"/>
          </p:cNvCxnSpPr>
          <p:nvPr/>
        </p:nvCxnSpPr>
        <p:spPr bwMode="auto">
          <a:xfrm rot="-5400000">
            <a:off x="7048500" y="3771900"/>
            <a:ext cx="76200" cy="0"/>
          </a:xfrm>
          <a:prstGeom prst="straightConnector1">
            <a:avLst/>
          </a:prstGeom>
          <a:noFill/>
          <a:ln w="9525">
            <a:solidFill>
              <a:schemeClr val="tx1"/>
            </a:solidFill>
            <a:round/>
            <a:headEnd/>
            <a:tailEnd/>
          </a:ln>
        </p:spPr>
      </p:cxnSp>
      <p:cxnSp>
        <p:nvCxnSpPr>
          <p:cNvPr id="8232" name="AutoShape 50"/>
          <p:cNvCxnSpPr>
            <a:cxnSpLocks noChangeShapeType="1"/>
            <a:stCxn id="8217" idx="3"/>
            <a:endCxn id="8225" idx="1"/>
          </p:cNvCxnSpPr>
          <p:nvPr/>
        </p:nvCxnSpPr>
        <p:spPr bwMode="auto">
          <a:xfrm>
            <a:off x="7543800" y="2971800"/>
            <a:ext cx="152400" cy="0"/>
          </a:xfrm>
          <a:prstGeom prst="straightConnector1">
            <a:avLst/>
          </a:prstGeom>
          <a:noFill/>
          <a:ln w="9525">
            <a:solidFill>
              <a:schemeClr val="tx1"/>
            </a:solidFill>
            <a:round/>
            <a:headEnd/>
            <a:tailEnd/>
          </a:ln>
        </p:spPr>
      </p:cxnSp>
      <p:sp>
        <p:nvSpPr>
          <p:cNvPr id="8233" name="Rectangle 51"/>
          <p:cNvSpPr>
            <a:spLocks noChangeArrowheads="1"/>
          </p:cNvSpPr>
          <p:nvPr/>
        </p:nvSpPr>
        <p:spPr bwMode="auto">
          <a:xfrm>
            <a:off x="2819400" y="54102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車輛監控</a:t>
            </a:r>
            <a:endParaRPr lang="en-US" altLang="zh-TW" sz="1400">
              <a:solidFill>
                <a:srgbClr val="006666"/>
              </a:solidFill>
              <a:latin typeface="微軟正黑體" panose="020B0604030504040204" pitchFamily="34" charset="-120"/>
              <a:ea typeface="微軟正黑體" panose="020B0604030504040204" pitchFamily="34" charset="-120"/>
            </a:endParaRPr>
          </a:p>
        </p:txBody>
      </p:sp>
      <p:sp>
        <p:nvSpPr>
          <p:cNvPr id="8234" name="Rectangle 52"/>
          <p:cNvSpPr>
            <a:spLocks noChangeArrowheads="1"/>
          </p:cNvSpPr>
          <p:nvPr/>
        </p:nvSpPr>
        <p:spPr bwMode="auto">
          <a:xfrm>
            <a:off x="1752600" y="5943600"/>
            <a:ext cx="914400" cy="457200"/>
          </a:xfrm>
          <a:prstGeom prst="rect">
            <a:avLst/>
          </a:prstGeom>
          <a:solidFill>
            <a:srgbClr val="FFCCFF"/>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營運分析</a:t>
            </a:r>
          </a:p>
          <a:p>
            <a:pPr algn="ctr"/>
            <a:r>
              <a:rPr lang="en-US" altLang="zh-TW" sz="1400">
                <a:solidFill>
                  <a:srgbClr val="006666"/>
                </a:solidFill>
                <a:latin typeface="微軟正黑體" panose="020B0604030504040204" pitchFamily="34" charset="-120"/>
                <a:ea typeface="微軟正黑體" panose="020B0604030504040204" pitchFamily="34" charset="-120"/>
              </a:rPr>
              <a:t>(BI)</a:t>
            </a:r>
          </a:p>
        </p:txBody>
      </p:sp>
      <p:sp>
        <p:nvSpPr>
          <p:cNvPr id="8235" name="Rectangle 53"/>
          <p:cNvSpPr>
            <a:spLocks noChangeArrowheads="1"/>
          </p:cNvSpPr>
          <p:nvPr/>
        </p:nvSpPr>
        <p:spPr bwMode="auto">
          <a:xfrm>
            <a:off x="3886200" y="54102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車上設備</a:t>
            </a:r>
          </a:p>
          <a:p>
            <a:pPr algn="ctr"/>
            <a:r>
              <a:rPr lang="zh-TW" altLang="en-US" sz="1400">
                <a:solidFill>
                  <a:srgbClr val="006666"/>
                </a:solidFill>
                <a:latin typeface="微軟正黑體" panose="020B0604030504040204" pitchFamily="34" charset="-120"/>
                <a:ea typeface="微軟正黑體" panose="020B0604030504040204" pitchFamily="34" charset="-120"/>
              </a:rPr>
              <a:t>管理</a:t>
            </a:r>
          </a:p>
        </p:txBody>
      </p:sp>
      <p:cxnSp>
        <p:nvCxnSpPr>
          <p:cNvPr id="8236" name="AutoShape 56"/>
          <p:cNvCxnSpPr>
            <a:cxnSpLocks noChangeShapeType="1"/>
            <a:stCxn id="8237" idx="0"/>
            <a:endCxn id="8235" idx="2"/>
          </p:cNvCxnSpPr>
          <p:nvPr/>
        </p:nvCxnSpPr>
        <p:spPr bwMode="auto">
          <a:xfrm rot="-5400000">
            <a:off x="4305300" y="5905500"/>
            <a:ext cx="76200" cy="0"/>
          </a:xfrm>
          <a:prstGeom prst="straightConnector1">
            <a:avLst/>
          </a:prstGeom>
          <a:noFill/>
          <a:ln w="9525">
            <a:solidFill>
              <a:schemeClr val="tx1"/>
            </a:solidFill>
            <a:round/>
            <a:headEnd/>
            <a:tailEnd/>
          </a:ln>
        </p:spPr>
      </p:cxnSp>
      <p:sp>
        <p:nvSpPr>
          <p:cNvPr id="8237" name="Rectangle 57"/>
          <p:cNvSpPr>
            <a:spLocks noChangeArrowheads="1"/>
          </p:cNvSpPr>
          <p:nvPr/>
        </p:nvSpPr>
        <p:spPr bwMode="auto">
          <a:xfrm>
            <a:off x="3886200" y="5943600"/>
            <a:ext cx="914400" cy="457200"/>
          </a:xfrm>
          <a:prstGeom prst="rect">
            <a:avLst/>
          </a:prstGeom>
          <a:solidFill>
            <a:srgbClr val="FFCCFF"/>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異常管理</a:t>
            </a:r>
          </a:p>
        </p:txBody>
      </p:sp>
      <p:sp>
        <p:nvSpPr>
          <p:cNvPr id="8238" name="Rectangle 58"/>
          <p:cNvSpPr>
            <a:spLocks noChangeArrowheads="1"/>
          </p:cNvSpPr>
          <p:nvPr/>
        </p:nvSpPr>
        <p:spPr bwMode="auto">
          <a:xfrm>
            <a:off x="3886200" y="21336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自動排班</a:t>
            </a:r>
            <a:endParaRPr lang="en-US" altLang="zh-TW" sz="1400">
              <a:solidFill>
                <a:srgbClr val="006666"/>
              </a:solidFill>
              <a:latin typeface="微軟正黑體" panose="020B0604030504040204" pitchFamily="34" charset="-120"/>
              <a:ea typeface="微軟正黑體" panose="020B0604030504040204" pitchFamily="34" charset="-120"/>
            </a:endParaRPr>
          </a:p>
        </p:txBody>
      </p:sp>
      <p:sp>
        <p:nvSpPr>
          <p:cNvPr id="8239" name="Rectangle 59"/>
          <p:cNvSpPr>
            <a:spLocks noChangeArrowheads="1"/>
          </p:cNvSpPr>
          <p:nvPr/>
        </p:nvSpPr>
        <p:spPr bwMode="auto">
          <a:xfrm>
            <a:off x="4953000" y="21336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人工調度</a:t>
            </a:r>
            <a:endParaRPr lang="en-US" altLang="zh-TW" sz="1400">
              <a:solidFill>
                <a:srgbClr val="006666"/>
              </a:solidFill>
              <a:latin typeface="微軟正黑體" panose="020B0604030504040204" pitchFamily="34" charset="-120"/>
              <a:ea typeface="微軟正黑體" panose="020B0604030504040204" pitchFamily="34" charset="-120"/>
            </a:endParaRPr>
          </a:p>
        </p:txBody>
      </p:sp>
      <p:cxnSp>
        <p:nvCxnSpPr>
          <p:cNvPr id="8240" name="AutoShape 63"/>
          <p:cNvCxnSpPr>
            <a:cxnSpLocks noChangeShapeType="1"/>
            <a:stCxn id="8198" idx="3"/>
            <a:endCxn id="8218" idx="1"/>
          </p:cNvCxnSpPr>
          <p:nvPr/>
        </p:nvCxnSpPr>
        <p:spPr bwMode="auto">
          <a:xfrm flipV="1">
            <a:off x="5867400" y="2438400"/>
            <a:ext cx="762000" cy="1600200"/>
          </a:xfrm>
          <a:prstGeom prst="bentConnector3">
            <a:avLst>
              <a:gd name="adj1" fmla="val 50000"/>
            </a:avLst>
          </a:prstGeom>
          <a:noFill/>
          <a:ln w="9525">
            <a:solidFill>
              <a:schemeClr val="tx1"/>
            </a:solidFill>
            <a:miter lim="800000"/>
            <a:headEnd/>
            <a:tailEnd/>
          </a:ln>
        </p:spPr>
      </p:cxnSp>
      <p:sp>
        <p:nvSpPr>
          <p:cNvPr id="8241" name="Rectangle 67"/>
          <p:cNvSpPr>
            <a:spLocks noChangeArrowheads="1"/>
          </p:cNvSpPr>
          <p:nvPr/>
        </p:nvSpPr>
        <p:spPr bwMode="auto">
          <a:xfrm>
            <a:off x="6324600" y="59436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站牌通訊</a:t>
            </a:r>
            <a:endParaRPr lang="en-US" altLang="zh-TW" sz="1400">
              <a:solidFill>
                <a:srgbClr val="006666"/>
              </a:solidFill>
              <a:latin typeface="微軟正黑體" panose="020B0604030504040204" pitchFamily="34" charset="-120"/>
              <a:ea typeface="微軟正黑體" panose="020B0604030504040204" pitchFamily="34" charset="-120"/>
            </a:endParaRPr>
          </a:p>
        </p:txBody>
      </p:sp>
      <p:cxnSp>
        <p:nvCxnSpPr>
          <p:cNvPr id="8242" name="AutoShape 68"/>
          <p:cNvCxnSpPr>
            <a:cxnSpLocks noChangeShapeType="1"/>
            <a:stCxn id="8241" idx="3"/>
            <a:endCxn id="8210" idx="1"/>
          </p:cNvCxnSpPr>
          <p:nvPr/>
        </p:nvCxnSpPr>
        <p:spPr bwMode="auto">
          <a:xfrm flipV="1">
            <a:off x="7239000" y="5562600"/>
            <a:ext cx="381000" cy="609600"/>
          </a:xfrm>
          <a:prstGeom prst="bentConnector3">
            <a:avLst>
              <a:gd name="adj1" fmla="val 50000"/>
            </a:avLst>
          </a:prstGeom>
          <a:noFill/>
          <a:ln w="9525">
            <a:solidFill>
              <a:schemeClr val="tx1"/>
            </a:solidFill>
            <a:miter lim="800000"/>
            <a:headEnd/>
            <a:tailEnd/>
          </a:ln>
        </p:spPr>
      </p:cxnSp>
      <p:cxnSp>
        <p:nvCxnSpPr>
          <p:cNvPr id="8243" name="AutoShape 69"/>
          <p:cNvCxnSpPr>
            <a:cxnSpLocks noChangeShapeType="1"/>
            <a:stCxn id="8241" idx="3"/>
            <a:endCxn id="8207" idx="1"/>
          </p:cNvCxnSpPr>
          <p:nvPr/>
        </p:nvCxnSpPr>
        <p:spPr bwMode="auto">
          <a:xfrm>
            <a:off x="7239000" y="6172200"/>
            <a:ext cx="381000" cy="0"/>
          </a:xfrm>
          <a:prstGeom prst="straightConnector1">
            <a:avLst/>
          </a:prstGeom>
          <a:noFill/>
          <a:ln w="9525">
            <a:solidFill>
              <a:schemeClr val="tx1"/>
            </a:solidFill>
            <a:round/>
            <a:headEnd/>
            <a:tailEnd/>
          </a:ln>
        </p:spPr>
      </p:cxnSp>
      <p:cxnSp>
        <p:nvCxnSpPr>
          <p:cNvPr id="8244" name="AutoShape 70"/>
          <p:cNvCxnSpPr>
            <a:cxnSpLocks noChangeShapeType="1"/>
            <a:stCxn id="8214" idx="3"/>
            <a:endCxn id="8241" idx="1"/>
          </p:cNvCxnSpPr>
          <p:nvPr/>
        </p:nvCxnSpPr>
        <p:spPr bwMode="auto">
          <a:xfrm>
            <a:off x="5867400" y="6172200"/>
            <a:ext cx="457200" cy="0"/>
          </a:xfrm>
          <a:prstGeom prst="straightConnector1">
            <a:avLst/>
          </a:prstGeom>
          <a:noFill/>
          <a:ln w="9525">
            <a:solidFill>
              <a:schemeClr val="tx1"/>
            </a:solidFill>
            <a:round/>
            <a:headEnd/>
            <a:tailEnd/>
          </a:ln>
        </p:spPr>
      </p:cxnSp>
      <p:cxnSp>
        <p:nvCxnSpPr>
          <p:cNvPr id="8245" name="AutoShape 75"/>
          <p:cNvCxnSpPr>
            <a:cxnSpLocks noChangeShapeType="1"/>
            <a:stCxn id="8237" idx="3"/>
            <a:endCxn id="8214" idx="1"/>
          </p:cNvCxnSpPr>
          <p:nvPr/>
        </p:nvCxnSpPr>
        <p:spPr bwMode="auto">
          <a:xfrm>
            <a:off x="4800600" y="6172200"/>
            <a:ext cx="152400" cy="0"/>
          </a:xfrm>
          <a:prstGeom prst="straightConnector1">
            <a:avLst/>
          </a:prstGeom>
          <a:noFill/>
          <a:ln w="9525">
            <a:solidFill>
              <a:schemeClr val="tx1"/>
            </a:solidFill>
            <a:round/>
            <a:headEnd/>
            <a:tailEnd/>
          </a:ln>
        </p:spPr>
      </p:cxnSp>
      <p:cxnSp>
        <p:nvCxnSpPr>
          <p:cNvPr id="8246" name="AutoShape 76"/>
          <p:cNvCxnSpPr>
            <a:cxnSpLocks noChangeShapeType="1"/>
            <a:stCxn id="8237" idx="1"/>
            <a:endCxn id="8247" idx="3"/>
          </p:cNvCxnSpPr>
          <p:nvPr/>
        </p:nvCxnSpPr>
        <p:spPr bwMode="auto">
          <a:xfrm rot="10800000">
            <a:off x="3733800" y="6172200"/>
            <a:ext cx="152400" cy="0"/>
          </a:xfrm>
          <a:prstGeom prst="straightConnector1">
            <a:avLst/>
          </a:prstGeom>
          <a:noFill/>
          <a:ln w="9525">
            <a:solidFill>
              <a:schemeClr val="tx1"/>
            </a:solidFill>
            <a:round/>
            <a:headEnd/>
            <a:tailEnd/>
          </a:ln>
        </p:spPr>
      </p:cxnSp>
      <p:sp>
        <p:nvSpPr>
          <p:cNvPr id="8247" name="Rectangle 77"/>
          <p:cNvSpPr>
            <a:spLocks noChangeArrowheads="1"/>
          </p:cNvSpPr>
          <p:nvPr/>
        </p:nvSpPr>
        <p:spPr bwMode="auto">
          <a:xfrm>
            <a:off x="2819400" y="5943600"/>
            <a:ext cx="914400" cy="457200"/>
          </a:xfrm>
          <a:prstGeom prst="rect">
            <a:avLst/>
          </a:prstGeom>
          <a:solidFill>
            <a:srgbClr val="FFCCFF"/>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系統管理</a:t>
            </a:r>
          </a:p>
        </p:txBody>
      </p:sp>
      <p:sp>
        <p:nvSpPr>
          <p:cNvPr id="8248" name="Rectangle 78"/>
          <p:cNvSpPr>
            <a:spLocks noChangeArrowheads="1"/>
          </p:cNvSpPr>
          <p:nvPr/>
        </p:nvSpPr>
        <p:spPr bwMode="auto">
          <a:xfrm>
            <a:off x="4953000" y="2667000"/>
            <a:ext cx="914400" cy="457200"/>
          </a:xfrm>
          <a:prstGeom prst="rect">
            <a:avLst/>
          </a:prstGeom>
          <a:solidFill>
            <a:srgbClr val="FFCCFF"/>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即時派遣</a:t>
            </a:r>
            <a:endParaRPr lang="en-US" altLang="zh-TW" sz="1400">
              <a:solidFill>
                <a:srgbClr val="006666"/>
              </a:solidFill>
              <a:latin typeface="微軟正黑體" panose="020B0604030504040204" pitchFamily="34" charset="-120"/>
              <a:ea typeface="微軟正黑體" panose="020B0604030504040204" pitchFamily="34" charset="-120"/>
            </a:endParaRPr>
          </a:p>
        </p:txBody>
      </p:sp>
      <p:cxnSp>
        <p:nvCxnSpPr>
          <p:cNvPr id="8249" name="AutoShape 79"/>
          <p:cNvCxnSpPr>
            <a:cxnSpLocks noChangeShapeType="1"/>
            <a:stCxn id="8214" idx="0"/>
            <a:endCxn id="8215" idx="2"/>
          </p:cNvCxnSpPr>
          <p:nvPr/>
        </p:nvCxnSpPr>
        <p:spPr bwMode="auto">
          <a:xfrm rot="-5400000">
            <a:off x="5372100" y="5905500"/>
            <a:ext cx="76200" cy="0"/>
          </a:xfrm>
          <a:prstGeom prst="straightConnector1">
            <a:avLst/>
          </a:prstGeom>
          <a:noFill/>
          <a:ln w="9525">
            <a:solidFill>
              <a:schemeClr val="tx1"/>
            </a:solidFill>
            <a:round/>
            <a:headEnd/>
            <a:tailEnd/>
          </a:ln>
        </p:spPr>
      </p:cxnSp>
      <p:cxnSp>
        <p:nvCxnSpPr>
          <p:cNvPr id="8250" name="AutoShape 80"/>
          <p:cNvCxnSpPr>
            <a:cxnSpLocks noChangeShapeType="1"/>
            <a:stCxn id="8235" idx="1"/>
            <a:endCxn id="8233" idx="3"/>
          </p:cNvCxnSpPr>
          <p:nvPr/>
        </p:nvCxnSpPr>
        <p:spPr bwMode="auto">
          <a:xfrm rot="10800000">
            <a:off x="3733800" y="5638800"/>
            <a:ext cx="152400" cy="0"/>
          </a:xfrm>
          <a:prstGeom prst="straightConnector1">
            <a:avLst/>
          </a:prstGeom>
          <a:noFill/>
          <a:ln w="9525">
            <a:solidFill>
              <a:schemeClr val="tx1"/>
            </a:solidFill>
            <a:round/>
            <a:headEnd/>
            <a:tailEnd/>
          </a:ln>
        </p:spPr>
      </p:cxnSp>
      <p:sp>
        <p:nvSpPr>
          <p:cNvPr id="8251" name="Rectangle 81"/>
          <p:cNvSpPr>
            <a:spLocks noChangeArrowheads="1"/>
          </p:cNvSpPr>
          <p:nvPr/>
        </p:nvSpPr>
        <p:spPr bwMode="auto">
          <a:xfrm>
            <a:off x="2743200" y="1066800"/>
            <a:ext cx="914400" cy="457200"/>
          </a:xfrm>
          <a:prstGeom prst="rect">
            <a:avLst/>
          </a:prstGeom>
          <a:solidFill>
            <a:srgbClr val="CCFFFF"/>
          </a:solidFill>
          <a:ln w="9525">
            <a:solidFill>
              <a:schemeClr val="tx1"/>
            </a:solidFill>
            <a:miter lim="800000"/>
            <a:headEnd/>
            <a:tailEnd/>
          </a:ln>
        </p:spPr>
        <p:txBody>
          <a:bodyPr wrap="none" anchor="ctr"/>
          <a:lstStyle/>
          <a:p>
            <a:pPr algn="ctr"/>
            <a:r>
              <a:rPr lang="en-US" altLang="zh-TW" sz="1400">
                <a:solidFill>
                  <a:srgbClr val="006666"/>
                </a:solidFill>
                <a:latin typeface="微軟正黑體" panose="020B0604030504040204" pitchFamily="34" charset="-120"/>
                <a:ea typeface="微軟正黑體" panose="020B0604030504040204" pitchFamily="34" charset="-120"/>
              </a:rPr>
              <a:t>MIS</a:t>
            </a:r>
          </a:p>
        </p:txBody>
      </p:sp>
      <p:sp>
        <p:nvSpPr>
          <p:cNvPr id="8252" name="Rectangle 82"/>
          <p:cNvSpPr>
            <a:spLocks noChangeArrowheads="1"/>
          </p:cNvSpPr>
          <p:nvPr/>
        </p:nvSpPr>
        <p:spPr bwMode="auto">
          <a:xfrm>
            <a:off x="5105400" y="1066800"/>
            <a:ext cx="914400" cy="457200"/>
          </a:xfrm>
          <a:prstGeom prst="rect">
            <a:avLst/>
          </a:prstGeom>
          <a:solidFill>
            <a:srgbClr val="CCFFFF"/>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撥招公車</a:t>
            </a:r>
          </a:p>
        </p:txBody>
      </p:sp>
      <p:sp>
        <p:nvSpPr>
          <p:cNvPr id="8253" name="Rectangle 83"/>
          <p:cNvSpPr>
            <a:spLocks noChangeArrowheads="1"/>
          </p:cNvSpPr>
          <p:nvPr/>
        </p:nvSpPr>
        <p:spPr bwMode="auto">
          <a:xfrm>
            <a:off x="1600200" y="1066800"/>
            <a:ext cx="914400" cy="457200"/>
          </a:xfrm>
          <a:prstGeom prst="rect">
            <a:avLst/>
          </a:prstGeom>
          <a:solidFill>
            <a:srgbClr val="CC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票務</a:t>
            </a:r>
          </a:p>
        </p:txBody>
      </p:sp>
      <p:cxnSp>
        <p:nvCxnSpPr>
          <p:cNvPr id="8254" name="AutoShape 84"/>
          <p:cNvCxnSpPr>
            <a:cxnSpLocks noChangeShapeType="1"/>
            <a:stCxn id="8251" idx="1"/>
            <a:endCxn id="8253" idx="3"/>
          </p:cNvCxnSpPr>
          <p:nvPr/>
        </p:nvCxnSpPr>
        <p:spPr bwMode="auto">
          <a:xfrm rot="10800000">
            <a:off x="2514600" y="1295400"/>
            <a:ext cx="228600" cy="0"/>
          </a:xfrm>
          <a:prstGeom prst="straightConnector1">
            <a:avLst/>
          </a:prstGeom>
          <a:noFill/>
          <a:ln w="9525">
            <a:solidFill>
              <a:schemeClr val="tx1"/>
            </a:solidFill>
            <a:round/>
            <a:headEnd/>
            <a:tailEnd/>
          </a:ln>
        </p:spPr>
      </p:cxnSp>
      <p:cxnSp>
        <p:nvCxnSpPr>
          <p:cNvPr id="8255" name="AutoShape 85"/>
          <p:cNvCxnSpPr>
            <a:cxnSpLocks noChangeShapeType="1"/>
            <a:stCxn id="8252" idx="1"/>
            <a:endCxn id="8251" idx="3"/>
          </p:cNvCxnSpPr>
          <p:nvPr/>
        </p:nvCxnSpPr>
        <p:spPr bwMode="auto">
          <a:xfrm rot="10800000">
            <a:off x="3657600" y="1295400"/>
            <a:ext cx="1447800" cy="0"/>
          </a:xfrm>
          <a:prstGeom prst="straightConnector1">
            <a:avLst/>
          </a:prstGeom>
          <a:noFill/>
          <a:ln w="9525">
            <a:solidFill>
              <a:schemeClr val="tx1"/>
            </a:solidFill>
            <a:round/>
            <a:headEnd/>
            <a:tailEnd/>
          </a:ln>
        </p:spPr>
      </p:cxnSp>
      <p:cxnSp>
        <p:nvCxnSpPr>
          <p:cNvPr id="8256" name="AutoShape 86"/>
          <p:cNvCxnSpPr>
            <a:cxnSpLocks noChangeShapeType="1"/>
            <a:stCxn id="8203" idx="0"/>
            <a:endCxn id="8252" idx="1"/>
          </p:cNvCxnSpPr>
          <p:nvPr/>
        </p:nvCxnSpPr>
        <p:spPr bwMode="auto">
          <a:xfrm rot="-5400000">
            <a:off x="4800600" y="1371600"/>
            <a:ext cx="381000" cy="228600"/>
          </a:xfrm>
          <a:prstGeom prst="bentConnector2">
            <a:avLst/>
          </a:prstGeom>
          <a:noFill/>
          <a:ln w="9525">
            <a:solidFill>
              <a:schemeClr val="tx1"/>
            </a:solidFill>
            <a:miter lim="800000"/>
            <a:headEnd/>
            <a:tailEnd/>
          </a:ln>
        </p:spPr>
      </p:cxnSp>
      <p:cxnSp>
        <p:nvCxnSpPr>
          <p:cNvPr id="8257" name="AutoShape 87"/>
          <p:cNvCxnSpPr>
            <a:cxnSpLocks noChangeShapeType="1"/>
            <a:stCxn id="8258" idx="0"/>
            <a:endCxn id="8251" idx="2"/>
          </p:cNvCxnSpPr>
          <p:nvPr/>
        </p:nvCxnSpPr>
        <p:spPr bwMode="auto">
          <a:xfrm rot="-5400000">
            <a:off x="3124200" y="1600200"/>
            <a:ext cx="152400" cy="0"/>
          </a:xfrm>
          <a:prstGeom prst="straightConnector1">
            <a:avLst/>
          </a:prstGeom>
          <a:noFill/>
          <a:ln w="9525">
            <a:solidFill>
              <a:schemeClr val="tx1"/>
            </a:solidFill>
            <a:round/>
            <a:headEnd/>
            <a:tailEnd/>
          </a:ln>
        </p:spPr>
      </p:cxnSp>
      <p:sp>
        <p:nvSpPr>
          <p:cNvPr id="8258" name="Rectangle 88"/>
          <p:cNvSpPr>
            <a:spLocks noChangeArrowheads="1"/>
          </p:cNvSpPr>
          <p:nvPr/>
        </p:nvSpPr>
        <p:spPr bwMode="auto">
          <a:xfrm>
            <a:off x="2971800" y="1676400"/>
            <a:ext cx="457200" cy="30480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應用</a:t>
            </a:r>
          </a:p>
          <a:p>
            <a:pPr algn="ctr"/>
            <a:r>
              <a:rPr lang="zh-TW" altLang="en-US" sz="1400">
                <a:solidFill>
                  <a:srgbClr val="006666"/>
                </a:solidFill>
                <a:latin typeface="微軟正黑體" panose="020B0604030504040204" pitchFamily="34" charset="-120"/>
                <a:ea typeface="微軟正黑體" panose="020B0604030504040204" pitchFamily="34" charset="-120"/>
              </a:rPr>
              <a:t>程式</a:t>
            </a:r>
          </a:p>
          <a:p>
            <a:pPr algn="ctr"/>
            <a:r>
              <a:rPr lang="zh-TW" altLang="en-US" sz="1400">
                <a:solidFill>
                  <a:srgbClr val="006666"/>
                </a:solidFill>
                <a:latin typeface="微軟正黑體" panose="020B0604030504040204" pitchFamily="34" charset="-120"/>
                <a:ea typeface="微軟正黑體" panose="020B0604030504040204" pitchFamily="34" charset="-120"/>
              </a:rPr>
              <a:t>介面</a:t>
            </a:r>
          </a:p>
          <a:p>
            <a:pPr algn="ctr"/>
            <a:r>
              <a:rPr lang="zh-TW" altLang="en-US" sz="1400">
                <a:solidFill>
                  <a:srgbClr val="006666"/>
                </a:solidFill>
                <a:latin typeface="微軟正黑體" panose="020B0604030504040204" pitchFamily="34" charset="-120"/>
                <a:ea typeface="微軟正黑體" panose="020B0604030504040204" pitchFamily="34" charset="-120"/>
              </a:rPr>
              <a:t>(</a:t>
            </a:r>
            <a:r>
              <a:rPr lang="en-US" altLang="zh-TW" sz="1400">
                <a:solidFill>
                  <a:srgbClr val="006666"/>
                </a:solidFill>
                <a:latin typeface="微軟正黑體" panose="020B0604030504040204" pitchFamily="34" charset="-120"/>
                <a:ea typeface="微軟正黑體" panose="020B0604030504040204" pitchFamily="34" charset="-120"/>
              </a:rPr>
              <a:t>API)</a:t>
            </a:r>
          </a:p>
        </p:txBody>
      </p:sp>
      <p:cxnSp>
        <p:nvCxnSpPr>
          <p:cNvPr id="8259" name="AutoShape 89"/>
          <p:cNvCxnSpPr>
            <a:cxnSpLocks noChangeShapeType="1"/>
            <a:stCxn id="8258" idx="3"/>
            <a:endCxn id="8203" idx="1"/>
          </p:cNvCxnSpPr>
          <p:nvPr/>
        </p:nvCxnSpPr>
        <p:spPr bwMode="auto">
          <a:xfrm flipV="1">
            <a:off x="3429000" y="2438400"/>
            <a:ext cx="304800" cy="762000"/>
          </a:xfrm>
          <a:prstGeom prst="bentConnector3">
            <a:avLst>
              <a:gd name="adj1" fmla="val 50000"/>
            </a:avLst>
          </a:prstGeom>
          <a:noFill/>
          <a:ln w="9525">
            <a:solidFill>
              <a:schemeClr val="tx1"/>
            </a:solidFill>
            <a:miter lim="800000"/>
            <a:headEnd/>
            <a:tailEnd/>
          </a:ln>
        </p:spPr>
      </p:cxnSp>
      <p:cxnSp>
        <p:nvCxnSpPr>
          <p:cNvPr id="8260" name="AutoShape 90"/>
          <p:cNvCxnSpPr>
            <a:cxnSpLocks noChangeShapeType="1"/>
            <a:stCxn id="8258" idx="1"/>
            <a:endCxn id="8206" idx="3"/>
          </p:cNvCxnSpPr>
          <p:nvPr/>
        </p:nvCxnSpPr>
        <p:spPr bwMode="auto">
          <a:xfrm rot="10800000" flipV="1">
            <a:off x="2667000" y="3200400"/>
            <a:ext cx="304800" cy="381000"/>
          </a:xfrm>
          <a:prstGeom prst="bentConnector3">
            <a:avLst>
              <a:gd name="adj1" fmla="val 50000"/>
            </a:avLst>
          </a:prstGeom>
          <a:noFill/>
          <a:ln w="9525">
            <a:solidFill>
              <a:schemeClr val="tx1"/>
            </a:solidFill>
            <a:miter lim="800000"/>
            <a:headEnd/>
            <a:tailEnd/>
          </a:ln>
        </p:spPr>
      </p:cxnSp>
      <p:cxnSp>
        <p:nvCxnSpPr>
          <p:cNvPr id="8261" name="AutoShape 91"/>
          <p:cNvCxnSpPr>
            <a:cxnSpLocks noChangeShapeType="1"/>
            <a:stCxn id="8258" idx="1"/>
            <a:endCxn id="8212" idx="3"/>
          </p:cNvCxnSpPr>
          <p:nvPr/>
        </p:nvCxnSpPr>
        <p:spPr bwMode="auto">
          <a:xfrm rot="10800000">
            <a:off x="2667000" y="1905000"/>
            <a:ext cx="304800" cy="1295400"/>
          </a:xfrm>
          <a:prstGeom prst="bentConnector3">
            <a:avLst>
              <a:gd name="adj1" fmla="val 50000"/>
            </a:avLst>
          </a:prstGeom>
          <a:noFill/>
          <a:ln w="9525">
            <a:solidFill>
              <a:schemeClr val="tx1"/>
            </a:solidFill>
            <a:miter lim="800000"/>
            <a:headEnd/>
            <a:tailEnd/>
          </a:ln>
        </p:spPr>
      </p:cxnSp>
      <p:cxnSp>
        <p:nvCxnSpPr>
          <p:cNvPr id="8262" name="AutoShape 92"/>
          <p:cNvCxnSpPr>
            <a:cxnSpLocks noChangeShapeType="1"/>
            <a:stCxn id="8258" idx="3"/>
            <a:endCxn id="8197" idx="1"/>
          </p:cNvCxnSpPr>
          <p:nvPr/>
        </p:nvCxnSpPr>
        <p:spPr bwMode="auto">
          <a:xfrm>
            <a:off x="3429000" y="3200400"/>
            <a:ext cx="304800" cy="914400"/>
          </a:xfrm>
          <a:prstGeom prst="bentConnector3">
            <a:avLst>
              <a:gd name="adj1" fmla="val 50000"/>
            </a:avLst>
          </a:prstGeom>
          <a:noFill/>
          <a:ln w="9525">
            <a:solidFill>
              <a:schemeClr val="tx1"/>
            </a:solidFill>
            <a:miter lim="800000"/>
            <a:headEnd/>
            <a:tailEnd/>
          </a:ln>
        </p:spPr>
      </p:cxnSp>
      <p:cxnSp>
        <p:nvCxnSpPr>
          <p:cNvPr id="8263" name="AutoShape 93"/>
          <p:cNvCxnSpPr>
            <a:cxnSpLocks noChangeShapeType="1"/>
            <a:stCxn id="8258" idx="2"/>
            <a:endCxn id="8205" idx="0"/>
          </p:cNvCxnSpPr>
          <p:nvPr/>
        </p:nvCxnSpPr>
        <p:spPr bwMode="auto">
          <a:xfrm rot="5400000">
            <a:off x="3048000" y="4876800"/>
            <a:ext cx="304800" cy="0"/>
          </a:xfrm>
          <a:prstGeom prst="straightConnector1">
            <a:avLst/>
          </a:prstGeom>
          <a:noFill/>
          <a:ln w="9525">
            <a:solidFill>
              <a:schemeClr val="tx1"/>
            </a:solidFill>
            <a:round/>
            <a:headEnd/>
            <a:tailEnd/>
          </a:ln>
        </p:spPr>
      </p:cxnSp>
      <p:sp>
        <p:nvSpPr>
          <p:cNvPr id="8264" name="Rectangle 94"/>
          <p:cNvSpPr>
            <a:spLocks noChangeArrowheads="1"/>
          </p:cNvSpPr>
          <p:nvPr/>
        </p:nvSpPr>
        <p:spPr bwMode="auto">
          <a:xfrm>
            <a:off x="685800" y="59436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多媒體</a:t>
            </a:r>
          </a:p>
          <a:p>
            <a:pPr algn="ctr"/>
            <a:r>
              <a:rPr lang="zh-TW" altLang="en-US" sz="1400">
                <a:solidFill>
                  <a:srgbClr val="006666"/>
                </a:solidFill>
                <a:latin typeface="微軟正黑體" panose="020B0604030504040204" pitchFamily="34" charset="-120"/>
                <a:ea typeface="微軟正黑體" panose="020B0604030504040204" pitchFamily="34" charset="-120"/>
              </a:rPr>
              <a:t>管理</a:t>
            </a:r>
          </a:p>
        </p:txBody>
      </p:sp>
      <p:sp>
        <p:nvSpPr>
          <p:cNvPr id="8265" name="Rectangle 95"/>
          <p:cNvSpPr>
            <a:spLocks noChangeArrowheads="1"/>
          </p:cNvSpPr>
          <p:nvPr/>
        </p:nvSpPr>
        <p:spPr bwMode="auto">
          <a:xfrm>
            <a:off x="7158038" y="990600"/>
            <a:ext cx="228600" cy="152400"/>
          </a:xfrm>
          <a:prstGeom prst="rect">
            <a:avLst/>
          </a:prstGeom>
          <a:solidFill>
            <a:srgbClr val="CCFFFF"/>
          </a:solidFill>
          <a:ln w="9525">
            <a:solidFill>
              <a:schemeClr val="tx1"/>
            </a:solidFill>
            <a:miter lim="800000"/>
            <a:headEnd/>
            <a:tailEnd/>
          </a:ln>
        </p:spPr>
        <p:txBody>
          <a:bodyPr wrap="none" anchor="ctr"/>
          <a:lstStyle/>
          <a:p>
            <a:pPr algn="ctr"/>
            <a:endParaRPr lang="zh-TW" altLang="en-US" sz="1400">
              <a:solidFill>
                <a:srgbClr val="006666"/>
              </a:solidFill>
              <a:latin typeface="微軟正黑體" panose="020B0604030504040204" pitchFamily="34" charset="-120"/>
              <a:ea typeface="微軟正黑體" panose="020B0604030504040204" pitchFamily="34" charset="-120"/>
            </a:endParaRPr>
          </a:p>
        </p:txBody>
      </p:sp>
      <p:sp>
        <p:nvSpPr>
          <p:cNvPr id="8266" name="Rectangle 96"/>
          <p:cNvSpPr>
            <a:spLocks noChangeArrowheads="1"/>
          </p:cNvSpPr>
          <p:nvPr/>
        </p:nvSpPr>
        <p:spPr bwMode="auto">
          <a:xfrm>
            <a:off x="7158038" y="1219200"/>
            <a:ext cx="228600" cy="152400"/>
          </a:xfrm>
          <a:prstGeom prst="rect">
            <a:avLst/>
          </a:prstGeom>
          <a:solidFill>
            <a:srgbClr val="FFFF99"/>
          </a:solidFill>
          <a:ln w="9525">
            <a:solidFill>
              <a:schemeClr val="tx1"/>
            </a:solidFill>
            <a:miter lim="800000"/>
            <a:headEnd/>
            <a:tailEnd/>
          </a:ln>
        </p:spPr>
        <p:txBody>
          <a:bodyPr wrap="none" anchor="ctr"/>
          <a:lstStyle/>
          <a:p>
            <a:pPr algn="ctr"/>
            <a:endParaRPr lang="zh-TW" altLang="en-US" sz="1400">
              <a:solidFill>
                <a:srgbClr val="006666"/>
              </a:solidFill>
              <a:latin typeface="微軟正黑體" panose="020B0604030504040204" pitchFamily="34" charset="-120"/>
              <a:ea typeface="微軟正黑體" panose="020B0604030504040204" pitchFamily="34" charset="-120"/>
            </a:endParaRPr>
          </a:p>
        </p:txBody>
      </p:sp>
      <p:sp>
        <p:nvSpPr>
          <p:cNvPr id="8267" name="Rectangle 97"/>
          <p:cNvSpPr>
            <a:spLocks noChangeArrowheads="1"/>
          </p:cNvSpPr>
          <p:nvPr/>
        </p:nvSpPr>
        <p:spPr bwMode="auto">
          <a:xfrm>
            <a:off x="7158038" y="1447800"/>
            <a:ext cx="228600" cy="152400"/>
          </a:xfrm>
          <a:prstGeom prst="rect">
            <a:avLst/>
          </a:prstGeom>
          <a:solidFill>
            <a:srgbClr val="FFCCFF"/>
          </a:solidFill>
          <a:ln w="9525">
            <a:solidFill>
              <a:schemeClr val="tx1"/>
            </a:solidFill>
            <a:miter lim="800000"/>
            <a:headEnd/>
            <a:tailEnd/>
          </a:ln>
        </p:spPr>
        <p:txBody>
          <a:bodyPr wrap="none" anchor="ctr"/>
          <a:lstStyle/>
          <a:p>
            <a:pPr algn="ctr"/>
            <a:endParaRPr lang="zh-TW" altLang="en-US" sz="1400">
              <a:solidFill>
                <a:srgbClr val="006666"/>
              </a:solidFill>
              <a:latin typeface="微軟正黑體" panose="020B0604030504040204" pitchFamily="34" charset="-120"/>
              <a:ea typeface="微軟正黑體" panose="020B0604030504040204" pitchFamily="34" charset="-120"/>
            </a:endParaRPr>
          </a:p>
        </p:txBody>
      </p:sp>
      <p:sp>
        <p:nvSpPr>
          <p:cNvPr id="8268" name="Text Box 98"/>
          <p:cNvSpPr txBox="1">
            <a:spLocks noChangeArrowheads="1"/>
          </p:cNvSpPr>
          <p:nvPr/>
        </p:nvSpPr>
        <p:spPr bwMode="auto">
          <a:xfrm>
            <a:off x="7454930" y="914400"/>
            <a:ext cx="1096903" cy="307777"/>
          </a:xfrm>
          <a:prstGeom prst="rect">
            <a:avLst/>
          </a:prstGeom>
          <a:noFill/>
          <a:ln w="9525">
            <a:noFill/>
            <a:miter lim="800000"/>
            <a:headEnd/>
            <a:tailEnd/>
          </a:ln>
        </p:spPr>
        <p:txBody>
          <a:bodyPr wrap="none">
            <a:spAutoFit/>
          </a:bodyPr>
          <a:lstStyle/>
          <a:p>
            <a:r>
              <a:rPr lang="en-US" altLang="zh-TW" sz="1400">
                <a:solidFill>
                  <a:srgbClr val="000066"/>
                </a:solidFill>
                <a:latin typeface="微軟正黑體" panose="020B0604030504040204" pitchFamily="34" charset="-120"/>
                <a:ea typeface="微軟正黑體" panose="020B0604030504040204" pitchFamily="34" charset="-120"/>
              </a:rPr>
              <a:t>Customize</a:t>
            </a:r>
          </a:p>
        </p:txBody>
      </p:sp>
      <p:sp>
        <p:nvSpPr>
          <p:cNvPr id="8269" name="Text Box 99"/>
          <p:cNvSpPr txBox="1">
            <a:spLocks noChangeArrowheads="1"/>
          </p:cNvSpPr>
          <p:nvPr/>
        </p:nvSpPr>
        <p:spPr bwMode="auto">
          <a:xfrm>
            <a:off x="7433400" y="1143000"/>
            <a:ext cx="1130439" cy="307777"/>
          </a:xfrm>
          <a:prstGeom prst="rect">
            <a:avLst/>
          </a:prstGeom>
          <a:noFill/>
          <a:ln w="9525">
            <a:noFill/>
            <a:miter lim="800000"/>
            <a:headEnd/>
            <a:tailEnd/>
          </a:ln>
        </p:spPr>
        <p:txBody>
          <a:bodyPr wrap="none">
            <a:spAutoFit/>
          </a:bodyPr>
          <a:lstStyle/>
          <a:p>
            <a:r>
              <a:rPr lang="en-US" altLang="zh-TW" sz="1400">
                <a:solidFill>
                  <a:srgbClr val="000066"/>
                </a:solidFill>
                <a:latin typeface="微軟正黑體" panose="020B0604030504040204" pitchFamily="34" charset="-120"/>
                <a:ea typeface="微軟正黑體" panose="020B0604030504040204" pitchFamily="34" charset="-120"/>
              </a:rPr>
              <a:t>Implement</a:t>
            </a:r>
          </a:p>
        </p:txBody>
      </p:sp>
      <p:sp>
        <p:nvSpPr>
          <p:cNvPr id="8270" name="Text Box 100"/>
          <p:cNvSpPr txBox="1">
            <a:spLocks noChangeArrowheads="1"/>
          </p:cNvSpPr>
          <p:nvPr/>
        </p:nvSpPr>
        <p:spPr bwMode="auto">
          <a:xfrm>
            <a:off x="7462838" y="1371600"/>
            <a:ext cx="922337" cy="304800"/>
          </a:xfrm>
          <a:prstGeom prst="rect">
            <a:avLst/>
          </a:prstGeom>
          <a:noFill/>
          <a:ln w="9525">
            <a:noFill/>
            <a:miter lim="800000"/>
            <a:headEnd/>
            <a:tailEnd/>
          </a:ln>
        </p:spPr>
        <p:txBody>
          <a:bodyPr wrap="none">
            <a:spAutoFit/>
          </a:bodyPr>
          <a:lstStyle/>
          <a:p>
            <a:r>
              <a:rPr lang="en-US" altLang="zh-TW" sz="1400">
                <a:solidFill>
                  <a:srgbClr val="000066"/>
                </a:solidFill>
                <a:latin typeface="微軟正黑體" panose="020B0604030504040204" pitchFamily="34" charset="-120"/>
                <a:ea typeface="微軟正黑體" panose="020B0604030504040204" pitchFamily="34" charset="-120"/>
              </a:rPr>
              <a:t>Enhance</a:t>
            </a:r>
          </a:p>
        </p:txBody>
      </p:sp>
      <p:sp>
        <p:nvSpPr>
          <p:cNvPr id="8271" name="Rectangle 101"/>
          <p:cNvSpPr>
            <a:spLocks noChangeArrowheads="1"/>
          </p:cNvSpPr>
          <p:nvPr/>
        </p:nvSpPr>
        <p:spPr bwMode="auto">
          <a:xfrm>
            <a:off x="533400" y="27432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會員管理</a:t>
            </a:r>
          </a:p>
        </p:txBody>
      </p:sp>
      <p:sp>
        <p:nvSpPr>
          <p:cNvPr id="8272" name="Rectangle 102"/>
          <p:cNvSpPr>
            <a:spLocks noChangeArrowheads="1"/>
          </p:cNvSpPr>
          <p:nvPr/>
        </p:nvSpPr>
        <p:spPr bwMode="auto">
          <a:xfrm>
            <a:off x="533400" y="32766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留言版</a:t>
            </a:r>
          </a:p>
        </p:txBody>
      </p:sp>
      <p:sp>
        <p:nvSpPr>
          <p:cNvPr id="8273" name="Rectangle 103"/>
          <p:cNvSpPr>
            <a:spLocks noChangeArrowheads="1"/>
          </p:cNvSpPr>
          <p:nvPr/>
        </p:nvSpPr>
        <p:spPr bwMode="auto">
          <a:xfrm>
            <a:off x="533400" y="43434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a:solidFill>
                  <a:srgbClr val="006666"/>
                </a:solidFill>
                <a:latin typeface="微軟正黑體" panose="020B0604030504040204" pitchFamily="34" charset="-120"/>
                <a:ea typeface="微軟正黑體" panose="020B0604030504040204" pitchFamily="34" charset="-120"/>
              </a:rPr>
              <a:t>失物招領</a:t>
            </a:r>
          </a:p>
        </p:txBody>
      </p:sp>
      <p:sp>
        <p:nvSpPr>
          <p:cNvPr id="8274" name="Rectangle 104"/>
          <p:cNvSpPr>
            <a:spLocks noChangeArrowheads="1"/>
          </p:cNvSpPr>
          <p:nvPr/>
        </p:nvSpPr>
        <p:spPr bwMode="auto">
          <a:xfrm>
            <a:off x="1600200" y="2743200"/>
            <a:ext cx="914400" cy="457200"/>
          </a:xfrm>
          <a:prstGeom prst="rect">
            <a:avLst/>
          </a:prstGeom>
          <a:solidFill>
            <a:srgbClr val="FFFF99"/>
          </a:solidFill>
          <a:ln w="9525">
            <a:solidFill>
              <a:schemeClr val="tx1"/>
            </a:solidFill>
            <a:miter lim="800000"/>
            <a:headEnd/>
            <a:tailEnd/>
          </a:ln>
        </p:spPr>
        <p:txBody>
          <a:bodyPr wrap="none" anchor="ctr"/>
          <a:lstStyle/>
          <a:p>
            <a:pPr algn="ctr"/>
            <a:r>
              <a:rPr lang="zh-TW" altLang="en-US" sz="1400" dirty="0">
                <a:solidFill>
                  <a:srgbClr val="006666"/>
                </a:solidFill>
                <a:latin typeface="微軟正黑體" panose="020B0604030504040204" pitchFamily="34" charset="-120"/>
                <a:ea typeface="微軟正黑體" panose="020B0604030504040204" pitchFamily="34" charset="-120"/>
              </a:rPr>
              <a:t>到站報知</a:t>
            </a:r>
          </a:p>
        </p:txBody>
      </p:sp>
      <p:cxnSp>
        <p:nvCxnSpPr>
          <p:cNvPr id="8275" name="AutoShape 105"/>
          <p:cNvCxnSpPr>
            <a:cxnSpLocks noChangeShapeType="1"/>
            <a:stCxn id="8274" idx="1"/>
            <a:endCxn id="8271" idx="3"/>
          </p:cNvCxnSpPr>
          <p:nvPr/>
        </p:nvCxnSpPr>
        <p:spPr bwMode="auto">
          <a:xfrm rot="10800000">
            <a:off x="1447800" y="2971800"/>
            <a:ext cx="152400" cy="0"/>
          </a:xfrm>
          <a:prstGeom prst="straightConnector1">
            <a:avLst/>
          </a:prstGeom>
          <a:noFill/>
          <a:ln w="9525">
            <a:solidFill>
              <a:schemeClr val="tx1"/>
            </a:solidFill>
            <a:round/>
            <a:headEnd/>
            <a:tailEnd/>
          </a:ln>
        </p:spPr>
      </p:cxnSp>
      <p:cxnSp>
        <p:nvCxnSpPr>
          <p:cNvPr id="8276" name="AutoShape 106"/>
          <p:cNvCxnSpPr>
            <a:cxnSpLocks noChangeShapeType="1"/>
            <a:stCxn id="8272" idx="0"/>
            <a:endCxn id="8271" idx="2"/>
          </p:cNvCxnSpPr>
          <p:nvPr/>
        </p:nvCxnSpPr>
        <p:spPr bwMode="auto">
          <a:xfrm rot="-5400000">
            <a:off x="952500" y="3238500"/>
            <a:ext cx="76200" cy="0"/>
          </a:xfrm>
          <a:prstGeom prst="straightConnector1">
            <a:avLst/>
          </a:prstGeom>
          <a:noFill/>
          <a:ln w="9525">
            <a:solidFill>
              <a:schemeClr val="tx1"/>
            </a:solidFill>
            <a:round/>
            <a:headEnd/>
            <a:tailEnd/>
          </a:ln>
        </p:spPr>
      </p:cxnSp>
      <p:cxnSp>
        <p:nvCxnSpPr>
          <p:cNvPr id="8277" name="AutoShape 107"/>
          <p:cNvCxnSpPr>
            <a:cxnSpLocks noChangeShapeType="1"/>
            <a:stCxn id="8213" idx="3"/>
            <a:endCxn id="8211" idx="1"/>
          </p:cNvCxnSpPr>
          <p:nvPr/>
        </p:nvCxnSpPr>
        <p:spPr bwMode="auto">
          <a:xfrm>
            <a:off x="1447800" y="4038600"/>
            <a:ext cx="152400" cy="0"/>
          </a:xfrm>
          <a:prstGeom prst="straightConnector1">
            <a:avLst/>
          </a:prstGeom>
          <a:noFill/>
          <a:ln w="9525">
            <a:solidFill>
              <a:schemeClr val="tx1"/>
            </a:solidFill>
            <a:round/>
            <a:headEnd/>
            <a:tailEnd/>
          </a:ln>
        </p:spPr>
      </p:cxnSp>
      <p:cxnSp>
        <p:nvCxnSpPr>
          <p:cNvPr id="8278" name="AutoShape 108"/>
          <p:cNvCxnSpPr>
            <a:cxnSpLocks noChangeShapeType="1"/>
            <a:stCxn id="8208" idx="2"/>
            <a:endCxn id="8211" idx="0"/>
          </p:cNvCxnSpPr>
          <p:nvPr/>
        </p:nvCxnSpPr>
        <p:spPr bwMode="auto">
          <a:xfrm rot="5400000">
            <a:off x="2019300" y="3771900"/>
            <a:ext cx="76200" cy="0"/>
          </a:xfrm>
          <a:prstGeom prst="straightConnector1">
            <a:avLst/>
          </a:prstGeom>
          <a:noFill/>
          <a:ln w="9525">
            <a:solidFill>
              <a:schemeClr val="tx1"/>
            </a:solidFill>
            <a:round/>
            <a:headEnd/>
            <a:tailEnd/>
          </a:ln>
        </p:spPr>
      </p:cxnSp>
      <p:sp>
        <p:nvSpPr>
          <p:cNvPr id="8279" name="流程圖: 程序 88"/>
          <p:cNvSpPr>
            <a:spLocks noChangeArrowheads="1"/>
          </p:cNvSpPr>
          <p:nvPr/>
        </p:nvSpPr>
        <p:spPr bwMode="auto">
          <a:xfrm>
            <a:off x="3629394" y="1589396"/>
            <a:ext cx="2506243" cy="1623580"/>
          </a:xfrm>
          <a:prstGeom prst="flowChartProcess">
            <a:avLst/>
          </a:prstGeom>
          <a:noFill/>
          <a:ln w="65659" algn="ctr">
            <a:solidFill>
              <a:srgbClr val="FF0000"/>
            </a:solidFill>
            <a:prstDash val="sysDash"/>
            <a:round/>
            <a:headEnd/>
            <a:tailEnd/>
          </a:ln>
        </p:spPr>
        <p:txBody>
          <a:bodyPr wrap="none"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8280" name="流程圖: 程序 89"/>
          <p:cNvSpPr>
            <a:spLocks noChangeArrowheads="1"/>
          </p:cNvSpPr>
          <p:nvPr/>
        </p:nvSpPr>
        <p:spPr bwMode="auto">
          <a:xfrm>
            <a:off x="214313" y="1588369"/>
            <a:ext cx="2571750" cy="3280792"/>
          </a:xfrm>
          <a:prstGeom prst="flowChartProcess">
            <a:avLst/>
          </a:prstGeom>
          <a:noFill/>
          <a:ln w="65659" algn="ctr">
            <a:solidFill>
              <a:srgbClr val="FF0000"/>
            </a:solidFill>
            <a:prstDash val="sysDash"/>
            <a:round/>
            <a:headEnd/>
            <a:tailEnd/>
          </a:ln>
        </p:spPr>
        <p:txBody>
          <a:bodyPr wrap="none"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89" name="流程圖: 程序 88"/>
          <p:cNvSpPr>
            <a:spLocks noChangeArrowheads="1"/>
          </p:cNvSpPr>
          <p:nvPr/>
        </p:nvSpPr>
        <p:spPr bwMode="auto">
          <a:xfrm>
            <a:off x="3641406" y="3284984"/>
            <a:ext cx="2494232" cy="1632964"/>
          </a:xfrm>
          <a:prstGeom prst="flowChartProcess">
            <a:avLst/>
          </a:prstGeom>
          <a:noFill/>
          <a:ln w="65659" algn="ctr">
            <a:solidFill>
              <a:srgbClr val="FF0000"/>
            </a:solidFill>
            <a:prstDash val="sysDash"/>
            <a:round/>
            <a:headEnd/>
            <a:tailEnd/>
          </a:ln>
        </p:spPr>
        <p:txBody>
          <a:bodyPr wrap="none"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90" name="流程圖: 程序 88"/>
          <p:cNvSpPr>
            <a:spLocks noChangeArrowheads="1"/>
          </p:cNvSpPr>
          <p:nvPr/>
        </p:nvSpPr>
        <p:spPr bwMode="auto">
          <a:xfrm>
            <a:off x="6348043" y="1676401"/>
            <a:ext cx="2571750" cy="3309364"/>
          </a:xfrm>
          <a:prstGeom prst="flowChartProcess">
            <a:avLst/>
          </a:prstGeom>
          <a:noFill/>
          <a:ln w="65659" algn="ctr">
            <a:solidFill>
              <a:srgbClr val="FF0000"/>
            </a:solidFill>
            <a:prstDash val="sysDash"/>
            <a:round/>
            <a:headEnd/>
            <a:tailEnd/>
          </a:ln>
        </p:spPr>
        <p:txBody>
          <a:bodyPr wrap="none"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91" name="流程圖: 程序 88"/>
          <p:cNvSpPr>
            <a:spLocks noChangeArrowheads="1"/>
          </p:cNvSpPr>
          <p:nvPr/>
        </p:nvSpPr>
        <p:spPr bwMode="auto">
          <a:xfrm>
            <a:off x="194544" y="4941168"/>
            <a:ext cx="5977656" cy="1643636"/>
          </a:xfrm>
          <a:prstGeom prst="flowChartProcess">
            <a:avLst/>
          </a:prstGeom>
          <a:noFill/>
          <a:ln w="65659" algn="ctr">
            <a:solidFill>
              <a:srgbClr val="FF0000"/>
            </a:solidFill>
            <a:prstDash val="sysDash"/>
            <a:round/>
            <a:headEnd/>
            <a:tailEnd/>
          </a:ln>
        </p:spPr>
        <p:txBody>
          <a:bodyPr wrap="none"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93" name="流程圖: 程序 88"/>
          <p:cNvSpPr>
            <a:spLocks noChangeArrowheads="1"/>
          </p:cNvSpPr>
          <p:nvPr/>
        </p:nvSpPr>
        <p:spPr bwMode="auto">
          <a:xfrm>
            <a:off x="6279930" y="5039302"/>
            <a:ext cx="2540542" cy="1479988"/>
          </a:xfrm>
          <a:prstGeom prst="flowChartProcess">
            <a:avLst/>
          </a:prstGeom>
          <a:noFill/>
          <a:ln w="65659" algn="ctr">
            <a:solidFill>
              <a:srgbClr val="FF0000"/>
            </a:solidFill>
            <a:prstDash val="sysDash"/>
            <a:round/>
            <a:headEnd/>
            <a:tailEnd/>
          </a:ln>
        </p:spPr>
        <p:txBody>
          <a:bodyPr wrap="none" anchor="ctr"/>
          <a:lstStyle/>
          <a:p>
            <a:pPr algn="ctr"/>
            <a:endParaRPr lang="zh-TW" altLang="en-US">
              <a:latin typeface="微軟正黑體" panose="020B0604030504040204" pitchFamily="34" charset="-120"/>
              <a:ea typeface="微軟正黑體" panose="020B0604030504040204" pitchFamily="34" charset="-120"/>
            </a:endParaRPr>
          </a:p>
        </p:txBody>
      </p:sp>
    </p:spTree>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latin typeface="微軟正黑體" pitchFamily="34" charset="-120"/>
                <a:ea typeface="微軟正黑體" pitchFamily="34" charset="-120"/>
              </a:rPr>
              <a:t>報告大綱</a:t>
            </a:r>
            <a:endParaRPr lang="zh-TW" altLang="en-US" dirty="0">
              <a:latin typeface="微軟正黑體" pitchFamily="34" charset="-120"/>
              <a:ea typeface="微軟正黑體" pitchFamily="34" charset="-120"/>
            </a:endParaRPr>
          </a:p>
        </p:txBody>
      </p:sp>
      <p:sp>
        <p:nvSpPr>
          <p:cNvPr id="5124" name="投影片編號版面配置區 3"/>
          <p:cNvSpPr>
            <a:spLocks noGrp="1"/>
          </p:cNvSpPr>
          <p:nvPr>
            <p:ph type="sldNum" sz="quarter" idx="10"/>
          </p:nvPr>
        </p:nvSpPr>
        <p:spPr>
          <a:noFill/>
        </p:spPr>
        <p:txBody>
          <a:bodyPr/>
          <a:lstStyle/>
          <a:p>
            <a:fld id="{71166FC5-CC84-45E2-A892-6AA8C37598DC}" type="slidenum">
              <a:rPr lang="zh-TW" altLang="zh-TW" smtClean="0">
                <a:latin typeface="微軟正黑體" pitchFamily="34" charset="-120"/>
                <a:ea typeface="微軟正黑體" pitchFamily="34" charset="-120"/>
              </a:rPr>
              <a:pPr/>
              <a:t>13</a:t>
            </a:fld>
            <a:endParaRPr lang="zh-TW" altLang="zh-TW" smtClean="0">
              <a:latin typeface="微軟正黑體" pitchFamily="34" charset="-120"/>
              <a:ea typeface="微軟正黑體" pitchFamily="34" charset="-120"/>
            </a:endParaRPr>
          </a:p>
        </p:txBody>
      </p:sp>
      <p:sp>
        <p:nvSpPr>
          <p:cNvPr id="5" name="Rectangle 3"/>
          <p:cNvSpPr txBox="1">
            <a:spLocks noChangeArrowheads="1"/>
          </p:cNvSpPr>
          <p:nvPr/>
        </p:nvSpPr>
        <p:spPr bwMode="auto">
          <a:xfrm>
            <a:off x="3275856" y="1000125"/>
            <a:ext cx="5582394" cy="5214938"/>
          </a:xfrm>
          <a:prstGeom prst="rect">
            <a:avLst/>
          </a:prstGeom>
          <a:noFill/>
          <a:ln w="9525">
            <a:noFill/>
            <a:miter lim="800000"/>
            <a:headEnd/>
            <a:tailEnd/>
          </a:ln>
        </p:spPr>
        <p:txBody>
          <a:bodyPr/>
          <a:lstStyle/>
          <a:p>
            <a:pPr marL="342900" indent="-342900" algn="l">
              <a:spcBef>
                <a:spcPct val="20000"/>
              </a:spcBef>
              <a:buClr>
                <a:schemeClr val="hlink"/>
              </a:buClr>
              <a:buFontTx/>
              <a:buChar char="•"/>
              <a:defRPr/>
            </a:pPr>
            <a:r>
              <a:rPr kumimoji="1" lang="zh-TW" altLang="en-US" kern="0" dirty="0" smtClean="0">
                <a:solidFill>
                  <a:srgbClr val="333399"/>
                </a:solidFill>
                <a:latin typeface="微軟正黑體" pitchFamily="34" charset="-120"/>
                <a:ea typeface="微軟正黑體" pitchFamily="34" charset="-120"/>
              </a:rPr>
              <a:t>前言</a:t>
            </a:r>
            <a:endParaRPr kumimoji="1" lang="en-US" altLang="zh-TW" kern="0" dirty="0" smtClean="0">
              <a:solidFill>
                <a:srgbClr val="333399"/>
              </a:solidFill>
              <a:latin typeface="微軟正黑體" pitchFamily="34" charset="-120"/>
              <a:ea typeface="微軟正黑體" pitchFamily="34" charset="-120"/>
            </a:endParaRPr>
          </a:p>
          <a:p>
            <a:pPr marL="800100" lvl="1" indent="-342900" algn="l">
              <a:spcBef>
                <a:spcPct val="20000"/>
              </a:spcBef>
              <a:buClr>
                <a:schemeClr val="hlink"/>
              </a:buClr>
              <a:buFontTx/>
              <a:buChar char="•"/>
              <a:defRPr/>
            </a:pPr>
            <a:r>
              <a:rPr kumimoji="1" lang="en-US" altLang="zh-TW" kern="0" dirty="0" smtClean="0">
                <a:solidFill>
                  <a:srgbClr val="333399"/>
                </a:solidFill>
                <a:latin typeface="微軟正黑體" pitchFamily="34" charset="-120"/>
                <a:ea typeface="微軟正黑體" pitchFamily="34" charset="-120"/>
              </a:rPr>
              <a:t>ITS</a:t>
            </a:r>
          </a:p>
          <a:p>
            <a:pPr marL="800100" lvl="1" indent="-342900" algn="l">
              <a:spcBef>
                <a:spcPct val="20000"/>
              </a:spcBef>
              <a:buClr>
                <a:schemeClr val="hlink"/>
              </a:buClr>
              <a:buFontTx/>
              <a:buChar char="•"/>
              <a:defRPr/>
            </a:pPr>
            <a:r>
              <a:rPr kumimoji="1" lang="en-US" altLang="zh-TW" kern="0" dirty="0" smtClean="0">
                <a:solidFill>
                  <a:srgbClr val="333399"/>
                </a:solidFill>
                <a:latin typeface="微軟正黑體" pitchFamily="34" charset="-120"/>
                <a:ea typeface="微軟正黑體" pitchFamily="34" charset="-120"/>
              </a:rPr>
              <a:t>APTS</a:t>
            </a:r>
          </a:p>
          <a:p>
            <a:pPr marL="342900" indent="-342900" algn="l">
              <a:spcBef>
                <a:spcPct val="20000"/>
              </a:spcBef>
              <a:buClr>
                <a:schemeClr val="hlink"/>
              </a:buClr>
              <a:buFontTx/>
              <a:buChar char="•"/>
              <a:defRPr/>
            </a:pPr>
            <a:r>
              <a:rPr kumimoji="1" lang="en-US" altLang="zh-TW" kern="0" dirty="0" smtClean="0">
                <a:solidFill>
                  <a:srgbClr val="333399"/>
                </a:solidFill>
                <a:latin typeface="微軟正黑體" pitchFamily="34" charset="-120"/>
                <a:ea typeface="微軟正黑體" pitchFamily="34" charset="-120"/>
              </a:rPr>
              <a:t>APTS</a:t>
            </a:r>
            <a:r>
              <a:rPr kumimoji="1" lang="zh-TW" altLang="en-US" kern="0" dirty="0" smtClean="0">
                <a:solidFill>
                  <a:srgbClr val="333399"/>
                </a:solidFill>
                <a:latin typeface="微軟正黑體" pitchFamily="34" charset="-120"/>
                <a:ea typeface="微軟正黑體" pitchFamily="34" charset="-120"/>
              </a:rPr>
              <a:t>過去</a:t>
            </a:r>
            <a:endParaRPr kumimoji="1" lang="en-US" altLang="zh-TW" kern="0" dirty="0" smtClean="0">
              <a:solidFill>
                <a:srgbClr val="333399"/>
              </a:solidFill>
              <a:latin typeface="微軟正黑體" pitchFamily="34" charset="-120"/>
              <a:ea typeface="微軟正黑體" pitchFamily="34" charset="-120"/>
            </a:endParaRPr>
          </a:p>
          <a:p>
            <a:pPr marL="800100" lvl="1" indent="-342900" algn="l">
              <a:spcBef>
                <a:spcPct val="20000"/>
              </a:spcBef>
              <a:buClr>
                <a:schemeClr val="hlink"/>
              </a:buClr>
              <a:buFontTx/>
              <a:buChar char="•"/>
              <a:defRPr/>
            </a:pPr>
            <a:r>
              <a:rPr kumimoji="1" lang="zh-TW" altLang="en-US" kern="0" dirty="0">
                <a:solidFill>
                  <a:srgbClr val="333399"/>
                </a:solidFill>
                <a:latin typeface="微軟正黑體" pitchFamily="34" charset="-120"/>
                <a:ea typeface="微軟正黑體" pitchFamily="34" charset="-120"/>
              </a:rPr>
              <a:t>台灣經驗與實蹟</a:t>
            </a:r>
            <a:endParaRPr kumimoji="1" lang="en-US" altLang="zh-TW" kern="0" dirty="0">
              <a:solidFill>
                <a:srgbClr val="333399"/>
              </a:solidFill>
              <a:latin typeface="微軟正黑體" pitchFamily="34" charset="-120"/>
              <a:ea typeface="微軟正黑體" pitchFamily="34" charset="-120"/>
            </a:endParaRPr>
          </a:p>
          <a:p>
            <a:pPr marL="800100" lvl="1" indent="-342900" algn="l">
              <a:spcBef>
                <a:spcPct val="20000"/>
              </a:spcBef>
              <a:buClr>
                <a:schemeClr val="hlink"/>
              </a:buClr>
              <a:buFontTx/>
              <a:buChar char="•"/>
              <a:defRPr/>
            </a:pPr>
            <a:r>
              <a:rPr kumimoji="1" lang="en-US" altLang="zh-TW" kern="0" dirty="0">
                <a:solidFill>
                  <a:srgbClr val="333399"/>
                </a:solidFill>
                <a:latin typeface="微軟正黑體" pitchFamily="34" charset="-120"/>
                <a:ea typeface="微軟正黑體" pitchFamily="34" charset="-120"/>
              </a:rPr>
              <a:t>ITS</a:t>
            </a:r>
            <a:r>
              <a:rPr kumimoji="1" lang="zh-TW" altLang="en-US" kern="0" dirty="0" smtClean="0">
                <a:solidFill>
                  <a:srgbClr val="333399"/>
                </a:solidFill>
                <a:latin typeface="微軟正黑體" pitchFamily="34" charset="-120"/>
                <a:ea typeface="微軟正黑體" pitchFamily="34" charset="-120"/>
              </a:rPr>
              <a:t>版圖</a:t>
            </a:r>
            <a:endParaRPr kumimoji="1" lang="en-US" altLang="zh-TW" kern="0" dirty="0">
              <a:solidFill>
                <a:srgbClr val="333399"/>
              </a:solidFill>
              <a:latin typeface="微軟正黑體" pitchFamily="34" charset="-120"/>
              <a:ea typeface="微軟正黑體" pitchFamily="34" charset="-120"/>
            </a:endParaRPr>
          </a:p>
          <a:p>
            <a:pPr marL="342900" indent="-342900" algn="l">
              <a:spcBef>
                <a:spcPct val="20000"/>
              </a:spcBef>
              <a:buClr>
                <a:schemeClr val="hlink"/>
              </a:buClr>
              <a:buFontTx/>
              <a:buChar char="•"/>
              <a:defRPr/>
            </a:pPr>
            <a:r>
              <a:rPr kumimoji="1" lang="en-US" altLang="zh-TW" kern="0" dirty="0" smtClean="0">
                <a:solidFill>
                  <a:srgbClr val="FF0000"/>
                </a:solidFill>
                <a:latin typeface="微軟正黑體" pitchFamily="34" charset="-120"/>
                <a:ea typeface="微軟正黑體" pitchFamily="34" charset="-120"/>
              </a:rPr>
              <a:t>APTS</a:t>
            </a:r>
            <a:r>
              <a:rPr kumimoji="1" lang="zh-TW" altLang="en-US" kern="0" dirty="0" smtClean="0">
                <a:solidFill>
                  <a:srgbClr val="FF0000"/>
                </a:solidFill>
                <a:latin typeface="微軟正黑體" pitchFamily="34" charset="-120"/>
                <a:ea typeface="微軟正黑體" pitchFamily="34" charset="-120"/>
              </a:rPr>
              <a:t>現在</a:t>
            </a:r>
            <a:endParaRPr kumimoji="1" lang="en-US" altLang="zh-TW" kern="0" dirty="0" smtClean="0">
              <a:solidFill>
                <a:srgbClr val="FF0000"/>
              </a:solidFill>
              <a:latin typeface="微軟正黑體" pitchFamily="34" charset="-120"/>
              <a:ea typeface="微軟正黑體" pitchFamily="34" charset="-120"/>
            </a:endParaRPr>
          </a:p>
          <a:p>
            <a:pPr marL="800100" lvl="1" indent="-342900" algn="l">
              <a:spcBef>
                <a:spcPct val="20000"/>
              </a:spcBef>
              <a:buClr>
                <a:schemeClr val="hlink"/>
              </a:buClr>
              <a:buFontTx/>
              <a:buChar char="•"/>
              <a:defRPr/>
            </a:pPr>
            <a:r>
              <a:rPr kumimoji="1" lang="zh-TW" altLang="en-US" kern="0" dirty="0">
                <a:solidFill>
                  <a:srgbClr val="333399"/>
                </a:solidFill>
                <a:latin typeface="微軟正黑體" pitchFamily="34" charset="-120"/>
                <a:ea typeface="微軟正黑體" pitchFamily="34" charset="-120"/>
              </a:rPr>
              <a:t>北市公車動態資訊系統</a:t>
            </a:r>
            <a:endParaRPr kumimoji="1" lang="en-US" altLang="zh-TW" kern="0" dirty="0">
              <a:solidFill>
                <a:srgbClr val="333399"/>
              </a:solidFill>
              <a:latin typeface="微軟正黑體" pitchFamily="34" charset="-120"/>
              <a:ea typeface="微軟正黑體" pitchFamily="34" charset="-120"/>
            </a:endParaRPr>
          </a:p>
          <a:p>
            <a:pPr marL="342900" indent="-342900" algn="l">
              <a:spcBef>
                <a:spcPct val="20000"/>
              </a:spcBef>
              <a:buClr>
                <a:schemeClr val="hlink"/>
              </a:buClr>
              <a:buFontTx/>
              <a:buChar char="•"/>
              <a:defRPr/>
            </a:pPr>
            <a:r>
              <a:rPr kumimoji="1" lang="en-US" altLang="zh-TW" kern="0" dirty="0" smtClean="0">
                <a:solidFill>
                  <a:srgbClr val="333399"/>
                </a:solidFill>
                <a:latin typeface="微軟正黑體" pitchFamily="34" charset="-120"/>
                <a:ea typeface="微軟正黑體" pitchFamily="34" charset="-120"/>
              </a:rPr>
              <a:t>APTS</a:t>
            </a:r>
            <a:r>
              <a:rPr kumimoji="1" lang="zh-TW" altLang="en-US" kern="0" dirty="0" smtClean="0">
                <a:solidFill>
                  <a:srgbClr val="333399"/>
                </a:solidFill>
                <a:latin typeface="微軟正黑體" pitchFamily="34" charset="-120"/>
                <a:ea typeface="微軟正黑體" pitchFamily="34" charset="-120"/>
              </a:rPr>
              <a:t>未來</a:t>
            </a:r>
            <a:endParaRPr kumimoji="1" lang="en-US" altLang="zh-TW" kern="0" dirty="0" smtClean="0">
              <a:solidFill>
                <a:srgbClr val="333399"/>
              </a:solidFill>
              <a:latin typeface="微軟正黑體" pitchFamily="34" charset="-120"/>
              <a:ea typeface="微軟正黑體" pitchFamily="34" charset="-120"/>
            </a:endParaRPr>
          </a:p>
          <a:p>
            <a:pPr marL="800100" lvl="1" indent="-342900" algn="l">
              <a:spcBef>
                <a:spcPct val="20000"/>
              </a:spcBef>
              <a:buClr>
                <a:schemeClr val="hlink"/>
              </a:buClr>
              <a:buFontTx/>
              <a:buChar char="•"/>
              <a:defRPr/>
            </a:pPr>
            <a:r>
              <a:rPr kumimoji="1" lang="zh-TW" altLang="en-US" kern="0" dirty="0">
                <a:solidFill>
                  <a:srgbClr val="333399"/>
                </a:solidFill>
                <a:latin typeface="微軟正黑體" pitchFamily="34" charset="-120"/>
                <a:ea typeface="微軟正黑體" pitchFamily="34" charset="-120"/>
              </a:rPr>
              <a:t>未來發展</a:t>
            </a:r>
            <a:r>
              <a:rPr kumimoji="1" lang="zh-TW" altLang="en-US" kern="0" dirty="0" smtClean="0">
                <a:solidFill>
                  <a:srgbClr val="333399"/>
                </a:solidFill>
                <a:latin typeface="微軟正黑體" pitchFamily="34" charset="-120"/>
                <a:ea typeface="微軟正黑體" pitchFamily="34" charset="-120"/>
              </a:rPr>
              <a:t>方向</a:t>
            </a:r>
            <a:endParaRPr kumimoji="1" lang="en-US" altLang="zh-TW" kern="0" dirty="0" smtClean="0">
              <a:solidFill>
                <a:srgbClr val="333399"/>
              </a:solidFill>
              <a:latin typeface="微軟正黑體" pitchFamily="34" charset="-120"/>
              <a:ea typeface="微軟正黑體" pitchFamily="34" charset="-120"/>
            </a:endParaRPr>
          </a:p>
          <a:p>
            <a:pPr marL="342900" indent="-342900" algn="l">
              <a:spcBef>
                <a:spcPct val="20000"/>
              </a:spcBef>
              <a:buClr>
                <a:schemeClr val="hlink"/>
              </a:buClr>
              <a:buFontTx/>
              <a:buChar char="•"/>
              <a:defRPr/>
            </a:pPr>
            <a:r>
              <a:rPr kumimoji="1" lang="zh-TW" altLang="en-US" kern="0" dirty="0" smtClean="0">
                <a:solidFill>
                  <a:srgbClr val="333399"/>
                </a:solidFill>
                <a:latin typeface="微軟正黑體" pitchFamily="34" charset="-120"/>
                <a:ea typeface="微軟正黑體" pitchFamily="34" charset="-120"/>
              </a:rPr>
              <a:t>結語</a:t>
            </a:r>
            <a:endParaRPr kumimoji="1" lang="en-US" altLang="zh-TW" kern="0" dirty="0" smtClean="0">
              <a:solidFill>
                <a:srgbClr val="333399"/>
              </a:solidFill>
              <a:latin typeface="微軟正黑體" pitchFamily="34" charset="-120"/>
              <a:ea typeface="微軟正黑體" pitchFamily="34" charset="-120"/>
            </a:endParaRPr>
          </a:p>
          <a:p>
            <a:pPr marL="342900" indent="-342900" algn="l">
              <a:spcBef>
                <a:spcPct val="20000"/>
              </a:spcBef>
              <a:buClr>
                <a:schemeClr val="hlink"/>
              </a:buClr>
              <a:buFontTx/>
              <a:buChar char="•"/>
              <a:defRPr/>
            </a:pPr>
            <a:endParaRPr kumimoji="1" lang="en-US" altLang="zh-TW" kern="0" dirty="0">
              <a:solidFill>
                <a:srgbClr val="333399"/>
              </a:solidFill>
              <a:latin typeface="微軟正黑體" pitchFamily="34" charset="-120"/>
              <a:ea typeface="微軟正黑體" pitchFamily="34" charset="-120"/>
            </a:endParaRPr>
          </a:p>
          <a:p>
            <a:pPr marL="742950" lvl="1" indent="-285750">
              <a:spcBef>
                <a:spcPct val="20000"/>
              </a:spcBef>
              <a:buClr>
                <a:srgbClr val="3333CC"/>
              </a:buClr>
              <a:buSzPct val="50000"/>
              <a:defRPr/>
            </a:pPr>
            <a:endParaRPr kumimoji="1" lang="zh-TW" altLang="en-US" kern="0" dirty="0">
              <a:solidFill>
                <a:srgbClr val="333399"/>
              </a:solidFill>
              <a:latin typeface="微軟正黑體" pitchFamily="34" charset="-120"/>
              <a:ea typeface="微軟正黑體" pitchFamily="34" charset="-120"/>
            </a:endParaRPr>
          </a:p>
        </p:txBody>
      </p:sp>
      <p:pic>
        <p:nvPicPr>
          <p:cNvPr id="5126" name="Picture 9" descr="public-speaking"/>
          <p:cNvPicPr>
            <a:picLocks noChangeAspect="1" noChangeArrowheads="1"/>
          </p:cNvPicPr>
          <p:nvPr/>
        </p:nvPicPr>
        <p:blipFill>
          <a:blip r:embed="rId3" cstate="print"/>
          <a:srcRect/>
          <a:stretch>
            <a:fillRect/>
          </a:stretch>
        </p:blipFill>
        <p:spPr bwMode="auto">
          <a:xfrm>
            <a:off x="98425" y="1285875"/>
            <a:ext cx="3113088" cy="4799013"/>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anose="020B0604030504040204" pitchFamily="34" charset="-120"/>
                <a:ea typeface="微軟正黑體" panose="020B0604030504040204" pitchFamily="34" charset="-120"/>
              </a:rPr>
              <a:t>北市公車動態建置歷程</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14</a:t>
            </a:fld>
            <a:endParaRPr lang="zh-TW" altLang="zh-TW"/>
          </a:p>
        </p:txBody>
      </p:sp>
      <p:sp>
        <p:nvSpPr>
          <p:cNvPr id="142" name="Rounded Rectangle 49"/>
          <p:cNvSpPr/>
          <p:nvPr/>
        </p:nvSpPr>
        <p:spPr bwMode="auto">
          <a:xfrm>
            <a:off x="395536" y="1021096"/>
            <a:ext cx="8429684" cy="5400000"/>
          </a:xfrm>
          <a:prstGeom prst="roundRect">
            <a:avLst>
              <a:gd name="adj" fmla="val 5429"/>
            </a:avLst>
          </a:prstGeom>
          <a:gradFill>
            <a:gsLst>
              <a:gs pos="0">
                <a:srgbClr val="660066">
                  <a:gamma/>
                  <a:shade val="69804"/>
                  <a:invGamma/>
                </a:srgbClr>
              </a:gs>
              <a:gs pos="50000">
                <a:srgbClr val="660066"/>
              </a:gs>
              <a:gs pos="100000">
                <a:srgbClr val="660066">
                  <a:gamma/>
                  <a:shade val="69804"/>
                  <a:invGamma/>
                </a:srgbClr>
              </a:gs>
            </a:gsLst>
            <a:lin ang="5400000" scaled="1"/>
          </a:gradFill>
          <a:ln w="952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spAutoFit/>
          </a:bodyPr>
          <a:lstStyle>
            <a:lvl1pPr algn="l">
              <a:defRPr kumimoji="1" sz="2400">
                <a:solidFill>
                  <a:schemeClr val="tx1"/>
                </a:solidFill>
                <a:latin typeface="Times New Roman" pitchFamily="18" charset="0"/>
                <a:ea typeface="新細明體" charset="-120"/>
              </a:defRPr>
            </a:lvl1pPr>
            <a:lvl2pPr marL="742950" indent="-285750" algn="l">
              <a:defRPr kumimoji="1" sz="2400">
                <a:solidFill>
                  <a:schemeClr val="tx1"/>
                </a:solidFill>
                <a:latin typeface="Times New Roman" pitchFamily="18" charset="0"/>
                <a:ea typeface="新細明體" charset="-120"/>
              </a:defRPr>
            </a:lvl2pPr>
            <a:lvl3pPr marL="1143000" indent="-228600" algn="l">
              <a:defRPr kumimoji="1" sz="2400">
                <a:solidFill>
                  <a:schemeClr val="tx1"/>
                </a:solidFill>
                <a:latin typeface="Times New Roman" pitchFamily="18" charset="0"/>
                <a:ea typeface="新細明體" charset="-120"/>
              </a:defRPr>
            </a:lvl3pPr>
            <a:lvl4pPr marL="1600200" indent="-228600" algn="l">
              <a:defRPr kumimoji="1" sz="2400">
                <a:solidFill>
                  <a:schemeClr val="tx1"/>
                </a:solidFill>
                <a:latin typeface="Times New Roman" pitchFamily="18" charset="0"/>
                <a:ea typeface="新細明體" charset="-120"/>
              </a:defRPr>
            </a:lvl4pPr>
            <a:lvl5pPr marL="2057400" indent="-228600" algn="l">
              <a:defRPr kumimoji="1" sz="2400">
                <a:solidFill>
                  <a:schemeClr val="tx1"/>
                </a:solidFill>
                <a:latin typeface="Times New Roman" pitchFamily="18" charset="0"/>
                <a:ea typeface="新細明體" charset="-120"/>
              </a:defRPr>
            </a:lvl5pPr>
            <a:lvl6pPr marL="2514600" indent="-228600" fontAlgn="base">
              <a:spcBef>
                <a:spcPct val="0"/>
              </a:spcBef>
              <a:spcAft>
                <a:spcPct val="0"/>
              </a:spcAft>
              <a:defRPr kumimoji="1" sz="2400">
                <a:solidFill>
                  <a:schemeClr val="tx1"/>
                </a:solidFill>
                <a:latin typeface="Times New Roman" pitchFamily="18" charset="0"/>
                <a:ea typeface="新細明體" charset="-120"/>
              </a:defRPr>
            </a:lvl6pPr>
            <a:lvl7pPr marL="2971800" indent="-228600" fontAlgn="base">
              <a:spcBef>
                <a:spcPct val="0"/>
              </a:spcBef>
              <a:spcAft>
                <a:spcPct val="0"/>
              </a:spcAft>
              <a:defRPr kumimoji="1" sz="2400">
                <a:solidFill>
                  <a:schemeClr val="tx1"/>
                </a:solidFill>
                <a:latin typeface="Times New Roman" pitchFamily="18" charset="0"/>
                <a:ea typeface="新細明體" charset="-120"/>
              </a:defRPr>
            </a:lvl7pPr>
            <a:lvl8pPr marL="3429000" indent="-228600" fontAlgn="base">
              <a:spcBef>
                <a:spcPct val="0"/>
              </a:spcBef>
              <a:spcAft>
                <a:spcPct val="0"/>
              </a:spcAft>
              <a:defRPr kumimoji="1" sz="2400">
                <a:solidFill>
                  <a:schemeClr val="tx1"/>
                </a:solidFill>
                <a:latin typeface="Times New Roman" pitchFamily="18" charset="0"/>
                <a:ea typeface="新細明體" charset="-120"/>
              </a:defRPr>
            </a:lvl8pPr>
            <a:lvl9pPr marL="3886200" indent="-228600" fontAlgn="base">
              <a:spcBef>
                <a:spcPct val="0"/>
              </a:spcBef>
              <a:spcAft>
                <a:spcPct val="0"/>
              </a:spcAft>
              <a:defRPr kumimoji="1" sz="2400">
                <a:solidFill>
                  <a:schemeClr val="tx1"/>
                </a:solidFill>
                <a:latin typeface="Times New Roman" pitchFamily="18" charset="0"/>
                <a:ea typeface="新細明體" charset="-120"/>
              </a:defRPr>
            </a:lvl9pPr>
          </a:lstStyle>
          <a:p>
            <a:endParaRPr kumimoji="0" lang="zh-TW" altLang="zh-TW" sz="1800">
              <a:latin typeface="微軟正黑體" pitchFamily="34" charset="-120"/>
              <a:ea typeface="微軟正黑體" pitchFamily="34" charset="-120"/>
            </a:endParaRPr>
          </a:p>
        </p:txBody>
      </p:sp>
      <p:sp>
        <p:nvSpPr>
          <p:cNvPr id="143" name="Line 45"/>
          <p:cNvSpPr>
            <a:spLocks noChangeShapeType="1"/>
          </p:cNvSpPr>
          <p:nvPr/>
        </p:nvSpPr>
        <p:spPr bwMode="auto">
          <a:xfrm flipV="1">
            <a:off x="815787" y="6132190"/>
            <a:ext cx="7755125" cy="8634"/>
          </a:xfrm>
          <a:prstGeom prst="line">
            <a:avLst/>
          </a:prstGeom>
          <a:noFill/>
          <a:ln w="12700">
            <a:solidFill>
              <a:srgbClr val="FFFFFF">
                <a:alpha val="50195"/>
              </a:srgbClr>
            </a:solidFill>
            <a:prstDash val="sysDot"/>
            <a:round/>
            <a:headEnd/>
            <a:tailEnd/>
          </a:ln>
          <a:extLst>
            <a:ext uri="{909E8E84-426E-40dd-AFC4-6F175D3DCCD1}">
              <a14:hiddenFill xmlns="" xmlns:a14="http://schemas.microsoft.com/office/drawing/2010/main">
                <a:noFill/>
              </a14:hiddenFill>
            </a:ext>
          </a:extLst>
        </p:spPr>
        <p:txBody>
          <a:bodyPr wrap="none" anchor="ctr"/>
          <a:lstStyle/>
          <a:p>
            <a:endParaRPr lang="zh-TW" altLang="en-US"/>
          </a:p>
        </p:txBody>
      </p:sp>
      <p:grpSp>
        <p:nvGrpSpPr>
          <p:cNvPr id="144" name="群組 143"/>
          <p:cNvGrpSpPr/>
          <p:nvPr/>
        </p:nvGrpSpPr>
        <p:grpSpPr>
          <a:xfrm>
            <a:off x="4419600" y="4947915"/>
            <a:ext cx="4262438" cy="1233667"/>
            <a:chOff x="4419600" y="4587875"/>
            <a:chExt cx="4262438" cy="1233667"/>
          </a:xfrm>
        </p:grpSpPr>
        <p:sp>
          <p:nvSpPr>
            <p:cNvPr id="145" name="Rectangle 6"/>
            <p:cNvSpPr>
              <a:spLocks noChangeArrowheads="1"/>
            </p:cNvSpPr>
            <p:nvPr/>
          </p:nvSpPr>
          <p:spPr bwMode="auto">
            <a:xfrm>
              <a:off x="4419600" y="4587875"/>
              <a:ext cx="4151313" cy="1184275"/>
            </a:xfrm>
            <a:prstGeom prst="rect">
              <a:avLst/>
            </a:prstGeom>
            <a:gradFill rotWithShape="1">
              <a:gsLst>
                <a:gs pos="0">
                  <a:srgbClr val="009999">
                    <a:alpha val="60001"/>
                  </a:srgbClr>
                </a:gs>
                <a:gs pos="100000">
                  <a:srgbClr val="004747">
                    <a:alpha val="0"/>
                  </a:srgbClr>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l"/>
              <a:endParaRPr kumimoji="0" lang="zh-TW" altLang="zh-TW" sz="1800">
                <a:solidFill>
                  <a:schemeClr val="tx1"/>
                </a:solidFill>
              </a:endParaRPr>
            </a:p>
          </p:txBody>
        </p:sp>
        <p:sp>
          <p:nvSpPr>
            <p:cNvPr id="146" name="Text Box 7"/>
            <p:cNvSpPr txBox="1">
              <a:spLocks noChangeArrowheads="1"/>
            </p:cNvSpPr>
            <p:nvPr/>
          </p:nvSpPr>
          <p:spPr bwMode="auto">
            <a:xfrm>
              <a:off x="5610225" y="4621213"/>
              <a:ext cx="3071813" cy="1200329"/>
            </a:xfrm>
            <a:prstGeom prst="rect">
              <a:avLst/>
            </a:prstGeom>
            <a:noFill/>
            <a:ln w="9525" algn="ctr">
              <a:noFill/>
              <a:miter lim="800000"/>
              <a:headEnd/>
              <a:tailEnd/>
            </a:ln>
            <a:effectLst>
              <a:outerShdw dist="12700" dir="5400000" algn="ctr" rotWithShape="0">
                <a:schemeClr val="tx1"/>
              </a:outerShdw>
            </a:effectLst>
          </p:spPr>
          <p:txBody>
            <a:bodyPr>
              <a:spAutoFit/>
            </a:bodyPr>
            <a:lstStyle>
              <a:lvl1pPr algn="l">
                <a:defRPr kumimoji="1" sz="2400">
                  <a:solidFill>
                    <a:schemeClr val="tx1"/>
                  </a:solidFill>
                  <a:latin typeface="Times New Roman" pitchFamily="18" charset="0"/>
                  <a:ea typeface="新細明體" charset="-120"/>
                </a:defRPr>
              </a:lvl1pPr>
              <a:lvl2pPr marL="742950" indent="-285750" algn="l">
                <a:defRPr kumimoji="1" sz="2400">
                  <a:solidFill>
                    <a:schemeClr val="tx1"/>
                  </a:solidFill>
                  <a:latin typeface="Times New Roman" pitchFamily="18" charset="0"/>
                  <a:ea typeface="新細明體" charset="-120"/>
                </a:defRPr>
              </a:lvl2pPr>
              <a:lvl3pPr marL="1143000" indent="-228600" algn="l">
                <a:defRPr kumimoji="1" sz="2400">
                  <a:solidFill>
                    <a:schemeClr val="tx1"/>
                  </a:solidFill>
                  <a:latin typeface="Times New Roman" pitchFamily="18" charset="0"/>
                  <a:ea typeface="新細明體" charset="-120"/>
                </a:defRPr>
              </a:lvl3pPr>
              <a:lvl4pPr marL="1600200" indent="-228600" algn="l">
                <a:defRPr kumimoji="1" sz="2400">
                  <a:solidFill>
                    <a:schemeClr val="tx1"/>
                  </a:solidFill>
                  <a:latin typeface="Times New Roman" pitchFamily="18" charset="0"/>
                  <a:ea typeface="新細明體" charset="-120"/>
                </a:defRPr>
              </a:lvl4pPr>
              <a:lvl5pPr marL="2057400" indent="-228600" algn="l">
                <a:defRPr kumimoji="1" sz="2400">
                  <a:solidFill>
                    <a:schemeClr val="tx1"/>
                  </a:solidFill>
                  <a:latin typeface="Times New Roman" pitchFamily="18" charset="0"/>
                  <a:ea typeface="新細明體" charset="-120"/>
                </a:defRPr>
              </a:lvl5pPr>
              <a:lvl6pPr marL="2514600" indent="-228600" fontAlgn="base">
                <a:spcBef>
                  <a:spcPct val="0"/>
                </a:spcBef>
                <a:spcAft>
                  <a:spcPct val="0"/>
                </a:spcAft>
                <a:defRPr kumimoji="1" sz="2400">
                  <a:solidFill>
                    <a:schemeClr val="tx1"/>
                  </a:solidFill>
                  <a:latin typeface="Times New Roman" pitchFamily="18" charset="0"/>
                  <a:ea typeface="新細明體" charset="-120"/>
                </a:defRPr>
              </a:lvl6pPr>
              <a:lvl7pPr marL="2971800" indent="-228600" fontAlgn="base">
                <a:spcBef>
                  <a:spcPct val="0"/>
                </a:spcBef>
                <a:spcAft>
                  <a:spcPct val="0"/>
                </a:spcAft>
                <a:defRPr kumimoji="1" sz="2400">
                  <a:solidFill>
                    <a:schemeClr val="tx1"/>
                  </a:solidFill>
                  <a:latin typeface="Times New Roman" pitchFamily="18" charset="0"/>
                  <a:ea typeface="新細明體" charset="-120"/>
                </a:defRPr>
              </a:lvl7pPr>
              <a:lvl8pPr marL="3429000" indent="-228600" fontAlgn="base">
                <a:spcBef>
                  <a:spcPct val="0"/>
                </a:spcBef>
                <a:spcAft>
                  <a:spcPct val="0"/>
                </a:spcAft>
                <a:defRPr kumimoji="1" sz="2400">
                  <a:solidFill>
                    <a:schemeClr val="tx1"/>
                  </a:solidFill>
                  <a:latin typeface="Times New Roman" pitchFamily="18" charset="0"/>
                  <a:ea typeface="新細明體" charset="-120"/>
                </a:defRPr>
              </a:lvl8pPr>
              <a:lvl9pPr marL="3886200" indent="-228600" fontAlgn="base">
                <a:spcBef>
                  <a:spcPct val="0"/>
                </a:spcBef>
                <a:spcAft>
                  <a:spcPct val="0"/>
                </a:spcAft>
                <a:defRPr kumimoji="1" sz="2400">
                  <a:solidFill>
                    <a:schemeClr val="tx1"/>
                  </a:solidFill>
                  <a:latin typeface="Times New Roman" pitchFamily="18" charset="0"/>
                  <a:ea typeface="新細明體" charset="-120"/>
                </a:defRPr>
              </a:lvl9pPr>
            </a:lstStyle>
            <a:p>
              <a:pPr latinLnBrk="1">
                <a:buFont typeface="Wingdings" pitchFamily="2" charset="2"/>
                <a:buNone/>
              </a:pPr>
              <a:r>
                <a:rPr kumimoji="0" lang="en-US" altLang="zh-TW" sz="1800" b="1" dirty="0" smtClean="0">
                  <a:solidFill>
                    <a:srgbClr val="00FFCC"/>
                  </a:solidFill>
                  <a:latin typeface="微軟正黑體" pitchFamily="34" charset="-120"/>
                  <a:ea typeface="微軟正黑體" pitchFamily="34" charset="-120"/>
                </a:rPr>
                <a:t>96</a:t>
              </a:r>
              <a:r>
                <a:rPr kumimoji="0" lang="zh-TW" altLang="en-US" sz="1800" b="1" dirty="0">
                  <a:solidFill>
                    <a:srgbClr val="00FFCC"/>
                  </a:solidFill>
                  <a:latin typeface="微軟正黑體" pitchFamily="34" charset="-120"/>
                  <a:ea typeface="微軟正黑體" pitchFamily="34" charset="-120"/>
                </a:rPr>
                <a:t>年</a:t>
              </a:r>
              <a:r>
                <a:rPr kumimoji="0" lang="zh-TW" altLang="en-US" sz="1800" b="1" dirty="0" smtClean="0">
                  <a:solidFill>
                    <a:srgbClr val="00FFCC"/>
                  </a:solidFill>
                  <a:latin typeface="微軟正黑體" pitchFamily="34" charset="-120"/>
                  <a:ea typeface="微軟正黑體" pitchFamily="34" charset="-120"/>
                </a:rPr>
                <a:t>：中心</a:t>
              </a:r>
              <a:r>
                <a:rPr kumimoji="0" lang="zh-TW" altLang="en-US" sz="1800" b="1" dirty="0">
                  <a:solidFill>
                    <a:srgbClr val="00FFCC"/>
                  </a:solidFill>
                  <a:latin typeface="微軟正黑體" pitchFamily="34" charset="-120"/>
                  <a:ea typeface="微軟正黑體" pitchFamily="34" charset="-120"/>
                </a:rPr>
                <a:t>架構</a:t>
              </a:r>
              <a:r>
                <a:rPr kumimoji="0" lang="zh-TW" altLang="en-US" sz="1800" b="1" dirty="0" smtClean="0">
                  <a:solidFill>
                    <a:srgbClr val="00FFCC"/>
                  </a:solidFill>
                  <a:latin typeface="微軟正黑體" pitchFamily="34" charset="-120"/>
                  <a:ea typeface="微軟正黑體" pitchFamily="34" charset="-120"/>
                </a:rPr>
                <a:t>建置、</a:t>
              </a:r>
              <a:endParaRPr kumimoji="0" lang="en-US" altLang="zh-TW" sz="1800" b="1" dirty="0" smtClean="0">
                <a:solidFill>
                  <a:srgbClr val="00FFCC"/>
                </a:solidFill>
                <a:latin typeface="微軟正黑體" pitchFamily="34" charset="-120"/>
                <a:ea typeface="微軟正黑體" pitchFamily="34" charset="-120"/>
              </a:endParaRPr>
            </a:p>
            <a:p>
              <a:pPr latinLnBrk="1">
                <a:buFont typeface="Wingdings" pitchFamily="2" charset="2"/>
                <a:buNone/>
              </a:pPr>
              <a:r>
                <a:rPr kumimoji="0" lang="zh-TW" altLang="en-US" sz="1800" b="1" dirty="0" smtClean="0">
                  <a:solidFill>
                    <a:srgbClr val="00FFCC"/>
                  </a:solidFill>
                  <a:latin typeface="微軟正黑體" pitchFamily="34" charset="-120"/>
                  <a:ea typeface="微軟正黑體" pitchFamily="34" charset="-120"/>
                </a:rPr>
                <a:t>             統一資訊發佈</a:t>
              </a:r>
              <a:endParaRPr kumimoji="0" lang="en-US" altLang="zh-TW" sz="1800" b="1" dirty="0" smtClean="0">
                <a:solidFill>
                  <a:srgbClr val="00FFCC"/>
                </a:solidFill>
                <a:latin typeface="微軟正黑體" pitchFamily="34" charset="-120"/>
                <a:ea typeface="微軟正黑體" pitchFamily="34" charset="-120"/>
              </a:endParaRPr>
            </a:p>
            <a:p>
              <a:pPr latinLnBrk="1"/>
              <a:r>
                <a:rPr kumimoji="0" lang="en-US" altLang="zh-TW" sz="1800" b="1" dirty="0">
                  <a:solidFill>
                    <a:srgbClr val="00FFCC"/>
                  </a:solidFill>
                  <a:latin typeface="微軟正黑體" pitchFamily="34" charset="-120"/>
                  <a:ea typeface="微軟正黑體" pitchFamily="34" charset="-120"/>
                </a:rPr>
                <a:t>95</a:t>
              </a:r>
              <a:r>
                <a:rPr kumimoji="0" lang="zh-TW" altLang="en-US" sz="1800" b="1" dirty="0">
                  <a:solidFill>
                    <a:srgbClr val="00FFCC"/>
                  </a:solidFill>
                  <a:latin typeface="微軟正黑體" pitchFamily="34" charset="-120"/>
                  <a:ea typeface="微軟正黑體" pitchFamily="34" charset="-120"/>
                </a:rPr>
                <a:t>年：開放設備標準介面</a:t>
              </a:r>
            </a:p>
            <a:p>
              <a:pPr latinLnBrk="1"/>
              <a:r>
                <a:rPr kumimoji="0" lang="en-US" altLang="zh-TW" sz="1800" b="1" dirty="0" smtClean="0">
                  <a:solidFill>
                    <a:srgbClr val="00FFCC"/>
                  </a:solidFill>
                  <a:latin typeface="微軟正黑體" pitchFamily="34" charset="-120"/>
                  <a:ea typeface="微軟正黑體" pitchFamily="34" charset="-120"/>
                </a:rPr>
                <a:t>93</a:t>
              </a:r>
              <a:r>
                <a:rPr kumimoji="0" lang="zh-TW" altLang="en-US" sz="1800" b="1" dirty="0">
                  <a:solidFill>
                    <a:srgbClr val="00FFCC"/>
                  </a:solidFill>
                  <a:latin typeface="微軟正黑體" pitchFamily="34" charset="-120"/>
                  <a:ea typeface="微軟正黑體" pitchFamily="34" charset="-120"/>
                </a:rPr>
                <a:t>年：基礎系統</a:t>
              </a:r>
              <a:r>
                <a:rPr kumimoji="0" lang="zh-TW" altLang="zh-TW" sz="1800" b="1" dirty="0">
                  <a:solidFill>
                    <a:srgbClr val="00FFCC"/>
                  </a:solidFill>
                  <a:latin typeface="微軟正黑體" pitchFamily="34" charset="-120"/>
                  <a:ea typeface="微軟正黑體" pitchFamily="34" charset="-120"/>
                </a:rPr>
                <a:t>架構</a:t>
              </a:r>
              <a:r>
                <a:rPr kumimoji="0" lang="zh-TW" altLang="en-US" sz="1800" b="1" dirty="0" smtClean="0">
                  <a:solidFill>
                    <a:srgbClr val="00FFCC"/>
                  </a:solidFill>
                  <a:latin typeface="微軟正黑體" pitchFamily="34" charset="-120"/>
                  <a:ea typeface="微軟正黑體" pitchFamily="34" charset="-120"/>
                </a:rPr>
                <a:t>建置</a:t>
              </a:r>
              <a:endParaRPr kumimoji="0" lang="zh-TW" altLang="en-US" sz="1800" b="1" dirty="0">
                <a:solidFill>
                  <a:srgbClr val="00FFCC"/>
                </a:solidFill>
                <a:latin typeface="微軟正黑體" pitchFamily="34" charset="-120"/>
                <a:ea typeface="微軟正黑體" pitchFamily="34" charset="-120"/>
              </a:endParaRPr>
            </a:p>
          </p:txBody>
        </p:sp>
      </p:grpSp>
      <p:grpSp>
        <p:nvGrpSpPr>
          <p:cNvPr id="147" name="Group 165"/>
          <p:cNvGrpSpPr>
            <a:grpSpLocks/>
          </p:cNvGrpSpPr>
          <p:nvPr/>
        </p:nvGrpSpPr>
        <p:grpSpPr bwMode="auto">
          <a:xfrm>
            <a:off x="2609850" y="2238052"/>
            <a:ext cx="6181725" cy="923925"/>
            <a:chOff x="1644" y="1183"/>
            <a:chExt cx="3894" cy="582"/>
          </a:xfrm>
        </p:grpSpPr>
        <p:sp>
          <p:nvSpPr>
            <p:cNvPr id="148" name="Rectangle 30"/>
            <p:cNvSpPr>
              <a:spLocks noChangeArrowheads="1"/>
            </p:cNvSpPr>
            <p:nvPr/>
          </p:nvSpPr>
          <p:spPr bwMode="auto">
            <a:xfrm>
              <a:off x="1644" y="1204"/>
              <a:ext cx="3774" cy="544"/>
            </a:xfrm>
            <a:prstGeom prst="rect">
              <a:avLst/>
            </a:prstGeom>
            <a:gradFill rotWithShape="1">
              <a:gsLst>
                <a:gs pos="0">
                  <a:srgbClr val="FF6600">
                    <a:alpha val="60001"/>
                  </a:srgbClr>
                </a:gs>
                <a:gs pos="100000">
                  <a:srgbClr val="762F00">
                    <a:alpha val="0"/>
                  </a:srgbClr>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l"/>
              <a:endParaRPr kumimoji="0" lang="zh-TW" altLang="zh-TW" sz="1800">
                <a:solidFill>
                  <a:schemeClr val="tx1"/>
                </a:solidFill>
              </a:endParaRPr>
            </a:p>
          </p:txBody>
        </p:sp>
        <p:sp>
          <p:nvSpPr>
            <p:cNvPr id="149" name="Text Box 31"/>
            <p:cNvSpPr txBox="1">
              <a:spLocks noChangeArrowheads="1"/>
            </p:cNvSpPr>
            <p:nvPr/>
          </p:nvSpPr>
          <p:spPr bwMode="auto">
            <a:xfrm>
              <a:off x="2341" y="1183"/>
              <a:ext cx="3197" cy="582"/>
            </a:xfrm>
            <a:prstGeom prst="rect">
              <a:avLst/>
            </a:prstGeom>
            <a:noFill/>
            <a:ln w="9525" algn="ctr">
              <a:noFill/>
              <a:miter lim="800000"/>
              <a:headEnd/>
              <a:tailEnd/>
            </a:ln>
            <a:effectLst>
              <a:outerShdw dist="12700" dir="5400000" algn="ctr" rotWithShape="0">
                <a:schemeClr val="tx1"/>
              </a:outerShdw>
            </a:effectLst>
          </p:spPr>
          <p:txBody>
            <a:bodyPr wrap="square">
              <a:spAutoFit/>
            </a:bodyPr>
            <a:lstStyle>
              <a:lvl1pPr algn="l">
                <a:defRPr kumimoji="1" sz="2400">
                  <a:solidFill>
                    <a:schemeClr val="tx1"/>
                  </a:solidFill>
                  <a:latin typeface="Times New Roman" pitchFamily="18" charset="0"/>
                  <a:ea typeface="新細明體" charset="-120"/>
                </a:defRPr>
              </a:lvl1pPr>
              <a:lvl2pPr marL="742950" indent="-285750" algn="l">
                <a:defRPr kumimoji="1" sz="2400">
                  <a:solidFill>
                    <a:schemeClr val="tx1"/>
                  </a:solidFill>
                  <a:latin typeface="Times New Roman" pitchFamily="18" charset="0"/>
                  <a:ea typeface="新細明體" charset="-120"/>
                </a:defRPr>
              </a:lvl2pPr>
              <a:lvl3pPr marL="1143000" indent="-228600" algn="l">
                <a:defRPr kumimoji="1" sz="2400">
                  <a:solidFill>
                    <a:schemeClr val="tx1"/>
                  </a:solidFill>
                  <a:latin typeface="Times New Roman" pitchFamily="18" charset="0"/>
                  <a:ea typeface="新細明體" charset="-120"/>
                </a:defRPr>
              </a:lvl3pPr>
              <a:lvl4pPr marL="1600200" indent="-228600" algn="l">
                <a:defRPr kumimoji="1" sz="2400">
                  <a:solidFill>
                    <a:schemeClr val="tx1"/>
                  </a:solidFill>
                  <a:latin typeface="Times New Roman" pitchFamily="18" charset="0"/>
                  <a:ea typeface="新細明體" charset="-120"/>
                </a:defRPr>
              </a:lvl4pPr>
              <a:lvl5pPr marL="2057400" indent="-228600" algn="l">
                <a:defRPr kumimoji="1" sz="2400">
                  <a:solidFill>
                    <a:schemeClr val="tx1"/>
                  </a:solidFill>
                  <a:latin typeface="Times New Roman" pitchFamily="18" charset="0"/>
                  <a:ea typeface="新細明體" charset="-120"/>
                </a:defRPr>
              </a:lvl5pPr>
              <a:lvl6pPr marL="2514600" indent="-228600" fontAlgn="base">
                <a:spcBef>
                  <a:spcPct val="0"/>
                </a:spcBef>
                <a:spcAft>
                  <a:spcPct val="0"/>
                </a:spcAft>
                <a:defRPr kumimoji="1" sz="2400">
                  <a:solidFill>
                    <a:schemeClr val="tx1"/>
                  </a:solidFill>
                  <a:latin typeface="Times New Roman" pitchFamily="18" charset="0"/>
                  <a:ea typeface="新細明體" charset="-120"/>
                </a:defRPr>
              </a:lvl6pPr>
              <a:lvl7pPr marL="2971800" indent="-228600" fontAlgn="base">
                <a:spcBef>
                  <a:spcPct val="0"/>
                </a:spcBef>
                <a:spcAft>
                  <a:spcPct val="0"/>
                </a:spcAft>
                <a:defRPr kumimoji="1" sz="2400">
                  <a:solidFill>
                    <a:schemeClr val="tx1"/>
                  </a:solidFill>
                  <a:latin typeface="Times New Roman" pitchFamily="18" charset="0"/>
                  <a:ea typeface="新細明體" charset="-120"/>
                </a:defRPr>
              </a:lvl7pPr>
              <a:lvl8pPr marL="3429000" indent="-228600" fontAlgn="base">
                <a:spcBef>
                  <a:spcPct val="0"/>
                </a:spcBef>
                <a:spcAft>
                  <a:spcPct val="0"/>
                </a:spcAft>
                <a:defRPr kumimoji="1" sz="2400">
                  <a:solidFill>
                    <a:schemeClr val="tx1"/>
                  </a:solidFill>
                  <a:latin typeface="Times New Roman" pitchFamily="18" charset="0"/>
                  <a:ea typeface="新細明體" charset="-120"/>
                </a:defRPr>
              </a:lvl8pPr>
              <a:lvl9pPr marL="3886200" indent="-228600" fontAlgn="base">
                <a:spcBef>
                  <a:spcPct val="0"/>
                </a:spcBef>
                <a:spcAft>
                  <a:spcPct val="0"/>
                </a:spcAft>
                <a:defRPr kumimoji="1" sz="2400">
                  <a:solidFill>
                    <a:schemeClr val="tx1"/>
                  </a:solidFill>
                  <a:latin typeface="Times New Roman" pitchFamily="18" charset="0"/>
                  <a:ea typeface="新細明體" charset="-120"/>
                </a:defRPr>
              </a:lvl9pPr>
            </a:lstStyle>
            <a:p>
              <a:pPr latinLnBrk="1">
                <a:buFont typeface="Wingdings" pitchFamily="2" charset="2"/>
                <a:buNone/>
              </a:pPr>
              <a:r>
                <a:rPr kumimoji="0" lang="en-US" altLang="zh-TW" sz="1800" b="1" dirty="0" smtClean="0">
                  <a:solidFill>
                    <a:srgbClr val="FFCC00"/>
                  </a:solidFill>
                  <a:latin typeface="微軟正黑體" pitchFamily="34" charset="-120"/>
                  <a:ea typeface="微軟正黑體" pitchFamily="34" charset="-120"/>
                </a:rPr>
                <a:t>103</a:t>
              </a:r>
              <a:r>
                <a:rPr kumimoji="0" lang="zh-TW" altLang="en-US" sz="1800" b="1" dirty="0" smtClean="0">
                  <a:solidFill>
                    <a:srgbClr val="FFCC00"/>
                  </a:solidFill>
                  <a:latin typeface="微軟正黑體" pitchFamily="34" charset="-120"/>
                  <a:ea typeface="微軟正黑體" pitchFamily="34" charset="-120"/>
                </a:rPr>
                <a:t>年：後端稽核擴建、標準站牌管理建置</a:t>
              </a:r>
              <a:endParaRPr kumimoji="0" lang="en-US" altLang="zh-TW" sz="1800" b="1" dirty="0" smtClean="0">
                <a:solidFill>
                  <a:srgbClr val="FFCC00"/>
                </a:solidFill>
                <a:latin typeface="微軟正黑體" pitchFamily="34" charset="-120"/>
                <a:ea typeface="微軟正黑體" pitchFamily="34" charset="-120"/>
              </a:endParaRPr>
            </a:p>
            <a:p>
              <a:pPr latinLnBrk="1">
                <a:buFont typeface="Wingdings" pitchFamily="2" charset="2"/>
                <a:buNone/>
              </a:pPr>
              <a:r>
                <a:rPr kumimoji="0" lang="en-US" altLang="zh-TW" sz="1800" b="1" dirty="0" smtClean="0">
                  <a:solidFill>
                    <a:srgbClr val="FFCC00"/>
                  </a:solidFill>
                  <a:latin typeface="微軟正黑體" pitchFamily="34" charset="-120"/>
                  <a:ea typeface="微軟正黑體" pitchFamily="34" charset="-120"/>
                </a:rPr>
                <a:t>102</a:t>
              </a:r>
              <a:r>
                <a:rPr kumimoji="0" lang="zh-TW" altLang="en-US" sz="1800" b="1" dirty="0">
                  <a:solidFill>
                    <a:srgbClr val="FFCC00"/>
                  </a:solidFill>
                  <a:latin typeface="微軟正黑體" pitchFamily="34" charset="-120"/>
                  <a:ea typeface="微軟正黑體" pitchFamily="34" charset="-120"/>
                </a:rPr>
                <a:t>年</a:t>
              </a:r>
              <a:r>
                <a:rPr kumimoji="0" lang="zh-TW" altLang="en-US" sz="1800" b="1" dirty="0" smtClean="0">
                  <a:solidFill>
                    <a:srgbClr val="FFCC00"/>
                  </a:solidFill>
                  <a:latin typeface="微軟正黑體" pitchFamily="34" charset="-120"/>
                  <a:ea typeface="微軟正黑體" pitchFamily="34" charset="-120"/>
                </a:rPr>
                <a:t>：</a:t>
              </a:r>
              <a:r>
                <a:rPr kumimoji="0" lang="zh-TW" altLang="en-US" sz="1800" b="1" dirty="0">
                  <a:solidFill>
                    <a:srgbClr val="FFCC00"/>
                  </a:solidFill>
                  <a:latin typeface="微軟正黑體" pitchFamily="34" charset="-120"/>
                  <a:ea typeface="微軟正黑體" pitchFamily="34" charset="-120"/>
                </a:rPr>
                <a:t>旅</a:t>
              </a:r>
              <a:r>
                <a:rPr kumimoji="0" lang="zh-TW" altLang="en-US" sz="1800" b="1" dirty="0" smtClean="0">
                  <a:solidFill>
                    <a:srgbClr val="FFCC00"/>
                  </a:solidFill>
                  <a:latin typeface="微軟正黑體" pitchFamily="34" charset="-120"/>
                  <a:ea typeface="微軟正黑體" pitchFamily="34" charset="-120"/>
                </a:rPr>
                <a:t>運 </a:t>
              </a:r>
              <a:r>
                <a:rPr kumimoji="0" lang="en-US" altLang="zh-TW" sz="1800" b="1" dirty="0" smtClean="0">
                  <a:solidFill>
                    <a:srgbClr val="FFCC00"/>
                  </a:solidFill>
                  <a:latin typeface="微軟正黑體" pitchFamily="34" charset="-120"/>
                  <a:ea typeface="微軟正黑體" pitchFamily="34" charset="-120"/>
                </a:rPr>
                <a:t>OD </a:t>
              </a:r>
              <a:r>
                <a:rPr kumimoji="0" lang="zh-TW" altLang="en-US" sz="1800" b="1" dirty="0" smtClean="0">
                  <a:solidFill>
                    <a:srgbClr val="FFCC00"/>
                  </a:solidFill>
                  <a:latin typeface="微軟正黑體" pitchFamily="34" charset="-120"/>
                  <a:ea typeface="微軟正黑體" pitchFamily="34" charset="-120"/>
                </a:rPr>
                <a:t>調查分析統計、</a:t>
              </a:r>
              <a:endParaRPr kumimoji="0" lang="en-US" altLang="zh-TW" sz="1800" b="1" dirty="0" smtClean="0">
                <a:solidFill>
                  <a:srgbClr val="FFCC00"/>
                </a:solidFill>
                <a:latin typeface="微軟正黑體" pitchFamily="34" charset="-120"/>
                <a:ea typeface="微軟正黑體" pitchFamily="34" charset="-120"/>
              </a:endParaRPr>
            </a:p>
            <a:p>
              <a:pPr latinLnBrk="1">
                <a:buFont typeface="Wingdings" pitchFamily="2" charset="2"/>
                <a:buNone/>
              </a:pPr>
              <a:r>
                <a:rPr kumimoji="0" lang="zh-TW" altLang="en-US" sz="1800" b="1" dirty="0" smtClean="0">
                  <a:solidFill>
                    <a:srgbClr val="FFFF66"/>
                  </a:solidFill>
                  <a:latin typeface="微軟正黑體" pitchFamily="34" charset="-120"/>
                  <a:ea typeface="微軟正黑體" pitchFamily="34" charset="-120"/>
                </a:rPr>
                <a:t>               </a:t>
              </a:r>
              <a:r>
                <a:rPr kumimoji="0" lang="zh-TW" altLang="en-US" sz="1800" b="1" dirty="0" smtClean="0">
                  <a:solidFill>
                    <a:srgbClr val="FFCC00"/>
                  </a:solidFill>
                  <a:latin typeface="微軟正黑體" pitchFamily="34" charset="-120"/>
                  <a:ea typeface="微軟正黑體" pitchFamily="34" charset="-120"/>
                </a:rPr>
                <a:t>營運</a:t>
              </a:r>
              <a:r>
                <a:rPr kumimoji="0" lang="zh-TW" altLang="en-US" sz="1800" b="1" dirty="0">
                  <a:solidFill>
                    <a:srgbClr val="FFCC00"/>
                  </a:solidFill>
                  <a:latin typeface="微軟正黑體" pitchFamily="34" charset="-120"/>
                  <a:ea typeface="微軟正黑體" pitchFamily="34" charset="-120"/>
                </a:rPr>
                <a:t>稽核管理</a:t>
              </a:r>
              <a:r>
                <a:rPr kumimoji="0" lang="zh-TW" altLang="en-US" sz="1800" b="1" dirty="0" smtClean="0">
                  <a:solidFill>
                    <a:srgbClr val="FFCC00"/>
                  </a:solidFill>
                  <a:latin typeface="微軟正黑體" pitchFamily="34" charset="-120"/>
                  <a:ea typeface="微軟正黑體" pitchFamily="34" charset="-120"/>
                </a:rPr>
                <a:t>報表擴建、</a:t>
              </a:r>
              <a:r>
                <a:rPr kumimoji="0" lang="en-US" altLang="zh-TW" sz="1800" b="1" dirty="0" smtClean="0">
                  <a:solidFill>
                    <a:srgbClr val="FFCC00"/>
                  </a:solidFill>
                  <a:latin typeface="微軟正黑體" pitchFamily="34" charset="-120"/>
                  <a:ea typeface="微軟正黑體" pitchFamily="34" charset="-120"/>
                </a:rPr>
                <a:t>IP v6 </a:t>
              </a:r>
              <a:r>
                <a:rPr kumimoji="0" lang="zh-TW" altLang="en-US" sz="1800" b="1" dirty="0" smtClean="0">
                  <a:solidFill>
                    <a:srgbClr val="FFCC00"/>
                  </a:solidFill>
                  <a:latin typeface="微軟正黑體" pitchFamily="34" charset="-120"/>
                  <a:ea typeface="微軟正黑體" pitchFamily="34" charset="-120"/>
                </a:rPr>
                <a:t>整合</a:t>
              </a:r>
              <a:endParaRPr kumimoji="0" lang="zh-TW" altLang="en-US" sz="1800" b="1" dirty="0">
                <a:solidFill>
                  <a:srgbClr val="FFCC00"/>
                </a:solidFill>
                <a:latin typeface="微軟正黑體" pitchFamily="34" charset="-120"/>
                <a:ea typeface="微軟正黑體" pitchFamily="34" charset="-120"/>
              </a:endParaRPr>
            </a:p>
          </p:txBody>
        </p:sp>
      </p:grpSp>
      <p:grpSp>
        <p:nvGrpSpPr>
          <p:cNvPr id="150" name="Group 169"/>
          <p:cNvGrpSpPr>
            <a:grpSpLocks/>
          </p:cNvGrpSpPr>
          <p:nvPr/>
        </p:nvGrpSpPr>
        <p:grpSpPr bwMode="auto">
          <a:xfrm>
            <a:off x="3108325" y="3134991"/>
            <a:ext cx="5492750" cy="946151"/>
            <a:chOff x="1958" y="1748"/>
            <a:chExt cx="3460" cy="596"/>
          </a:xfrm>
        </p:grpSpPr>
        <p:sp>
          <p:nvSpPr>
            <p:cNvPr id="151" name="Line 42"/>
            <p:cNvSpPr>
              <a:spLocks noChangeShapeType="1"/>
            </p:cNvSpPr>
            <p:nvPr/>
          </p:nvSpPr>
          <p:spPr bwMode="auto">
            <a:xfrm>
              <a:off x="2233" y="1748"/>
              <a:ext cx="3185" cy="0"/>
            </a:xfrm>
            <a:prstGeom prst="line">
              <a:avLst/>
            </a:prstGeom>
            <a:noFill/>
            <a:ln w="12700">
              <a:solidFill>
                <a:srgbClr val="FFFFFF">
                  <a:alpha val="50195"/>
                </a:srgbClr>
              </a:solidFill>
              <a:prstDash val="sysDot"/>
              <a:round/>
              <a:headEnd/>
              <a:tailEnd/>
            </a:ln>
            <a:extLst>
              <a:ext uri="{909E8E84-426E-40dd-AFC4-6F175D3DCCD1}">
                <a14:hiddenFill xmlns="" xmlns:a14="http://schemas.microsoft.com/office/drawing/2010/main">
                  <a:noFill/>
                </a14:hiddenFill>
              </a:ext>
            </a:extLst>
          </p:spPr>
          <p:txBody>
            <a:bodyPr wrap="none" anchor="ctr"/>
            <a:lstStyle/>
            <a:p>
              <a:endParaRPr lang="zh-TW" altLang="en-US"/>
            </a:p>
          </p:txBody>
        </p:sp>
        <p:grpSp>
          <p:nvGrpSpPr>
            <p:cNvPr id="152" name="Group 164"/>
            <p:cNvGrpSpPr>
              <a:grpSpLocks/>
            </p:cNvGrpSpPr>
            <p:nvPr/>
          </p:nvGrpSpPr>
          <p:grpSpPr bwMode="auto">
            <a:xfrm>
              <a:off x="1958" y="1748"/>
              <a:ext cx="3460" cy="596"/>
              <a:chOff x="1958" y="1748"/>
              <a:chExt cx="3460" cy="596"/>
            </a:xfrm>
          </p:grpSpPr>
          <p:sp>
            <p:nvSpPr>
              <p:cNvPr id="153" name="Rectangle 22"/>
              <p:cNvSpPr>
                <a:spLocks noChangeArrowheads="1"/>
              </p:cNvSpPr>
              <p:nvPr/>
            </p:nvSpPr>
            <p:spPr bwMode="auto">
              <a:xfrm>
                <a:off x="1958" y="1748"/>
                <a:ext cx="3460" cy="587"/>
              </a:xfrm>
              <a:prstGeom prst="rect">
                <a:avLst/>
              </a:prstGeom>
              <a:gradFill rotWithShape="1">
                <a:gsLst>
                  <a:gs pos="0">
                    <a:srgbClr val="CC9900">
                      <a:alpha val="60001"/>
                    </a:srgbClr>
                  </a:gs>
                  <a:gs pos="100000">
                    <a:srgbClr val="5E4700">
                      <a:alpha val="0"/>
                    </a:srgbClr>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l"/>
                <a:endParaRPr kumimoji="0" lang="zh-TW" altLang="zh-TW" sz="1800">
                  <a:solidFill>
                    <a:schemeClr val="tx1"/>
                  </a:solidFill>
                </a:endParaRPr>
              </a:p>
            </p:txBody>
          </p:sp>
          <p:sp>
            <p:nvSpPr>
              <p:cNvPr id="154" name="Text Box 23"/>
              <p:cNvSpPr txBox="1">
                <a:spLocks noChangeArrowheads="1"/>
              </p:cNvSpPr>
              <p:nvPr/>
            </p:nvSpPr>
            <p:spPr bwMode="auto">
              <a:xfrm>
                <a:off x="2859" y="1762"/>
                <a:ext cx="2258" cy="582"/>
              </a:xfrm>
              <a:prstGeom prst="rect">
                <a:avLst/>
              </a:prstGeom>
              <a:noFill/>
              <a:ln w="9525" algn="ctr">
                <a:noFill/>
                <a:miter lim="800000"/>
                <a:headEnd/>
                <a:tailEnd/>
              </a:ln>
              <a:effectLst>
                <a:outerShdw dist="12700" dir="5400000" algn="ctr" rotWithShape="0">
                  <a:schemeClr val="tx1"/>
                </a:outerShdw>
              </a:effectLst>
            </p:spPr>
            <p:txBody>
              <a:bodyPr wrap="none">
                <a:spAutoFit/>
              </a:bodyPr>
              <a:lstStyle>
                <a:lvl1pPr algn="l">
                  <a:defRPr kumimoji="1" sz="2400">
                    <a:solidFill>
                      <a:schemeClr val="tx1"/>
                    </a:solidFill>
                    <a:latin typeface="Times New Roman" pitchFamily="18" charset="0"/>
                    <a:ea typeface="新細明體" charset="-120"/>
                  </a:defRPr>
                </a:lvl1pPr>
                <a:lvl2pPr marL="742950" indent="-285750" algn="l">
                  <a:defRPr kumimoji="1" sz="2400">
                    <a:solidFill>
                      <a:schemeClr val="tx1"/>
                    </a:solidFill>
                    <a:latin typeface="Times New Roman" pitchFamily="18" charset="0"/>
                    <a:ea typeface="新細明體" charset="-120"/>
                  </a:defRPr>
                </a:lvl2pPr>
                <a:lvl3pPr marL="1143000" indent="-228600" algn="l">
                  <a:defRPr kumimoji="1" sz="2400">
                    <a:solidFill>
                      <a:schemeClr val="tx1"/>
                    </a:solidFill>
                    <a:latin typeface="Times New Roman" pitchFamily="18" charset="0"/>
                    <a:ea typeface="新細明體" charset="-120"/>
                  </a:defRPr>
                </a:lvl3pPr>
                <a:lvl4pPr marL="1600200" indent="-228600" algn="l">
                  <a:defRPr kumimoji="1" sz="2400">
                    <a:solidFill>
                      <a:schemeClr val="tx1"/>
                    </a:solidFill>
                    <a:latin typeface="Times New Roman" pitchFamily="18" charset="0"/>
                    <a:ea typeface="新細明體" charset="-120"/>
                  </a:defRPr>
                </a:lvl4pPr>
                <a:lvl5pPr marL="2057400" indent="-228600" algn="l">
                  <a:defRPr kumimoji="1" sz="2400">
                    <a:solidFill>
                      <a:schemeClr val="tx1"/>
                    </a:solidFill>
                    <a:latin typeface="Times New Roman" pitchFamily="18" charset="0"/>
                    <a:ea typeface="新細明體" charset="-120"/>
                  </a:defRPr>
                </a:lvl5pPr>
                <a:lvl6pPr marL="2514600" indent="-228600" fontAlgn="base">
                  <a:spcBef>
                    <a:spcPct val="0"/>
                  </a:spcBef>
                  <a:spcAft>
                    <a:spcPct val="0"/>
                  </a:spcAft>
                  <a:defRPr kumimoji="1" sz="2400">
                    <a:solidFill>
                      <a:schemeClr val="tx1"/>
                    </a:solidFill>
                    <a:latin typeface="Times New Roman" pitchFamily="18" charset="0"/>
                    <a:ea typeface="新細明體" charset="-120"/>
                  </a:defRPr>
                </a:lvl6pPr>
                <a:lvl7pPr marL="2971800" indent="-228600" fontAlgn="base">
                  <a:spcBef>
                    <a:spcPct val="0"/>
                  </a:spcBef>
                  <a:spcAft>
                    <a:spcPct val="0"/>
                  </a:spcAft>
                  <a:defRPr kumimoji="1" sz="2400">
                    <a:solidFill>
                      <a:schemeClr val="tx1"/>
                    </a:solidFill>
                    <a:latin typeface="Times New Roman" pitchFamily="18" charset="0"/>
                    <a:ea typeface="新細明體" charset="-120"/>
                  </a:defRPr>
                </a:lvl7pPr>
                <a:lvl8pPr marL="3429000" indent="-228600" fontAlgn="base">
                  <a:spcBef>
                    <a:spcPct val="0"/>
                  </a:spcBef>
                  <a:spcAft>
                    <a:spcPct val="0"/>
                  </a:spcAft>
                  <a:defRPr kumimoji="1" sz="2400">
                    <a:solidFill>
                      <a:schemeClr val="tx1"/>
                    </a:solidFill>
                    <a:latin typeface="Times New Roman" pitchFamily="18" charset="0"/>
                    <a:ea typeface="新細明體" charset="-120"/>
                  </a:defRPr>
                </a:lvl8pPr>
                <a:lvl9pPr marL="3886200" indent="-228600" fontAlgn="base">
                  <a:spcBef>
                    <a:spcPct val="0"/>
                  </a:spcBef>
                  <a:spcAft>
                    <a:spcPct val="0"/>
                  </a:spcAft>
                  <a:defRPr kumimoji="1" sz="2400">
                    <a:solidFill>
                      <a:schemeClr val="tx1"/>
                    </a:solidFill>
                    <a:latin typeface="Times New Roman" pitchFamily="18" charset="0"/>
                    <a:ea typeface="新細明體" charset="-120"/>
                  </a:defRPr>
                </a:lvl9pPr>
              </a:lstStyle>
              <a:p>
                <a:pPr latinLnBrk="1">
                  <a:buFont typeface="Wingdings" pitchFamily="2" charset="2"/>
                  <a:buNone/>
                </a:pPr>
                <a:r>
                  <a:rPr kumimoji="0" lang="en-US" altLang="zh-TW" sz="1800" b="1" smtClean="0">
                    <a:solidFill>
                      <a:srgbClr val="FFFF66"/>
                    </a:solidFill>
                    <a:latin typeface="微軟正黑體" pitchFamily="34" charset="-120"/>
                    <a:ea typeface="微軟正黑體" pitchFamily="34" charset="-120"/>
                  </a:rPr>
                  <a:t>101</a:t>
                </a:r>
                <a:r>
                  <a:rPr kumimoji="0" lang="zh-TW" altLang="en-US" sz="1800" b="1">
                    <a:solidFill>
                      <a:srgbClr val="FFFF66"/>
                    </a:solidFill>
                    <a:latin typeface="微軟正黑體" pitchFamily="34" charset="-120"/>
                    <a:ea typeface="微軟正黑體" pitchFamily="34" charset="-120"/>
                  </a:rPr>
                  <a:t>年</a:t>
                </a:r>
                <a:r>
                  <a:rPr kumimoji="0" lang="zh-TW" altLang="en-US" sz="1800" b="1" smtClean="0">
                    <a:solidFill>
                      <a:srgbClr val="FFFF66"/>
                    </a:solidFill>
                    <a:latin typeface="微軟正黑體" pitchFamily="34" charset="-120"/>
                    <a:ea typeface="微軟正黑體" pitchFamily="34" charset="-120"/>
                  </a:rPr>
                  <a:t>：雙北市語音系統整合更新</a:t>
                </a:r>
                <a:endParaRPr kumimoji="0" lang="en-US" altLang="zh-TW" sz="1800" b="1" smtClean="0">
                  <a:solidFill>
                    <a:srgbClr val="FFFF66"/>
                  </a:solidFill>
                  <a:latin typeface="微軟正黑體" pitchFamily="34" charset="-120"/>
                  <a:ea typeface="微軟正黑體" pitchFamily="34" charset="-120"/>
                </a:endParaRPr>
              </a:p>
              <a:p>
                <a:pPr latinLnBrk="1">
                  <a:buFont typeface="Wingdings" pitchFamily="2" charset="2"/>
                  <a:buNone/>
                </a:pPr>
                <a:r>
                  <a:rPr kumimoji="0" lang="en-US" altLang="zh-TW" sz="1800" b="1" smtClean="0">
                    <a:solidFill>
                      <a:srgbClr val="FFFF66"/>
                    </a:solidFill>
                    <a:latin typeface="微軟正黑體" pitchFamily="34" charset="-120"/>
                    <a:ea typeface="微軟正黑體" pitchFamily="34" charset="-120"/>
                  </a:rPr>
                  <a:t>100</a:t>
                </a:r>
                <a:r>
                  <a:rPr kumimoji="0" lang="zh-TW" altLang="en-US" sz="1800" b="1">
                    <a:solidFill>
                      <a:srgbClr val="FFFF66"/>
                    </a:solidFill>
                    <a:latin typeface="微軟正黑體" pitchFamily="34" charset="-120"/>
                    <a:ea typeface="微軟正黑體" pitchFamily="34" charset="-120"/>
                  </a:rPr>
                  <a:t>年</a:t>
                </a:r>
                <a:r>
                  <a:rPr kumimoji="0" lang="zh-TW" altLang="en-US" sz="1800" b="1" smtClean="0">
                    <a:solidFill>
                      <a:srgbClr val="FFFF66"/>
                    </a:solidFill>
                    <a:latin typeface="微軟正黑體" pitchFamily="34" charset="-120"/>
                    <a:ea typeface="微軟正黑體" pitchFamily="34" charset="-120"/>
                  </a:rPr>
                  <a:t>：</a:t>
                </a:r>
                <a:r>
                  <a:rPr kumimoji="0" lang="zh-TW" altLang="en-US" sz="1800" b="1">
                    <a:solidFill>
                      <a:srgbClr val="FFFF66"/>
                    </a:solidFill>
                    <a:latin typeface="微軟正黑體" pitchFamily="34" charset="-120"/>
                    <a:ea typeface="微軟正黑體" pitchFamily="34" charset="-120"/>
                  </a:rPr>
                  <a:t>營運</a:t>
                </a:r>
                <a:r>
                  <a:rPr kumimoji="0" lang="zh-TW" altLang="en-US" sz="1800" b="1" smtClean="0">
                    <a:solidFill>
                      <a:srgbClr val="FFFF66"/>
                    </a:solidFill>
                    <a:latin typeface="微軟正黑體" pitchFamily="34" charset="-120"/>
                    <a:ea typeface="微軟正黑體" pitchFamily="34" charset="-120"/>
                  </a:rPr>
                  <a:t>稽核管理報表建置、</a:t>
                </a:r>
                <a:endParaRPr kumimoji="0" lang="en-US" altLang="zh-TW" sz="1800" b="1" smtClean="0">
                  <a:solidFill>
                    <a:srgbClr val="FFFF66"/>
                  </a:solidFill>
                  <a:latin typeface="微軟正黑體" pitchFamily="34" charset="-120"/>
                  <a:ea typeface="微軟正黑體" pitchFamily="34" charset="-120"/>
                </a:endParaRPr>
              </a:p>
              <a:p>
                <a:pPr latinLnBrk="1">
                  <a:buFont typeface="Wingdings" pitchFamily="2" charset="2"/>
                  <a:buNone/>
                </a:pPr>
                <a:r>
                  <a:rPr kumimoji="0" lang="en-US" altLang="zh-TW" sz="1800" b="1">
                    <a:solidFill>
                      <a:srgbClr val="FFFF66"/>
                    </a:solidFill>
                    <a:latin typeface="微軟正黑體" pitchFamily="34" charset="-120"/>
                    <a:ea typeface="微軟正黑體" pitchFamily="34" charset="-120"/>
                  </a:rPr>
                  <a:t> </a:t>
                </a:r>
                <a:r>
                  <a:rPr kumimoji="0" lang="en-US" altLang="zh-TW" sz="1800" b="1" smtClean="0">
                    <a:solidFill>
                      <a:srgbClr val="FFFF66"/>
                    </a:solidFill>
                    <a:latin typeface="微軟正黑體" pitchFamily="34" charset="-120"/>
                    <a:ea typeface="微軟正黑體" pitchFamily="34" charset="-120"/>
                  </a:rPr>
                  <a:t>              </a:t>
                </a:r>
                <a:r>
                  <a:rPr kumimoji="0" lang="zh-TW" altLang="en-US" sz="1800" b="1" smtClean="0">
                    <a:solidFill>
                      <a:srgbClr val="FFFF66"/>
                    </a:solidFill>
                    <a:latin typeface="微軟正黑體" pitchFamily="34" charset="-120"/>
                    <a:ea typeface="微軟正黑體" pitchFamily="34" charset="-120"/>
                  </a:rPr>
                  <a:t>系統維運整合統一</a:t>
                </a:r>
                <a:endParaRPr kumimoji="0" lang="en-US" altLang="zh-TW" sz="1800" b="1">
                  <a:solidFill>
                    <a:srgbClr val="FFFF66"/>
                  </a:solidFill>
                  <a:latin typeface="微軟正黑體" pitchFamily="34" charset="-120"/>
                  <a:ea typeface="微軟正黑體" pitchFamily="34" charset="-120"/>
                </a:endParaRPr>
              </a:p>
            </p:txBody>
          </p:sp>
        </p:grpSp>
      </p:grpSp>
      <p:grpSp>
        <p:nvGrpSpPr>
          <p:cNvPr id="155" name="群組 154"/>
          <p:cNvGrpSpPr/>
          <p:nvPr/>
        </p:nvGrpSpPr>
        <p:grpSpPr>
          <a:xfrm>
            <a:off x="3709988" y="4066852"/>
            <a:ext cx="4891087" cy="933449"/>
            <a:chOff x="3709988" y="4066852"/>
            <a:chExt cx="4891087" cy="933449"/>
          </a:xfrm>
        </p:grpSpPr>
        <p:sp>
          <p:nvSpPr>
            <p:cNvPr id="156" name="Line 43"/>
            <p:cNvSpPr>
              <a:spLocks noChangeShapeType="1"/>
            </p:cNvSpPr>
            <p:nvPr/>
          </p:nvSpPr>
          <p:spPr bwMode="auto">
            <a:xfrm>
              <a:off x="4381500" y="4947915"/>
              <a:ext cx="4219575" cy="0"/>
            </a:xfrm>
            <a:prstGeom prst="line">
              <a:avLst/>
            </a:prstGeom>
            <a:noFill/>
            <a:ln w="12700">
              <a:solidFill>
                <a:srgbClr val="FFFFFF">
                  <a:alpha val="50195"/>
                </a:srgbClr>
              </a:solidFill>
              <a:prstDash val="sysDot"/>
              <a:round/>
              <a:headEnd/>
              <a:tailEnd/>
            </a:ln>
            <a:extLst>
              <a:ext uri="{909E8E84-426E-40dd-AFC4-6F175D3DCCD1}">
                <a14:hiddenFill xmlns="" xmlns:a14="http://schemas.microsoft.com/office/drawing/2010/main">
                  <a:noFill/>
                </a14:hiddenFill>
              </a:ext>
            </a:extLst>
          </p:spPr>
          <p:txBody>
            <a:bodyPr wrap="none" anchor="ctr"/>
            <a:lstStyle/>
            <a:p>
              <a:endParaRPr lang="zh-TW" altLang="en-US"/>
            </a:p>
          </p:txBody>
        </p:sp>
        <p:grpSp>
          <p:nvGrpSpPr>
            <p:cNvPr id="157" name="Group 168"/>
            <p:cNvGrpSpPr>
              <a:grpSpLocks/>
            </p:cNvGrpSpPr>
            <p:nvPr/>
          </p:nvGrpSpPr>
          <p:grpSpPr bwMode="auto">
            <a:xfrm>
              <a:off x="3709988" y="4066852"/>
              <a:ext cx="4891087" cy="933449"/>
              <a:chOff x="2337" y="2335"/>
              <a:chExt cx="3081" cy="588"/>
            </a:xfrm>
          </p:grpSpPr>
          <p:sp>
            <p:nvSpPr>
              <p:cNvPr id="158" name="Line 43"/>
              <p:cNvSpPr>
                <a:spLocks noChangeShapeType="1"/>
              </p:cNvSpPr>
              <p:nvPr/>
            </p:nvSpPr>
            <p:spPr bwMode="auto">
              <a:xfrm>
                <a:off x="2460" y="2335"/>
                <a:ext cx="2958" cy="0"/>
              </a:xfrm>
              <a:prstGeom prst="line">
                <a:avLst/>
              </a:prstGeom>
              <a:noFill/>
              <a:ln w="12700">
                <a:solidFill>
                  <a:srgbClr val="FFFFFF">
                    <a:alpha val="50195"/>
                  </a:srgbClr>
                </a:solidFill>
                <a:prstDash val="sysDot"/>
                <a:round/>
                <a:headEnd/>
                <a:tailEnd/>
              </a:ln>
              <a:extLst>
                <a:ext uri="{909E8E84-426E-40dd-AFC4-6F175D3DCCD1}">
                  <a14:hiddenFill xmlns="" xmlns:a14="http://schemas.microsoft.com/office/drawing/2010/main">
                    <a:noFill/>
                  </a14:hiddenFill>
                </a:ext>
              </a:extLst>
            </p:spPr>
            <p:txBody>
              <a:bodyPr wrap="none" anchor="ctr"/>
              <a:lstStyle/>
              <a:p>
                <a:endParaRPr lang="zh-TW" altLang="en-US"/>
              </a:p>
            </p:txBody>
          </p:sp>
          <p:grpSp>
            <p:nvGrpSpPr>
              <p:cNvPr id="159" name="Group 163"/>
              <p:cNvGrpSpPr>
                <a:grpSpLocks/>
              </p:cNvGrpSpPr>
              <p:nvPr/>
            </p:nvGrpSpPr>
            <p:grpSpPr bwMode="auto">
              <a:xfrm>
                <a:off x="2337" y="2335"/>
                <a:ext cx="3081" cy="588"/>
                <a:chOff x="2337" y="2335"/>
                <a:chExt cx="3081" cy="588"/>
              </a:xfrm>
            </p:grpSpPr>
            <p:sp>
              <p:nvSpPr>
                <p:cNvPr id="160" name="Rectangle 14"/>
                <p:cNvSpPr>
                  <a:spLocks noChangeArrowheads="1"/>
                </p:cNvSpPr>
                <p:nvPr/>
              </p:nvSpPr>
              <p:spPr bwMode="auto">
                <a:xfrm>
                  <a:off x="2337" y="2335"/>
                  <a:ext cx="3081" cy="555"/>
                </a:xfrm>
                <a:prstGeom prst="rect">
                  <a:avLst/>
                </a:prstGeom>
                <a:gradFill rotWithShape="1">
                  <a:gsLst>
                    <a:gs pos="0">
                      <a:srgbClr val="CCFF33">
                        <a:alpha val="60001"/>
                      </a:srgbClr>
                    </a:gs>
                    <a:gs pos="100000">
                      <a:srgbClr val="5E7618">
                        <a:alpha val="0"/>
                      </a:srgbClr>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l"/>
                  <a:endParaRPr kumimoji="0" lang="zh-TW" altLang="zh-TW" sz="1800">
                    <a:solidFill>
                      <a:schemeClr val="tx1"/>
                    </a:solidFill>
                  </a:endParaRPr>
                </a:p>
              </p:txBody>
            </p:sp>
            <p:sp>
              <p:nvSpPr>
                <p:cNvPr id="161" name="Text Box 15"/>
                <p:cNvSpPr txBox="1">
                  <a:spLocks noChangeArrowheads="1"/>
                </p:cNvSpPr>
                <p:nvPr/>
              </p:nvSpPr>
              <p:spPr bwMode="auto">
                <a:xfrm>
                  <a:off x="3219" y="2341"/>
                  <a:ext cx="1969" cy="582"/>
                </a:xfrm>
                <a:prstGeom prst="rect">
                  <a:avLst/>
                </a:prstGeom>
                <a:noFill/>
                <a:ln w="9525" algn="ctr">
                  <a:noFill/>
                  <a:miter lim="800000"/>
                  <a:headEnd/>
                  <a:tailEnd/>
                </a:ln>
                <a:effectLst>
                  <a:outerShdw dist="12700" dir="5400000" algn="ctr" rotWithShape="0">
                    <a:schemeClr val="tx1"/>
                  </a:outerShdw>
                </a:effectLst>
              </p:spPr>
              <p:txBody>
                <a:bodyPr>
                  <a:spAutoFit/>
                </a:bodyPr>
                <a:lstStyle>
                  <a:lvl1pPr algn="l">
                    <a:defRPr kumimoji="1" sz="2400">
                      <a:solidFill>
                        <a:schemeClr val="tx1"/>
                      </a:solidFill>
                      <a:latin typeface="Times New Roman" pitchFamily="18" charset="0"/>
                      <a:ea typeface="新細明體" charset="-120"/>
                    </a:defRPr>
                  </a:lvl1pPr>
                  <a:lvl2pPr marL="742950" indent="-285750" algn="l">
                    <a:defRPr kumimoji="1" sz="2400">
                      <a:solidFill>
                        <a:schemeClr val="tx1"/>
                      </a:solidFill>
                      <a:latin typeface="Times New Roman" pitchFamily="18" charset="0"/>
                      <a:ea typeface="新細明體" charset="-120"/>
                    </a:defRPr>
                  </a:lvl2pPr>
                  <a:lvl3pPr marL="1143000" indent="-228600" algn="l">
                    <a:defRPr kumimoji="1" sz="2400">
                      <a:solidFill>
                        <a:schemeClr val="tx1"/>
                      </a:solidFill>
                      <a:latin typeface="Times New Roman" pitchFamily="18" charset="0"/>
                      <a:ea typeface="新細明體" charset="-120"/>
                    </a:defRPr>
                  </a:lvl3pPr>
                  <a:lvl4pPr marL="1600200" indent="-228600" algn="l">
                    <a:defRPr kumimoji="1" sz="2400">
                      <a:solidFill>
                        <a:schemeClr val="tx1"/>
                      </a:solidFill>
                      <a:latin typeface="Times New Roman" pitchFamily="18" charset="0"/>
                      <a:ea typeface="新細明體" charset="-120"/>
                    </a:defRPr>
                  </a:lvl4pPr>
                  <a:lvl5pPr marL="2057400" indent="-228600" algn="l">
                    <a:defRPr kumimoji="1" sz="2400">
                      <a:solidFill>
                        <a:schemeClr val="tx1"/>
                      </a:solidFill>
                      <a:latin typeface="Times New Roman" pitchFamily="18" charset="0"/>
                      <a:ea typeface="新細明體" charset="-120"/>
                    </a:defRPr>
                  </a:lvl5pPr>
                  <a:lvl6pPr marL="2514600" indent="-228600" fontAlgn="base">
                    <a:spcBef>
                      <a:spcPct val="0"/>
                    </a:spcBef>
                    <a:spcAft>
                      <a:spcPct val="0"/>
                    </a:spcAft>
                    <a:defRPr kumimoji="1" sz="2400">
                      <a:solidFill>
                        <a:schemeClr val="tx1"/>
                      </a:solidFill>
                      <a:latin typeface="Times New Roman" pitchFamily="18" charset="0"/>
                      <a:ea typeface="新細明體" charset="-120"/>
                    </a:defRPr>
                  </a:lvl6pPr>
                  <a:lvl7pPr marL="2971800" indent="-228600" fontAlgn="base">
                    <a:spcBef>
                      <a:spcPct val="0"/>
                    </a:spcBef>
                    <a:spcAft>
                      <a:spcPct val="0"/>
                    </a:spcAft>
                    <a:defRPr kumimoji="1" sz="2400">
                      <a:solidFill>
                        <a:schemeClr val="tx1"/>
                      </a:solidFill>
                      <a:latin typeface="Times New Roman" pitchFamily="18" charset="0"/>
                      <a:ea typeface="新細明體" charset="-120"/>
                    </a:defRPr>
                  </a:lvl7pPr>
                  <a:lvl8pPr marL="3429000" indent="-228600" fontAlgn="base">
                    <a:spcBef>
                      <a:spcPct val="0"/>
                    </a:spcBef>
                    <a:spcAft>
                      <a:spcPct val="0"/>
                    </a:spcAft>
                    <a:defRPr kumimoji="1" sz="2400">
                      <a:solidFill>
                        <a:schemeClr val="tx1"/>
                      </a:solidFill>
                      <a:latin typeface="Times New Roman" pitchFamily="18" charset="0"/>
                      <a:ea typeface="新細明體" charset="-120"/>
                    </a:defRPr>
                  </a:lvl8pPr>
                  <a:lvl9pPr marL="3886200" indent="-228600" fontAlgn="base">
                    <a:spcBef>
                      <a:spcPct val="0"/>
                    </a:spcBef>
                    <a:spcAft>
                      <a:spcPct val="0"/>
                    </a:spcAft>
                    <a:defRPr kumimoji="1" sz="2400">
                      <a:solidFill>
                        <a:schemeClr val="tx1"/>
                      </a:solidFill>
                      <a:latin typeface="Times New Roman" pitchFamily="18" charset="0"/>
                      <a:ea typeface="新細明體" charset="-120"/>
                    </a:defRPr>
                  </a:lvl9pPr>
                </a:lstStyle>
                <a:p>
                  <a:pPr latinLnBrk="1">
                    <a:buFont typeface="Wingdings" pitchFamily="2" charset="2"/>
                    <a:buNone/>
                  </a:pPr>
                  <a:r>
                    <a:rPr kumimoji="0" lang="en-US" altLang="zh-TW" sz="1800" b="1" dirty="0" smtClean="0">
                      <a:solidFill>
                        <a:srgbClr val="99FF66"/>
                      </a:solidFill>
                      <a:latin typeface="微軟正黑體" pitchFamily="34" charset="-120"/>
                      <a:ea typeface="微軟正黑體" pitchFamily="34" charset="-120"/>
                    </a:rPr>
                    <a:t>99</a:t>
                  </a:r>
                  <a:r>
                    <a:rPr kumimoji="0" lang="zh-TW" altLang="en-US" sz="1800" b="1" dirty="0" smtClean="0">
                      <a:solidFill>
                        <a:srgbClr val="99FF66"/>
                      </a:solidFill>
                      <a:latin typeface="微軟正黑體" pitchFamily="34" charset="-120"/>
                      <a:ea typeface="微軟正黑體" pitchFamily="34" charset="-120"/>
                    </a:rPr>
                    <a:t>年：異地備援建立</a:t>
                  </a:r>
                  <a:endParaRPr kumimoji="0" lang="en-US" altLang="zh-TW" sz="1800" b="1" dirty="0" smtClean="0">
                    <a:solidFill>
                      <a:srgbClr val="99FF66"/>
                    </a:solidFill>
                    <a:latin typeface="微軟正黑體" pitchFamily="34" charset="-120"/>
                    <a:ea typeface="微軟正黑體" pitchFamily="34" charset="-120"/>
                  </a:endParaRPr>
                </a:p>
                <a:p>
                  <a:pPr latinLnBrk="1">
                    <a:buFont typeface="Wingdings" pitchFamily="2" charset="2"/>
                    <a:buNone/>
                  </a:pPr>
                  <a:r>
                    <a:rPr kumimoji="0" lang="en-US" altLang="zh-TW" sz="1800" b="1" dirty="0" smtClean="0">
                      <a:solidFill>
                        <a:srgbClr val="99FF66"/>
                      </a:solidFill>
                      <a:latin typeface="微軟正黑體" pitchFamily="34" charset="-120"/>
                      <a:ea typeface="微軟正黑體" pitchFamily="34" charset="-120"/>
                    </a:rPr>
                    <a:t>98</a:t>
                  </a:r>
                  <a:r>
                    <a:rPr kumimoji="0" lang="zh-TW" altLang="en-US" sz="1800" b="1" dirty="0" smtClean="0">
                      <a:solidFill>
                        <a:srgbClr val="99FF66"/>
                      </a:solidFill>
                      <a:latin typeface="微軟正黑體" pitchFamily="34" charset="-120"/>
                      <a:ea typeface="微軟正黑體" pitchFamily="34" charset="-120"/>
                    </a:rPr>
                    <a:t>年：智慧</a:t>
                  </a:r>
                  <a:r>
                    <a:rPr kumimoji="0" lang="zh-TW" altLang="en-US" sz="1800" b="1" dirty="0">
                      <a:solidFill>
                        <a:srgbClr val="99FF66"/>
                      </a:solidFill>
                      <a:latin typeface="微軟正黑體" pitchFamily="34" charset="-120"/>
                      <a:ea typeface="微軟正黑體" pitchFamily="34" charset="-120"/>
                    </a:rPr>
                    <a:t>型</a:t>
                  </a:r>
                  <a:r>
                    <a:rPr kumimoji="0" lang="zh-TW" altLang="en-US" sz="1800" b="1" dirty="0" smtClean="0">
                      <a:solidFill>
                        <a:srgbClr val="99FF66"/>
                      </a:solidFill>
                      <a:latin typeface="微軟正黑體" pitchFamily="34" charset="-120"/>
                      <a:ea typeface="微軟正黑體" pitchFamily="34" charset="-120"/>
                    </a:rPr>
                    <a:t>站牌擴建</a:t>
                  </a:r>
                  <a:endParaRPr kumimoji="0" lang="en-US" altLang="zh-TW" sz="1800" b="1" dirty="0" smtClean="0">
                    <a:solidFill>
                      <a:srgbClr val="99FF66"/>
                    </a:solidFill>
                    <a:latin typeface="微軟正黑體" pitchFamily="34" charset="-120"/>
                    <a:ea typeface="微軟正黑體" pitchFamily="34" charset="-120"/>
                  </a:endParaRPr>
                </a:p>
                <a:p>
                  <a:pPr latinLnBrk="1">
                    <a:buFont typeface="Wingdings" pitchFamily="2" charset="2"/>
                    <a:buNone/>
                  </a:pPr>
                  <a:r>
                    <a:rPr kumimoji="0" lang="en-US" altLang="zh-TW" sz="1800" b="1" dirty="0" smtClean="0">
                      <a:solidFill>
                        <a:srgbClr val="99FF66"/>
                      </a:solidFill>
                      <a:latin typeface="微軟正黑體" pitchFamily="34" charset="-120"/>
                      <a:ea typeface="微軟正黑體" pitchFamily="34" charset="-120"/>
                    </a:rPr>
                    <a:t>97</a:t>
                  </a:r>
                  <a:r>
                    <a:rPr kumimoji="0" lang="zh-TW" altLang="en-US" sz="1800" b="1" dirty="0">
                      <a:solidFill>
                        <a:srgbClr val="99FF66"/>
                      </a:solidFill>
                      <a:latin typeface="微軟正黑體" pitchFamily="34" charset="-120"/>
                      <a:ea typeface="微軟正黑體" pitchFamily="34" charset="-120"/>
                    </a:rPr>
                    <a:t>年：路線全面</a:t>
                  </a:r>
                  <a:r>
                    <a:rPr kumimoji="0" lang="zh-TW" altLang="en-US" sz="1800" b="1" dirty="0" smtClean="0">
                      <a:solidFill>
                        <a:srgbClr val="99FF66"/>
                      </a:solidFill>
                      <a:latin typeface="微軟正黑體" pitchFamily="34" charset="-120"/>
                      <a:ea typeface="微軟正黑體" pitchFamily="34" charset="-120"/>
                    </a:rPr>
                    <a:t>建置</a:t>
                  </a:r>
                  <a:endParaRPr kumimoji="0" lang="zh-TW" altLang="en-US" sz="1800" b="1" dirty="0">
                    <a:solidFill>
                      <a:srgbClr val="99FF66"/>
                    </a:solidFill>
                    <a:latin typeface="微軟正黑體" pitchFamily="34" charset="-120"/>
                    <a:ea typeface="微軟正黑體" pitchFamily="34" charset="-120"/>
                  </a:endParaRPr>
                </a:p>
              </p:txBody>
            </p:sp>
          </p:grpSp>
        </p:grpSp>
      </p:grpSp>
      <p:sp>
        <p:nvSpPr>
          <p:cNvPr id="162" name="Text Box 162"/>
          <p:cNvSpPr txBox="1">
            <a:spLocks noChangeArrowheads="1"/>
          </p:cNvSpPr>
          <p:nvPr/>
        </p:nvSpPr>
        <p:spPr bwMode="auto">
          <a:xfrm>
            <a:off x="3131840" y="980728"/>
            <a:ext cx="3262432" cy="1323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lgn="ctr">
                <a:solidFill>
                  <a:schemeClr val="bg2"/>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spAutoFit/>
            <a:scene3d>
              <a:camera prst="orthographicFront"/>
              <a:lightRig rig="threePt" dir="t"/>
            </a:scene3d>
            <a:sp3d extrusionH="57150">
              <a:bevelT w="38100" h="38100"/>
            </a:sp3d>
          </a:bodyPr>
          <a:lstStyle/>
          <a:p>
            <a:pPr algn="ctr"/>
            <a:r>
              <a:rPr lang="zh-TW" altLang="en-US" sz="4000" i="1">
                <a:gradFill flip="none" rotWithShape="1">
                  <a:gsLst>
                    <a:gs pos="0">
                      <a:srgbClr val="00CCFF">
                        <a:tint val="66000"/>
                        <a:satMod val="160000"/>
                      </a:srgbClr>
                    </a:gs>
                    <a:gs pos="50000">
                      <a:srgbClr val="00CCFF">
                        <a:tint val="44500"/>
                        <a:satMod val="160000"/>
                      </a:srgbClr>
                    </a:gs>
                    <a:gs pos="100000">
                      <a:srgbClr val="00CCFF">
                        <a:tint val="23500"/>
                        <a:satMod val="160000"/>
                      </a:srgbClr>
                    </a:gs>
                  </a:gsLst>
                  <a:lin ang="16200000" scaled="1"/>
                  <a:tileRect/>
                </a:gradFill>
                <a:latin typeface="華康POP1體W9(P)" pitchFamily="82" charset="-120"/>
                <a:ea typeface="華康POP1體W9(P)" pitchFamily="82" charset="-120"/>
              </a:rPr>
              <a:t>雙北公共</a:t>
            </a:r>
            <a:r>
              <a:rPr lang="zh-TW" altLang="en-US" sz="4000" i="1" smtClean="0">
                <a:gradFill flip="none" rotWithShape="1">
                  <a:gsLst>
                    <a:gs pos="0">
                      <a:srgbClr val="00CCFF">
                        <a:tint val="66000"/>
                        <a:satMod val="160000"/>
                      </a:srgbClr>
                    </a:gs>
                    <a:gs pos="50000">
                      <a:srgbClr val="00CCFF">
                        <a:tint val="44500"/>
                        <a:satMod val="160000"/>
                      </a:srgbClr>
                    </a:gs>
                    <a:gs pos="100000">
                      <a:srgbClr val="00CCFF">
                        <a:tint val="23500"/>
                        <a:satMod val="160000"/>
                      </a:srgbClr>
                    </a:gs>
                  </a:gsLst>
                  <a:lin ang="16200000" scaled="1"/>
                  <a:tileRect/>
                </a:gradFill>
                <a:latin typeface="華康POP1體W9(P)" pitchFamily="82" charset="-120"/>
                <a:ea typeface="華康POP1體W9(P)" pitchFamily="82" charset="-120"/>
              </a:rPr>
              <a:t>運輸</a:t>
            </a:r>
            <a:endParaRPr lang="en-US" altLang="zh-TW" sz="4000" i="1" smtClean="0">
              <a:gradFill flip="none" rotWithShape="1">
                <a:gsLst>
                  <a:gs pos="0">
                    <a:srgbClr val="00CCFF">
                      <a:tint val="66000"/>
                      <a:satMod val="160000"/>
                    </a:srgbClr>
                  </a:gs>
                  <a:gs pos="50000">
                    <a:srgbClr val="00CCFF">
                      <a:tint val="44500"/>
                      <a:satMod val="160000"/>
                    </a:srgbClr>
                  </a:gs>
                  <a:gs pos="100000">
                    <a:srgbClr val="00CCFF">
                      <a:tint val="23500"/>
                      <a:satMod val="160000"/>
                    </a:srgbClr>
                  </a:gs>
                </a:gsLst>
                <a:lin ang="16200000" scaled="1"/>
                <a:tileRect/>
              </a:gradFill>
              <a:latin typeface="華康POP1體W9(P)" pitchFamily="82" charset="-120"/>
              <a:ea typeface="華康POP1體W9(P)" pitchFamily="82" charset="-120"/>
            </a:endParaRPr>
          </a:p>
          <a:p>
            <a:pPr algn="ctr"/>
            <a:r>
              <a:rPr lang="zh-TW" altLang="en-US" sz="4000" i="1" smtClean="0">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6200000" scaled="1"/>
                  <a:tileRect/>
                </a:gradFill>
                <a:latin typeface="華康POP1體W9(P)" pitchFamily="82" charset="-120"/>
                <a:ea typeface="華康POP1體W9(P)" pitchFamily="82" charset="-120"/>
              </a:rPr>
              <a:t>資訊</a:t>
            </a:r>
            <a:r>
              <a:rPr lang="zh-TW" altLang="en-US" sz="4000" i="1">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6200000" scaled="1"/>
                  <a:tileRect/>
                </a:gradFill>
                <a:latin typeface="華康POP1體W9(P)" pitchFamily="82" charset="-120"/>
                <a:ea typeface="華康POP1體W9(P)" pitchFamily="82" charset="-120"/>
              </a:rPr>
              <a:t>雲</a:t>
            </a:r>
          </a:p>
        </p:txBody>
      </p:sp>
      <p:grpSp>
        <p:nvGrpSpPr>
          <p:cNvPr id="163" name="Group 166"/>
          <p:cNvGrpSpPr>
            <a:grpSpLocks/>
          </p:cNvGrpSpPr>
          <p:nvPr/>
        </p:nvGrpSpPr>
        <p:grpSpPr bwMode="auto">
          <a:xfrm>
            <a:off x="757734" y="4632003"/>
            <a:ext cx="4678362" cy="1504950"/>
            <a:chOff x="310" y="2691"/>
            <a:chExt cx="2947" cy="948"/>
          </a:xfrm>
        </p:grpSpPr>
        <p:grpSp>
          <p:nvGrpSpPr>
            <p:cNvPr id="164" name="Group 8"/>
            <p:cNvGrpSpPr>
              <a:grpSpLocks/>
            </p:cNvGrpSpPr>
            <p:nvPr/>
          </p:nvGrpSpPr>
          <p:grpSpPr bwMode="auto">
            <a:xfrm>
              <a:off x="310" y="2691"/>
              <a:ext cx="2947" cy="948"/>
              <a:chOff x="61" y="3086"/>
              <a:chExt cx="2912" cy="963"/>
            </a:xfrm>
            <a:scene3d>
              <a:camera prst="orthographicFront">
                <a:rot lat="0" lon="0" rev="0"/>
              </a:camera>
              <a:lightRig rig="contrasting" dir="t">
                <a:rot lat="0" lon="0" rev="1500000"/>
              </a:lightRig>
            </a:scene3d>
          </p:grpSpPr>
          <p:sp>
            <p:nvSpPr>
              <p:cNvPr id="166" name="Freeform 9"/>
              <p:cNvSpPr>
                <a:spLocks/>
              </p:cNvSpPr>
              <p:nvPr/>
            </p:nvSpPr>
            <p:spPr bwMode="gray">
              <a:xfrm>
                <a:off x="351" y="3086"/>
                <a:ext cx="2242" cy="346"/>
              </a:xfrm>
              <a:custGeom>
                <a:avLst/>
                <a:gdLst/>
                <a:ahLst/>
                <a:cxnLst>
                  <a:cxn ang="0">
                    <a:pos x="0" y="298"/>
                  </a:cxn>
                  <a:cxn ang="0">
                    <a:pos x="1979" y="302"/>
                  </a:cxn>
                  <a:cxn ang="0">
                    <a:pos x="2207" y="0"/>
                  </a:cxn>
                  <a:cxn ang="0">
                    <a:pos x="690" y="28"/>
                  </a:cxn>
                  <a:cxn ang="0">
                    <a:pos x="0" y="298"/>
                  </a:cxn>
                </a:cxnLst>
                <a:rect l="0" t="0" r="r" b="b"/>
                <a:pathLst>
                  <a:path w="2208" h="303">
                    <a:moveTo>
                      <a:pt x="0" y="298"/>
                    </a:moveTo>
                    <a:lnTo>
                      <a:pt x="1979" y="302"/>
                    </a:lnTo>
                    <a:lnTo>
                      <a:pt x="2207" y="0"/>
                    </a:lnTo>
                    <a:lnTo>
                      <a:pt x="690" y="28"/>
                    </a:lnTo>
                    <a:lnTo>
                      <a:pt x="0" y="298"/>
                    </a:lnTo>
                  </a:path>
                </a:pathLst>
              </a:custGeom>
              <a:gradFill rotWithShape="1">
                <a:gsLst>
                  <a:gs pos="0">
                    <a:srgbClr val="05808F"/>
                  </a:gs>
                  <a:gs pos="50000">
                    <a:srgbClr val="05808F">
                      <a:gamma/>
                      <a:shade val="66275"/>
                      <a:invGamma/>
                    </a:srgbClr>
                  </a:gs>
                  <a:gs pos="100000">
                    <a:srgbClr val="05808F"/>
                  </a:gs>
                </a:gsLst>
                <a:lin ang="2700000" scaled="1"/>
              </a:gradFill>
              <a:ln w="12700" cap="rnd" cmpd="sng">
                <a:noFill/>
                <a:prstDash val="solid"/>
                <a:round/>
                <a:headEnd type="none" w="med" len="med"/>
                <a:tailEnd type="none" w="med" len="med"/>
              </a:ln>
              <a:effectLst>
                <a:outerShdw blurRad="149987" dist="250190" dir="8460000" algn="ctr">
                  <a:srgbClr val="000000">
                    <a:alpha val="28000"/>
                  </a:srgbClr>
                </a:outerShdw>
              </a:effectLst>
              <a:sp3d prstMaterial="metal">
                <a:bevelT w="88900" h="88900"/>
              </a:sp3d>
            </p:spPr>
            <p:txBody>
              <a:bodyPr/>
              <a:lstStyle/>
              <a:p>
                <a:pPr algn="l">
                  <a:defRPr/>
                </a:pPr>
                <a:endParaRPr kumimoji="0" lang="zh-TW" altLang="en-US" sz="1800" b="0">
                  <a:solidFill>
                    <a:schemeClr val="tx1"/>
                  </a:solidFill>
                  <a:latin typeface="Arial" charset="0"/>
                  <a:ea typeface="新細明體" pitchFamily="18" charset="-120"/>
                </a:endParaRPr>
              </a:p>
            </p:txBody>
          </p:sp>
          <p:sp>
            <p:nvSpPr>
              <p:cNvPr id="167" name="Freeform 10"/>
              <p:cNvSpPr>
                <a:spLocks/>
              </p:cNvSpPr>
              <p:nvPr/>
            </p:nvSpPr>
            <p:spPr bwMode="gray">
              <a:xfrm>
                <a:off x="61" y="3429"/>
                <a:ext cx="2597" cy="617"/>
              </a:xfrm>
              <a:custGeom>
                <a:avLst/>
                <a:gdLst/>
                <a:ahLst/>
                <a:cxnLst>
                  <a:cxn ang="0">
                    <a:pos x="0" y="537"/>
                  </a:cxn>
                  <a:cxn ang="0">
                    <a:pos x="2556" y="536"/>
                  </a:cxn>
                  <a:cxn ang="0">
                    <a:pos x="2262" y="1"/>
                  </a:cxn>
                  <a:cxn ang="0">
                    <a:pos x="288" y="0"/>
                  </a:cxn>
                  <a:cxn ang="0">
                    <a:pos x="0" y="537"/>
                  </a:cxn>
                </a:cxnLst>
                <a:rect l="0" t="0" r="r" b="b"/>
                <a:pathLst>
                  <a:path w="2557" h="538">
                    <a:moveTo>
                      <a:pt x="0" y="537"/>
                    </a:moveTo>
                    <a:lnTo>
                      <a:pt x="2556" y="536"/>
                    </a:lnTo>
                    <a:lnTo>
                      <a:pt x="2262" y="1"/>
                    </a:lnTo>
                    <a:lnTo>
                      <a:pt x="288" y="0"/>
                    </a:lnTo>
                    <a:lnTo>
                      <a:pt x="0" y="537"/>
                    </a:lnTo>
                  </a:path>
                </a:pathLst>
              </a:custGeom>
              <a:gradFill rotWithShape="1">
                <a:gsLst>
                  <a:gs pos="0">
                    <a:srgbClr val="00C5C0"/>
                  </a:gs>
                  <a:gs pos="100000">
                    <a:srgbClr val="00C5C0">
                      <a:gamma/>
                      <a:shade val="46275"/>
                      <a:invGamma/>
                    </a:srgbClr>
                  </a:gs>
                </a:gsLst>
                <a:lin ang="2700000" scaled="1"/>
              </a:gradFill>
              <a:ln w="12700" cap="rnd" cmpd="sng">
                <a:noFill/>
                <a:prstDash val="solid"/>
                <a:round/>
                <a:headEnd type="none" w="med" len="med"/>
                <a:tailEnd type="none" w="med" len="med"/>
              </a:ln>
              <a:effectLst>
                <a:outerShdw blurRad="149987" dist="250190" dir="8460000" algn="ctr">
                  <a:srgbClr val="000000">
                    <a:alpha val="28000"/>
                  </a:srgbClr>
                </a:outerShdw>
              </a:effectLst>
              <a:sp3d prstMaterial="metal">
                <a:bevelT w="88900" h="88900"/>
              </a:sp3d>
            </p:spPr>
            <p:txBody>
              <a:bodyPr/>
              <a:lstStyle/>
              <a:p>
                <a:pPr algn="l">
                  <a:defRPr/>
                </a:pPr>
                <a:endParaRPr kumimoji="0" lang="zh-TW" altLang="en-US" sz="1800" b="0">
                  <a:solidFill>
                    <a:schemeClr val="tx1"/>
                  </a:solidFill>
                  <a:latin typeface="Arial" charset="0"/>
                  <a:ea typeface="新細明體" pitchFamily="18" charset="-120"/>
                </a:endParaRPr>
              </a:p>
            </p:txBody>
          </p:sp>
          <p:sp>
            <p:nvSpPr>
              <p:cNvPr id="168" name="Freeform 11"/>
              <p:cNvSpPr>
                <a:spLocks/>
              </p:cNvSpPr>
              <p:nvPr/>
            </p:nvSpPr>
            <p:spPr bwMode="gray">
              <a:xfrm>
                <a:off x="2352" y="3092"/>
                <a:ext cx="621" cy="957"/>
              </a:xfrm>
              <a:custGeom>
                <a:avLst/>
                <a:gdLst/>
                <a:ahLst/>
                <a:cxnLst>
                  <a:cxn ang="0">
                    <a:pos x="302" y="835"/>
                  </a:cxn>
                  <a:cxn ang="0">
                    <a:pos x="611" y="476"/>
                  </a:cxn>
                  <a:cxn ang="0">
                    <a:pos x="226" y="0"/>
                  </a:cxn>
                  <a:cxn ang="0">
                    <a:pos x="0" y="302"/>
                  </a:cxn>
                  <a:cxn ang="0">
                    <a:pos x="302" y="835"/>
                  </a:cxn>
                </a:cxnLst>
                <a:rect l="0" t="0" r="r" b="b"/>
                <a:pathLst>
                  <a:path w="612" h="836">
                    <a:moveTo>
                      <a:pt x="302" y="835"/>
                    </a:moveTo>
                    <a:lnTo>
                      <a:pt x="611" y="476"/>
                    </a:lnTo>
                    <a:lnTo>
                      <a:pt x="226" y="0"/>
                    </a:lnTo>
                    <a:lnTo>
                      <a:pt x="0" y="302"/>
                    </a:lnTo>
                    <a:lnTo>
                      <a:pt x="302" y="835"/>
                    </a:lnTo>
                  </a:path>
                </a:pathLst>
              </a:custGeom>
              <a:solidFill>
                <a:srgbClr val="00B0AC"/>
              </a:solidFill>
              <a:ln w="12700" cap="rnd" cmpd="sng">
                <a:noFill/>
                <a:prstDash val="solid"/>
                <a:round/>
                <a:headEnd type="none" w="med" len="med"/>
                <a:tailEnd type="none" w="med" len="med"/>
              </a:ln>
              <a:effectLst>
                <a:outerShdw blurRad="149987" dist="250190" dir="8460000" algn="ctr">
                  <a:srgbClr val="000000">
                    <a:alpha val="28000"/>
                  </a:srgbClr>
                </a:outerShdw>
              </a:effectLst>
              <a:sp3d prstMaterial="metal">
                <a:bevelT w="88900" h="88900"/>
              </a:sp3d>
            </p:spPr>
            <p:txBody>
              <a:bodyPr/>
              <a:lstStyle/>
              <a:p>
                <a:pPr algn="l">
                  <a:defRPr/>
                </a:pPr>
                <a:endParaRPr kumimoji="0" lang="zh-TW" altLang="en-US" sz="1800" b="0">
                  <a:solidFill>
                    <a:schemeClr val="tx1"/>
                  </a:solidFill>
                  <a:latin typeface="Arial" charset="0"/>
                  <a:ea typeface="新細明體" pitchFamily="18" charset="-120"/>
                </a:endParaRPr>
              </a:p>
            </p:txBody>
          </p:sp>
        </p:grpSp>
        <p:sp>
          <p:nvSpPr>
            <p:cNvPr id="165" name="Rectangle 12"/>
            <p:cNvSpPr>
              <a:spLocks noChangeArrowheads="1"/>
            </p:cNvSpPr>
            <p:nvPr/>
          </p:nvSpPr>
          <p:spPr bwMode="auto">
            <a:xfrm>
              <a:off x="759" y="3180"/>
              <a:ext cx="1727" cy="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nchor="ctr"/>
            <a:lstStyle/>
            <a:p>
              <a:pPr latinLnBrk="1"/>
              <a:r>
                <a:rPr kumimoji="0" lang="zh-TW" altLang="en-US" sz="3200" b="1" dirty="0" smtClean="0">
                  <a:solidFill>
                    <a:srgbClr val="FF0000"/>
                  </a:solidFill>
                  <a:latin typeface="微軟正黑體" pitchFamily="34" charset="-120"/>
                  <a:ea typeface="微軟正黑體" pitchFamily="34" charset="-120"/>
                </a:rPr>
                <a:t>基礎系統</a:t>
              </a:r>
              <a:r>
                <a:rPr kumimoji="0" lang="zh-TW" altLang="en-US" sz="3200" b="1" dirty="0" smtClean="0">
                  <a:solidFill>
                    <a:srgbClr val="FFFFFF"/>
                  </a:solidFill>
                  <a:latin typeface="微軟正黑體" pitchFamily="34" charset="-120"/>
                  <a:ea typeface="微軟正黑體" pitchFamily="34" charset="-120"/>
                </a:rPr>
                <a:t>建置階段</a:t>
              </a:r>
              <a:endParaRPr kumimoji="0" lang="zh-TW" altLang="en-US" sz="3200" b="1" dirty="0">
                <a:solidFill>
                  <a:srgbClr val="FFFFFF"/>
                </a:solidFill>
                <a:latin typeface="微軟正黑體" pitchFamily="34" charset="-120"/>
                <a:ea typeface="微軟正黑體" pitchFamily="34" charset="-120"/>
              </a:endParaRPr>
            </a:p>
          </p:txBody>
        </p:sp>
      </p:grpSp>
      <p:grpSp>
        <p:nvGrpSpPr>
          <p:cNvPr id="169" name="Group 146"/>
          <p:cNvGrpSpPr>
            <a:grpSpLocks/>
          </p:cNvGrpSpPr>
          <p:nvPr/>
        </p:nvGrpSpPr>
        <p:grpSpPr bwMode="auto">
          <a:xfrm>
            <a:off x="930772" y="3858890"/>
            <a:ext cx="3851275" cy="1530350"/>
            <a:chOff x="419" y="2204"/>
            <a:chExt cx="2426" cy="964"/>
          </a:xfrm>
        </p:grpSpPr>
        <p:grpSp>
          <p:nvGrpSpPr>
            <p:cNvPr id="170" name="Group 16"/>
            <p:cNvGrpSpPr>
              <a:grpSpLocks/>
            </p:cNvGrpSpPr>
            <p:nvPr/>
          </p:nvGrpSpPr>
          <p:grpSpPr bwMode="auto">
            <a:xfrm>
              <a:off x="645" y="2215"/>
              <a:ext cx="2193" cy="753"/>
              <a:chOff x="305" y="2403"/>
              <a:chExt cx="2912" cy="963"/>
            </a:xfrm>
            <a:scene3d>
              <a:camera prst="orthographicFront">
                <a:rot lat="0" lon="0" rev="0"/>
              </a:camera>
              <a:lightRig rig="contrasting" dir="t">
                <a:rot lat="0" lon="0" rev="1500000"/>
              </a:lightRig>
            </a:scene3d>
          </p:grpSpPr>
          <p:sp>
            <p:nvSpPr>
              <p:cNvPr id="172" name="Freeform 17"/>
              <p:cNvSpPr>
                <a:spLocks/>
              </p:cNvSpPr>
              <p:nvPr/>
            </p:nvSpPr>
            <p:spPr bwMode="gray">
              <a:xfrm>
                <a:off x="595" y="2403"/>
                <a:ext cx="2242" cy="346"/>
              </a:xfrm>
              <a:custGeom>
                <a:avLst/>
                <a:gdLst/>
                <a:ahLst/>
                <a:cxnLst>
                  <a:cxn ang="0">
                    <a:pos x="0" y="298"/>
                  </a:cxn>
                  <a:cxn ang="0">
                    <a:pos x="1979" y="302"/>
                  </a:cxn>
                  <a:cxn ang="0">
                    <a:pos x="2207" y="0"/>
                  </a:cxn>
                  <a:cxn ang="0">
                    <a:pos x="690" y="28"/>
                  </a:cxn>
                  <a:cxn ang="0">
                    <a:pos x="0" y="298"/>
                  </a:cxn>
                </a:cxnLst>
                <a:rect l="0" t="0" r="r" b="b"/>
                <a:pathLst>
                  <a:path w="2208" h="303">
                    <a:moveTo>
                      <a:pt x="0" y="298"/>
                    </a:moveTo>
                    <a:lnTo>
                      <a:pt x="1979" y="302"/>
                    </a:lnTo>
                    <a:lnTo>
                      <a:pt x="2207" y="0"/>
                    </a:lnTo>
                    <a:lnTo>
                      <a:pt x="690" y="28"/>
                    </a:lnTo>
                    <a:lnTo>
                      <a:pt x="0" y="298"/>
                    </a:lnTo>
                  </a:path>
                </a:pathLst>
              </a:custGeom>
              <a:gradFill rotWithShape="1">
                <a:gsLst>
                  <a:gs pos="0">
                    <a:srgbClr val="558000"/>
                  </a:gs>
                  <a:gs pos="50000">
                    <a:srgbClr val="558000">
                      <a:gamma/>
                      <a:shade val="66275"/>
                      <a:invGamma/>
                    </a:srgbClr>
                  </a:gs>
                  <a:gs pos="100000">
                    <a:srgbClr val="558000"/>
                  </a:gs>
                </a:gsLst>
                <a:lin ang="2700000" scaled="1"/>
              </a:gradFill>
              <a:ln w="12700" cap="rnd" cmpd="sng">
                <a:noFill/>
                <a:prstDash val="solid"/>
                <a:round/>
                <a:headEnd type="none" w="med" len="med"/>
                <a:tailEnd type="none" w="med" len="med"/>
              </a:ln>
              <a:effectLst>
                <a:outerShdw blurRad="149987" dist="250190" dir="8460000" algn="ctr">
                  <a:srgbClr val="000000">
                    <a:alpha val="28000"/>
                  </a:srgbClr>
                </a:outerShdw>
              </a:effectLst>
              <a:sp3d prstMaterial="metal">
                <a:bevelT w="88900" h="88900"/>
              </a:sp3d>
            </p:spPr>
            <p:txBody>
              <a:bodyPr/>
              <a:lstStyle/>
              <a:p>
                <a:pPr algn="l">
                  <a:defRPr/>
                </a:pPr>
                <a:endParaRPr kumimoji="0" lang="zh-TW" altLang="en-US" sz="1800" b="0">
                  <a:solidFill>
                    <a:schemeClr val="tx1"/>
                  </a:solidFill>
                  <a:latin typeface="Arial" charset="0"/>
                  <a:ea typeface="新細明體" pitchFamily="18" charset="-120"/>
                </a:endParaRPr>
              </a:p>
            </p:txBody>
          </p:sp>
          <p:sp>
            <p:nvSpPr>
              <p:cNvPr id="173" name="Freeform 18"/>
              <p:cNvSpPr>
                <a:spLocks/>
              </p:cNvSpPr>
              <p:nvPr/>
            </p:nvSpPr>
            <p:spPr bwMode="gray">
              <a:xfrm>
                <a:off x="305" y="2746"/>
                <a:ext cx="2597" cy="617"/>
              </a:xfrm>
              <a:custGeom>
                <a:avLst/>
                <a:gdLst/>
                <a:ahLst/>
                <a:cxnLst>
                  <a:cxn ang="0">
                    <a:pos x="0" y="537"/>
                  </a:cxn>
                  <a:cxn ang="0">
                    <a:pos x="2556" y="536"/>
                  </a:cxn>
                  <a:cxn ang="0">
                    <a:pos x="2262" y="1"/>
                  </a:cxn>
                  <a:cxn ang="0">
                    <a:pos x="288" y="0"/>
                  </a:cxn>
                  <a:cxn ang="0">
                    <a:pos x="0" y="537"/>
                  </a:cxn>
                </a:cxnLst>
                <a:rect l="0" t="0" r="r" b="b"/>
                <a:pathLst>
                  <a:path w="2557" h="538">
                    <a:moveTo>
                      <a:pt x="0" y="537"/>
                    </a:moveTo>
                    <a:lnTo>
                      <a:pt x="2556" y="536"/>
                    </a:lnTo>
                    <a:lnTo>
                      <a:pt x="2262" y="1"/>
                    </a:lnTo>
                    <a:lnTo>
                      <a:pt x="288" y="0"/>
                    </a:lnTo>
                    <a:lnTo>
                      <a:pt x="0" y="537"/>
                    </a:lnTo>
                  </a:path>
                </a:pathLst>
              </a:custGeom>
              <a:gradFill rotWithShape="1">
                <a:gsLst>
                  <a:gs pos="0">
                    <a:srgbClr val="8CD200"/>
                  </a:gs>
                  <a:gs pos="100000">
                    <a:srgbClr val="8CD200">
                      <a:gamma/>
                      <a:shade val="46275"/>
                      <a:invGamma/>
                    </a:srgbClr>
                  </a:gs>
                </a:gsLst>
                <a:lin ang="2700000" scaled="1"/>
              </a:gradFill>
              <a:ln w="12700" cap="rnd" cmpd="sng">
                <a:noFill/>
                <a:prstDash val="solid"/>
                <a:round/>
                <a:headEnd type="none" w="med" len="med"/>
                <a:tailEnd type="none" w="med" len="med"/>
              </a:ln>
              <a:effectLst>
                <a:outerShdw blurRad="149987" dist="250190" dir="8460000" algn="ctr">
                  <a:srgbClr val="000000">
                    <a:alpha val="28000"/>
                  </a:srgbClr>
                </a:outerShdw>
              </a:effectLst>
              <a:sp3d prstMaterial="metal">
                <a:bevelT w="88900" h="88900"/>
              </a:sp3d>
            </p:spPr>
            <p:txBody>
              <a:bodyPr/>
              <a:lstStyle/>
              <a:p>
                <a:pPr algn="l">
                  <a:defRPr/>
                </a:pPr>
                <a:endParaRPr kumimoji="0" lang="zh-TW" altLang="en-US" sz="1800" b="0">
                  <a:solidFill>
                    <a:schemeClr val="tx1"/>
                  </a:solidFill>
                  <a:latin typeface="Arial" charset="0"/>
                  <a:ea typeface="新細明體" pitchFamily="18" charset="-120"/>
                </a:endParaRPr>
              </a:p>
            </p:txBody>
          </p:sp>
          <p:sp>
            <p:nvSpPr>
              <p:cNvPr id="174" name="Freeform 19"/>
              <p:cNvSpPr>
                <a:spLocks/>
              </p:cNvSpPr>
              <p:nvPr/>
            </p:nvSpPr>
            <p:spPr bwMode="gray">
              <a:xfrm>
                <a:off x="2596" y="2409"/>
                <a:ext cx="621" cy="957"/>
              </a:xfrm>
              <a:custGeom>
                <a:avLst/>
                <a:gdLst/>
                <a:ahLst/>
                <a:cxnLst>
                  <a:cxn ang="0">
                    <a:pos x="302" y="835"/>
                  </a:cxn>
                  <a:cxn ang="0">
                    <a:pos x="611" y="476"/>
                  </a:cxn>
                  <a:cxn ang="0">
                    <a:pos x="226" y="0"/>
                  </a:cxn>
                  <a:cxn ang="0">
                    <a:pos x="0" y="302"/>
                  </a:cxn>
                  <a:cxn ang="0">
                    <a:pos x="302" y="835"/>
                  </a:cxn>
                </a:cxnLst>
                <a:rect l="0" t="0" r="r" b="b"/>
                <a:pathLst>
                  <a:path w="612" h="836">
                    <a:moveTo>
                      <a:pt x="302" y="835"/>
                    </a:moveTo>
                    <a:lnTo>
                      <a:pt x="611" y="476"/>
                    </a:lnTo>
                    <a:lnTo>
                      <a:pt x="226" y="0"/>
                    </a:lnTo>
                    <a:lnTo>
                      <a:pt x="0" y="302"/>
                    </a:lnTo>
                    <a:lnTo>
                      <a:pt x="302" y="835"/>
                    </a:lnTo>
                  </a:path>
                </a:pathLst>
              </a:custGeom>
              <a:solidFill>
                <a:srgbClr val="99CC00"/>
              </a:solidFill>
              <a:ln w="12700" cap="rnd" cmpd="sng">
                <a:noFill/>
                <a:prstDash val="solid"/>
                <a:round/>
                <a:headEnd type="none" w="med" len="med"/>
                <a:tailEnd type="none" w="med" len="med"/>
              </a:ln>
              <a:effectLst>
                <a:outerShdw blurRad="149987" dist="250190" dir="8460000" algn="ctr">
                  <a:srgbClr val="000000">
                    <a:alpha val="28000"/>
                  </a:srgbClr>
                </a:outerShdw>
              </a:effectLst>
              <a:sp3d prstMaterial="metal">
                <a:bevelT w="88900" h="88900"/>
              </a:sp3d>
            </p:spPr>
            <p:txBody>
              <a:bodyPr/>
              <a:lstStyle/>
              <a:p>
                <a:pPr algn="l">
                  <a:defRPr/>
                </a:pPr>
                <a:endParaRPr kumimoji="0" lang="zh-TW" altLang="en-US" sz="1800" b="0">
                  <a:solidFill>
                    <a:schemeClr val="tx1"/>
                  </a:solidFill>
                  <a:latin typeface="Arial" charset="0"/>
                  <a:ea typeface="新細明體" pitchFamily="18" charset="-120"/>
                </a:endParaRPr>
              </a:p>
            </p:txBody>
          </p:sp>
        </p:grpSp>
        <p:sp>
          <p:nvSpPr>
            <p:cNvPr id="171" name="Rectangle 20"/>
            <p:cNvSpPr>
              <a:spLocks noChangeArrowheads="1"/>
            </p:cNvSpPr>
            <p:nvPr/>
          </p:nvSpPr>
          <p:spPr bwMode="auto">
            <a:xfrm>
              <a:off x="792" y="2553"/>
              <a:ext cx="1632" cy="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nchor="ctr"/>
            <a:lstStyle/>
            <a:p>
              <a:pPr algn="ctr" latinLnBrk="1"/>
              <a:r>
                <a:rPr kumimoji="0" lang="zh-TW" altLang="en-US" sz="2200" b="1" smtClean="0">
                  <a:solidFill>
                    <a:srgbClr val="9933FF"/>
                  </a:solidFill>
                  <a:latin typeface="微軟正黑體" pitchFamily="34" charset="-120"/>
                  <a:ea typeface="微軟正黑體" pitchFamily="34" charset="-120"/>
                </a:rPr>
                <a:t>路線、智慧型站牌</a:t>
              </a:r>
              <a:endParaRPr kumimoji="0" lang="en-US" altLang="zh-TW" sz="2200" b="1" smtClean="0">
                <a:solidFill>
                  <a:srgbClr val="9933FF"/>
                </a:solidFill>
                <a:latin typeface="微軟正黑體" pitchFamily="34" charset="-120"/>
                <a:ea typeface="微軟正黑體" pitchFamily="34" charset="-120"/>
              </a:endParaRPr>
            </a:p>
            <a:p>
              <a:pPr algn="ctr" latinLnBrk="1"/>
              <a:r>
                <a:rPr kumimoji="0" lang="zh-TW" altLang="en-US" sz="2200" b="1" smtClean="0">
                  <a:solidFill>
                    <a:srgbClr val="FFFFFF"/>
                  </a:solidFill>
                  <a:latin typeface="微軟正黑體" pitchFamily="34" charset="-120"/>
                  <a:ea typeface="微軟正黑體" pitchFamily="34" charset="-120"/>
                </a:rPr>
                <a:t>擴建階段</a:t>
              </a:r>
              <a:endParaRPr kumimoji="0" lang="en-US" altLang="zh-TW" sz="2200" b="1">
                <a:solidFill>
                  <a:srgbClr val="FFFFFF"/>
                </a:solidFill>
                <a:latin typeface="微軟正黑體" pitchFamily="34" charset="-120"/>
                <a:ea typeface="微軟正黑體" pitchFamily="34" charset="-120"/>
              </a:endParaRPr>
            </a:p>
          </p:txBody>
        </p:sp>
      </p:grpSp>
      <p:grpSp>
        <p:nvGrpSpPr>
          <p:cNvPr id="175" name="Group 151"/>
          <p:cNvGrpSpPr>
            <a:grpSpLocks/>
          </p:cNvGrpSpPr>
          <p:nvPr/>
        </p:nvGrpSpPr>
        <p:grpSpPr bwMode="auto">
          <a:xfrm>
            <a:off x="1684834" y="3158804"/>
            <a:ext cx="2570163" cy="1055688"/>
            <a:chOff x="894" y="1763"/>
            <a:chExt cx="1619" cy="665"/>
          </a:xfrm>
        </p:grpSpPr>
        <p:grpSp>
          <p:nvGrpSpPr>
            <p:cNvPr id="176" name="Group 24"/>
            <p:cNvGrpSpPr>
              <a:grpSpLocks/>
            </p:cNvGrpSpPr>
            <p:nvPr/>
          </p:nvGrpSpPr>
          <p:grpSpPr bwMode="auto">
            <a:xfrm>
              <a:off x="894" y="1763"/>
              <a:ext cx="1619" cy="655"/>
              <a:chOff x="635" y="1825"/>
              <a:chExt cx="2150" cy="838"/>
            </a:xfrm>
            <a:scene3d>
              <a:camera prst="orthographicFront">
                <a:rot lat="0" lon="0" rev="0"/>
              </a:camera>
              <a:lightRig rig="contrasting" dir="t">
                <a:rot lat="0" lon="0" rev="1500000"/>
              </a:lightRig>
            </a:scene3d>
          </p:grpSpPr>
          <p:sp>
            <p:nvSpPr>
              <p:cNvPr id="178" name="Freeform 25"/>
              <p:cNvSpPr>
                <a:spLocks/>
              </p:cNvSpPr>
              <p:nvPr/>
            </p:nvSpPr>
            <p:spPr bwMode="gray">
              <a:xfrm>
                <a:off x="2261" y="1825"/>
                <a:ext cx="524" cy="838"/>
              </a:xfrm>
              <a:custGeom>
                <a:avLst/>
                <a:gdLst/>
                <a:ahLst/>
                <a:cxnLst>
                  <a:cxn ang="0">
                    <a:pos x="0" y="201"/>
                  </a:cxn>
                  <a:cxn ang="0">
                    <a:pos x="294" y="731"/>
                  </a:cxn>
                  <a:cxn ang="0">
                    <a:pos x="515" y="444"/>
                  </a:cxn>
                  <a:cxn ang="0">
                    <a:pos x="156" y="0"/>
                  </a:cxn>
                  <a:cxn ang="0">
                    <a:pos x="0" y="201"/>
                  </a:cxn>
                </a:cxnLst>
                <a:rect l="0" t="0" r="r" b="b"/>
                <a:pathLst>
                  <a:path w="516" h="732">
                    <a:moveTo>
                      <a:pt x="0" y="201"/>
                    </a:moveTo>
                    <a:lnTo>
                      <a:pt x="294" y="731"/>
                    </a:lnTo>
                    <a:lnTo>
                      <a:pt x="515" y="444"/>
                    </a:lnTo>
                    <a:lnTo>
                      <a:pt x="156" y="0"/>
                    </a:lnTo>
                    <a:lnTo>
                      <a:pt x="0" y="201"/>
                    </a:lnTo>
                  </a:path>
                </a:pathLst>
              </a:custGeom>
              <a:solidFill>
                <a:srgbClr val="FEF800"/>
              </a:solidFill>
              <a:ln w="12700" cap="rnd" cmpd="sng">
                <a:noFill/>
                <a:prstDash val="solid"/>
                <a:round/>
                <a:headEnd type="none" w="med" len="med"/>
                <a:tailEnd type="none" w="med" len="med"/>
              </a:ln>
              <a:effectLst>
                <a:outerShdw blurRad="149987" dist="250190" dir="8460000" algn="ctr">
                  <a:srgbClr val="000000">
                    <a:alpha val="28000"/>
                  </a:srgbClr>
                </a:outerShdw>
              </a:effectLst>
              <a:sp3d prstMaterial="metal">
                <a:bevelT w="88900" h="88900"/>
              </a:sp3d>
            </p:spPr>
            <p:txBody>
              <a:bodyPr/>
              <a:lstStyle/>
              <a:p>
                <a:pPr algn="l">
                  <a:defRPr/>
                </a:pPr>
                <a:endParaRPr kumimoji="0" lang="zh-TW" altLang="en-US" sz="1800" b="0">
                  <a:solidFill>
                    <a:schemeClr val="tx1"/>
                  </a:solidFill>
                  <a:latin typeface="Arial" charset="0"/>
                  <a:ea typeface="新細明體" pitchFamily="18" charset="-120"/>
                </a:endParaRPr>
              </a:p>
            </p:txBody>
          </p:sp>
          <p:sp>
            <p:nvSpPr>
              <p:cNvPr id="179" name="Freeform 26"/>
              <p:cNvSpPr>
                <a:spLocks/>
              </p:cNvSpPr>
              <p:nvPr/>
            </p:nvSpPr>
            <p:spPr bwMode="gray">
              <a:xfrm>
                <a:off x="915" y="1825"/>
                <a:ext cx="1504" cy="226"/>
              </a:xfrm>
              <a:custGeom>
                <a:avLst/>
                <a:gdLst/>
                <a:ahLst/>
                <a:cxnLst>
                  <a:cxn ang="0">
                    <a:pos x="0" y="196"/>
                  </a:cxn>
                  <a:cxn ang="0">
                    <a:pos x="1329" y="196"/>
                  </a:cxn>
                  <a:cxn ang="0">
                    <a:pos x="1480" y="0"/>
                  </a:cxn>
                  <a:cxn ang="0">
                    <a:pos x="367" y="3"/>
                  </a:cxn>
                  <a:cxn ang="0">
                    <a:pos x="0" y="196"/>
                  </a:cxn>
                </a:cxnLst>
                <a:rect l="0" t="0" r="r" b="b"/>
                <a:pathLst>
                  <a:path w="1481" h="197">
                    <a:moveTo>
                      <a:pt x="0" y="196"/>
                    </a:moveTo>
                    <a:lnTo>
                      <a:pt x="1329" y="196"/>
                    </a:lnTo>
                    <a:lnTo>
                      <a:pt x="1480" y="0"/>
                    </a:lnTo>
                    <a:lnTo>
                      <a:pt x="367" y="3"/>
                    </a:lnTo>
                    <a:lnTo>
                      <a:pt x="0" y="196"/>
                    </a:lnTo>
                  </a:path>
                </a:pathLst>
              </a:custGeom>
              <a:gradFill rotWithShape="1">
                <a:gsLst>
                  <a:gs pos="0">
                    <a:srgbClr val="9E9A00"/>
                  </a:gs>
                  <a:gs pos="50000">
                    <a:srgbClr val="9E9A00">
                      <a:gamma/>
                      <a:shade val="66275"/>
                      <a:invGamma/>
                    </a:srgbClr>
                  </a:gs>
                  <a:gs pos="100000">
                    <a:srgbClr val="9E9A00"/>
                  </a:gs>
                </a:gsLst>
                <a:lin ang="2700000" scaled="1"/>
              </a:gradFill>
              <a:ln w="12700" cap="rnd" cmpd="sng">
                <a:noFill/>
                <a:prstDash val="solid"/>
                <a:round/>
                <a:headEnd type="none" w="med" len="med"/>
                <a:tailEnd type="none" w="med" len="med"/>
              </a:ln>
              <a:effectLst>
                <a:outerShdw blurRad="149987" dist="250190" dir="8460000" algn="ctr">
                  <a:srgbClr val="000000">
                    <a:alpha val="28000"/>
                  </a:srgbClr>
                </a:outerShdw>
              </a:effectLst>
              <a:sp3d prstMaterial="metal">
                <a:bevelT w="88900" h="88900"/>
              </a:sp3d>
            </p:spPr>
            <p:txBody>
              <a:bodyPr/>
              <a:lstStyle/>
              <a:p>
                <a:pPr algn="l">
                  <a:defRPr/>
                </a:pPr>
                <a:endParaRPr kumimoji="0" lang="zh-TW" altLang="en-US" sz="1800" b="0">
                  <a:solidFill>
                    <a:schemeClr val="tx1"/>
                  </a:solidFill>
                  <a:latin typeface="Arial" charset="0"/>
                  <a:ea typeface="新細明體" pitchFamily="18" charset="-120"/>
                </a:endParaRPr>
              </a:p>
            </p:txBody>
          </p:sp>
          <p:sp>
            <p:nvSpPr>
              <p:cNvPr id="180" name="Freeform 27"/>
              <p:cNvSpPr>
                <a:spLocks/>
              </p:cNvSpPr>
              <p:nvPr/>
            </p:nvSpPr>
            <p:spPr bwMode="gray">
              <a:xfrm>
                <a:off x="635" y="2051"/>
                <a:ext cx="1935" cy="607"/>
              </a:xfrm>
              <a:custGeom>
                <a:avLst/>
                <a:gdLst/>
                <a:ahLst/>
                <a:cxnLst>
                  <a:cxn ang="0">
                    <a:pos x="0" y="529"/>
                  </a:cxn>
                  <a:cxn ang="0">
                    <a:pos x="1905" y="529"/>
                  </a:cxn>
                  <a:cxn ang="0">
                    <a:pos x="1606" y="0"/>
                  </a:cxn>
                  <a:cxn ang="0">
                    <a:pos x="282" y="0"/>
                  </a:cxn>
                  <a:cxn ang="0">
                    <a:pos x="0" y="529"/>
                  </a:cxn>
                </a:cxnLst>
                <a:rect l="0" t="0" r="r" b="b"/>
                <a:pathLst>
                  <a:path w="1906" h="530">
                    <a:moveTo>
                      <a:pt x="0" y="529"/>
                    </a:moveTo>
                    <a:lnTo>
                      <a:pt x="1905" y="529"/>
                    </a:lnTo>
                    <a:lnTo>
                      <a:pt x="1606" y="0"/>
                    </a:lnTo>
                    <a:lnTo>
                      <a:pt x="282" y="0"/>
                    </a:lnTo>
                    <a:lnTo>
                      <a:pt x="0" y="529"/>
                    </a:lnTo>
                  </a:path>
                </a:pathLst>
              </a:custGeom>
              <a:gradFill rotWithShape="1">
                <a:gsLst>
                  <a:gs pos="0">
                    <a:srgbClr val="CCCC00"/>
                  </a:gs>
                  <a:gs pos="100000">
                    <a:srgbClr val="CCCC00">
                      <a:gamma/>
                      <a:shade val="46275"/>
                      <a:invGamma/>
                    </a:srgbClr>
                  </a:gs>
                </a:gsLst>
                <a:lin ang="2700000" scaled="1"/>
              </a:gradFill>
              <a:ln w="12700" cap="rnd" cmpd="sng">
                <a:noFill/>
                <a:prstDash val="solid"/>
                <a:round/>
                <a:headEnd type="none" w="med" len="med"/>
                <a:tailEnd type="none" w="med" len="med"/>
              </a:ln>
              <a:effectLst>
                <a:outerShdw blurRad="149987" dist="250190" dir="8460000" algn="ctr">
                  <a:srgbClr val="000000">
                    <a:alpha val="28000"/>
                  </a:srgbClr>
                </a:outerShdw>
              </a:effectLst>
              <a:sp3d prstMaterial="metal">
                <a:bevelT w="88900" h="88900"/>
              </a:sp3d>
            </p:spPr>
            <p:txBody>
              <a:bodyPr/>
              <a:lstStyle/>
              <a:p>
                <a:pPr algn="l">
                  <a:defRPr/>
                </a:pPr>
                <a:endParaRPr kumimoji="0" lang="zh-TW" altLang="en-US" sz="1800" b="0">
                  <a:solidFill>
                    <a:schemeClr val="tx1"/>
                  </a:solidFill>
                  <a:latin typeface="Arial" charset="0"/>
                  <a:ea typeface="新細明體" pitchFamily="18" charset="-120"/>
                </a:endParaRPr>
              </a:p>
            </p:txBody>
          </p:sp>
        </p:grpSp>
        <p:sp>
          <p:nvSpPr>
            <p:cNvPr id="177" name="Text Box 28"/>
            <p:cNvSpPr txBox="1">
              <a:spLocks noChangeArrowheads="1"/>
            </p:cNvSpPr>
            <p:nvPr/>
          </p:nvSpPr>
          <p:spPr bwMode="auto">
            <a:xfrm>
              <a:off x="972" y="1943"/>
              <a:ext cx="1270" cy="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lgn="l">
                <a:defRPr kumimoji="1" sz="2400">
                  <a:solidFill>
                    <a:schemeClr val="tx1"/>
                  </a:solidFill>
                  <a:latin typeface="Times New Roman" pitchFamily="18" charset="0"/>
                  <a:ea typeface="新細明體" charset="-120"/>
                </a:defRPr>
              </a:lvl1pPr>
              <a:lvl2pPr marL="742950" indent="-285750" algn="l">
                <a:defRPr kumimoji="1" sz="2400">
                  <a:solidFill>
                    <a:schemeClr val="tx1"/>
                  </a:solidFill>
                  <a:latin typeface="Times New Roman" pitchFamily="18" charset="0"/>
                  <a:ea typeface="新細明體" charset="-120"/>
                </a:defRPr>
              </a:lvl2pPr>
              <a:lvl3pPr marL="1143000" indent="-228600" algn="l">
                <a:defRPr kumimoji="1" sz="2400">
                  <a:solidFill>
                    <a:schemeClr val="tx1"/>
                  </a:solidFill>
                  <a:latin typeface="Times New Roman" pitchFamily="18" charset="0"/>
                  <a:ea typeface="新細明體" charset="-120"/>
                </a:defRPr>
              </a:lvl3pPr>
              <a:lvl4pPr marL="1600200" indent="-228600" algn="l">
                <a:defRPr kumimoji="1" sz="2400">
                  <a:solidFill>
                    <a:schemeClr val="tx1"/>
                  </a:solidFill>
                  <a:latin typeface="Times New Roman" pitchFamily="18" charset="0"/>
                  <a:ea typeface="新細明體" charset="-120"/>
                </a:defRPr>
              </a:lvl4pPr>
              <a:lvl5pPr marL="2057400" indent="-228600" algn="l">
                <a:defRPr kumimoji="1" sz="2400">
                  <a:solidFill>
                    <a:schemeClr val="tx1"/>
                  </a:solidFill>
                  <a:latin typeface="Times New Roman" pitchFamily="18" charset="0"/>
                  <a:ea typeface="新細明體" charset="-120"/>
                </a:defRPr>
              </a:lvl5pPr>
              <a:lvl6pPr marL="2514600" indent="-228600" fontAlgn="base">
                <a:spcBef>
                  <a:spcPct val="0"/>
                </a:spcBef>
                <a:spcAft>
                  <a:spcPct val="0"/>
                </a:spcAft>
                <a:defRPr kumimoji="1" sz="2400">
                  <a:solidFill>
                    <a:schemeClr val="tx1"/>
                  </a:solidFill>
                  <a:latin typeface="Times New Roman" pitchFamily="18" charset="0"/>
                  <a:ea typeface="新細明體" charset="-120"/>
                </a:defRPr>
              </a:lvl6pPr>
              <a:lvl7pPr marL="2971800" indent="-228600" fontAlgn="base">
                <a:spcBef>
                  <a:spcPct val="0"/>
                </a:spcBef>
                <a:spcAft>
                  <a:spcPct val="0"/>
                </a:spcAft>
                <a:defRPr kumimoji="1" sz="2400">
                  <a:solidFill>
                    <a:schemeClr val="tx1"/>
                  </a:solidFill>
                  <a:latin typeface="Times New Roman" pitchFamily="18" charset="0"/>
                  <a:ea typeface="新細明體" charset="-120"/>
                </a:defRPr>
              </a:lvl7pPr>
              <a:lvl8pPr marL="3429000" indent="-228600" fontAlgn="base">
                <a:spcBef>
                  <a:spcPct val="0"/>
                </a:spcBef>
                <a:spcAft>
                  <a:spcPct val="0"/>
                </a:spcAft>
                <a:defRPr kumimoji="1" sz="2400">
                  <a:solidFill>
                    <a:schemeClr val="tx1"/>
                  </a:solidFill>
                  <a:latin typeface="Times New Roman" pitchFamily="18" charset="0"/>
                  <a:ea typeface="新細明體" charset="-120"/>
                </a:defRPr>
              </a:lvl8pPr>
              <a:lvl9pPr marL="3886200" indent="-228600" fontAlgn="base">
                <a:spcBef>
                  <a:spcPct val="0"/>
                </a:spcBef>
                <a:spcAft>
                  <a:spcPct val="0"/>
                </a:spcAft>
                <a:defRPr kumimoji="1" sz="2400">
                  <a:solidFill>
                    <a:schemeClr val="tx1"/>
                  </a:solidFill>
                  <a:latin typeface="Times New Roman" pitchFamily="18" charset="0"/>
                  <a:ea typeface="新細明體" charset="-120"/>
                </a:defRPr>
              </a:lvl9pPr>
            </a:lstStyle>
            <a:p>
              <a:pPr algn="ctr" latinLnBrk="1"/>
              <a:r>
                <a:rPr kumimoji="0" lang="zh-TW" altLang="en-US" sz="2200" b="1" smtClean="0">
                  <a:solidFill>
                    <a:srgbClr val="0000CC"/>
                  </a:solidFill>
                  <a:latin typeface="微軟正黑體" pitchFamily="34" charset="-120"/>
                  <a:ea typeface="微軟正黑體" pitchFamily="34" charset="-120"/>
                </a:rPr>
                <a:t>管理報表</a:t>
              </a:r>
              <a:endParaRPr kumimoji="0" lang="en-US" altLang="zh-TW" sz="2200" b="1" smtClean="0">
                <a:solidFill>
                  <a:srgbClr val="0000CC"/>
                </a:solidFill>
                <a:latin typeface="微軟正黑體" pitchFamily="34" charset="-120"/>
                <a:ea typeface="微軟正黑體" pitchFamily="34" charset="-120"/>
              </a:endParaRPr>
            </a:p>
            <a:p>
              <a:pPr algn="ctr" latinLnBrk="1"/>
              <a:r>
                <a:rPr kumimoji="0" lang="zh-TW" altLang="en-US" sz="2200" b="1" smtClean="0">
                  <a:solidFill>
                    <a:srgbClr val="FFFFFF"/>
                  </a:solidFill>
                  <a:latin typeface="微軟正黑體" pitchFamily="34" charset="-120"/>
                  <a:ea typeface="微軟正黑體" pitchFamily="34" charset="-120"/>
                </a:rPr>
                <a:t>建置階段</a:t>
              </a:r>
              <a:endParaRPr kumimoji="0" lang="en-US" altLang="zh-TW" sz="2200" b="1">
                <a:solidFill>
                  <a:srgbClr val="FFFFFF"/>
                </a:solidFill>
                <a:latin typeface="微軟正黑體" pitchFamily="34" charset="-120"/>
                <a:ea typeface="微軟正黑體" pitchFamily="34" charset="-120"/>
              </a:endParaRPr>
            </a:p>
          </p:txBody>
        </p:sp>
      </p:grpSp>
      <p:grpSp>
        <p:nvGrpSpPr>
          <p:cNvPr id="181" name="Group 156"/>
          <p:cNvGrpSpPr>
            <a:grpSpLocks/>
          </p:cNvGrpSpPr>
          <p:nvPr/>
        </p:nvGrpSpPr>
        <p:grpSpPr bwMode="auto">
          <a:xfrm>
            <a:off x="2067423" y="2426964"/>
            <a:ext cx="1677989" cy="914399"/>
            <a:chOff x="1135" y="1302"/>
            <a:chExt cx="1057" cy="576"/>
          </a:xfrm>
        </p:grpSpPr>
        <p:grpSp>
          <p:nvGrpSpPr>
            <p:cNvPr id="182" name="Group 32"/>
            <p:cNvGrpSpPr>
              <a:grpSpLocks/>
            </p:cNvGrpSpPr>
            <p:nvPr/>
          </p:nvGrpSpPr>
          <p:grpSpPr bwMode="auto">
            <a:xfrm>
              <a:off x="1135" y="1302"/>
              <a:ext cx="1057" cy="575"/>
              <a:chOff x="955" y="1234"/>
              <a:chExt cx="1404" cy="737"/>
            </a:xfrm>
            <a:scene3d>
              <a:camera prst="orthographicFront">
                <a:rot lat="0" lon="0" rev="0"/>
              </a:camera>
              <a:lightRig rig="contrasting" dir="t">
                <a:rot lat="0" lon="0" rev="1500000"/>
              </a:lightRig>
            </a:scene3d>
          </p:grpSpPr>
          <p:sp>
            <p:nvSpPr>
              <p:cNvPr id="184" name="Freeform 33"/>
              <p:cNvSpPr>
                <a:spLocks/>
              </p:cNvSpPr>
              <p:nvPr/>
            </p:nvSpPr>
            <p:spPr bwMode="gray">
              <a:xfrm>
                <a:off x="1250" y="1239"/>
                <a:ext cx="742" cy="118"/>
              </a:xfrm>
              <a:custGeom>
                <a:avLst/>
                <a:gdLst/>
                <a:ahLst/>
                <a:cxnLst>
                  <a:cxn ang="0">
                    <a:pos x="0" y="100"/>
                  </a:cxn>
                  <a:cxn ang="0">
                    <a:pos x="652" y="103"/>
                  </a:cxn>
                  <a:cxn ang="0">
                    <a:pos x="733" y="0"/>
                  </a:cxn>
                  <a:cxn ang="0">
                    <a:pos x="180" y="0"/>
                  </a:cxn>
                  <a:cxn ang="0">
                    <a:pos x="0" y="100"/>
                  </a:cxn>
                </a:cxnLst>
                <a:rect l="0" t="0" r="r" b="b"/>
                <a:pathLst>
                  <a:path w="734" h="104">
                    <a:moveTo>
                      <a:pt x="0" y="100"/>
                    </a:moveTo>
                    <a:lnTo>
                      <a:pt x="652" y="103"/>
                    </a:lnTo>
                    <a:lnTo>
                      <a:pt x="733" y="0"/>
                    </a:lnTo>
                    <a:lnTo>
                      <a:pt x="180" y="0"/>
                    </a:lnTo>
                    <a:lnTo>
                      <a:pt x="0" y="100"/>
                    </a:lnTo>
                  </a:path>
                </a:pathLst>
              </a:custGeom>
              <a:gradFill rotWithShape="1">
                <a:gsLst>
                  <a:gs pos="0">
                    <a:srgbClr val="FF6535"/>
                  </a:gs>
                  <a:gs pos="50000">
                    <a:srgbClr val="FF6535">
                      <a:gamma/>
                      <a:shade val="66275"/>
                      <a:invGamma/>
                    </a:srgbClr>
                  </a:gs>
                  <a:gs pos="100000">
                    <a:srgbClr val="FF6535"/>
                  </a:gs>
                </a:gsLst>
                <a:lin ang="2700000" scaled="1"/>
              </a:gradFill>
              <a:ln w="12700" cap="rnd" cmpd="sng">
                <a:noFill/>
                <a:prstDash val="solid"/>
                <a:round/>
                <a:headEnd type="none" w="med" len="med"/>
                <a:tailEnd type="none" w="med" len="med"/>
              </a:ln>
              <a:effectLst>
                <a:outerShdw blurRad="149987" dist="250190" dir="8460000" algn="ctr">
                  <a:srgbClr val="000000">
                    <a:alpha val="28000"/>
                  </a:srgbClr>
                </a:outerShdw>
              </a:effectLst>
              <a:sp3d prstMaterial="metal">
                <a:bevelT w="88900" h="88900"/>
              </a:sp3d>
            </p:spPr>
            <p:txBody>
              <a:bodyPr/>
              <a:lstStyle/>
              <a:p>
                <a:pPr algn="l">
                  <a:defRPr/>
                </a:pPr>
                <a:endParaRPr kumimoji="0" lang="zh-TW" altLang="en-US" sz="1800" b="0">
                  <a:solidFill>
                    <a:schemeClr val="tx1"/>
                  </a:solidFill>
                  <a:latin typeface="Arial" charset="0"/>
                  <a:ea typeface="新細明體" pitchFamily="18" charset="-120"/>
                </a:endParaRPr>
              </a:p>
            </p:txBody>
          </p:sp>
          <p:sp>
            <p:nvSpPr>
              <p:cNvPr id="185" name="Freeform 34"/>
              <p:cNvSpPr>
                <a:spLocks/>
              </p:cNvSpPr>
              <p:nvPr/>
            </p:nvSpPr>
            <p:spPr bwMode="gray">
              <a:xfrm>
                <a:off x="955" y="1354"/>
                <a:ext cx="1258" cy="617"/>
              </a:xfrm>
              <a:custGeom>
                <a:avLst/>
                <a:gdLst/>
                <a:ahLst/>
                <a:cxnLst>
                  <a:cxn ang="0">
                    <a:pos x="0" y="537"/>
                  </a:cxn>
                  <a:cxn ang="0">
                    <a:pos x="1238" y="537"/>
                  </a:cxn>
                  <a:cxn ang="0">
                    <a:pos x="950" y="0"/>
                  </a:cxn>
                  <a:cxn ang="0">
                    <a:pos x="288" y="0"/>
                  </a:cxn>
                  <a:cxn ang="0">
                    <a:pos x="0" y="537"/>
                  </a:cxn>
                </a:cxnLst>
                <a:rect l="0" t="0" r="r" b="b"/>
                <a:pathLst>
                  <a:path w="1239" h="538">
                    <a:moveTo>
                      <a:pt x="0" y="537"/>
                    </a:moveTo>
                    <a:lnTo>
                      <a:pt x="1238" y="537"/>
                    </a:lnTo>
                    <a:lnTo>
                      <a:pt x="950" y="0"/>
                    </a:lnTo>
                    <a:lnTo>
                      <a:pt x="288" y="0"/>
                    </a:lnTo>
                    <a:lnTo>
                      <a:pt x="0" y="537"/>
                    </a:lnTo>
                  </a:path>
                </a:pathLst>
              </a:custGeom>
              <a:gradFill rotWithShape="1">
                <a:gsLst>
                  <a:gs pos="0">
                    <a:srgbClr val="FF9933"/>
                  </a:gs>
                  <a:gs pos="100000">
                    <a:srgbClr val="FF9933">
                      <a:gamma/>
                      <a:shade val="46275"/>
                      <a:invGamma/>
                    </a:srgbClr>
                  </a:gs>
                </a:gsLst>
                <a:lin ang="2700000" scaled="1"/>
              </a:gradFill>
              <a:ln w="12700" cap="rnd" cmpd="sng">
                <a:noFill/>
                <a:prstDash val="solid"/>
                <a:round/>
                <a:headEnd type="none" w="med" len="med"/>
                <a:tailEnd type="none" w="med" len="med"/>
              </a:ln>
              <a:effectLst>
                <a:outerShdw blurRad="149987" dist="250190" dir="8460000" algn="ctr">
                  <a:srgbClr val="000000">
                    <a:alpha val="28000"/>
                  </a:srgbClr>
                </a:outerShdw>
              </a:effectLst>
              <a:sp3d prstMaterial="metal">
                <a:bevelT w="88900" h="88900"/>
              </a:sp3d>
            </p:spPr>
            <p:txBody>
              <a:bodyPr/>
              <a:lstStyle/>
              <a:p>
                <a:pPr algn="l">
                  <a:defRPr/>
                </a:pPr>
                <a:endParaRPr kumimoji="0" lang="zh-TW" altLang="en-US" sz="1800" b="0">
                  <a:solidFill>
                    <a:schemeClr val="tx1"/>
                  </a:solidFill>
                  <a:latin typeface="Arial" charset="0"/>
                  <a:ea typeface="新細明體" pitchFamily="18" charset="-120"/>
                </a:endParaRPr>
              </a:p>
            </p:txBody>
          </p:sp>
          <p:sp>
            <p:nvSpPr>
              <p:cNvPr id="186" name="Freeform 35"/>
              <p:cNvSpPr>
                <a:spLocks/>
              </p:cNvSpPr>
              <p:nvPr/>
            </p:nvSpPr>
            <p:spPr bwMode="gray">
              <a:xfrm>
                <a:off x="1914" y="1234"/>
                <a:ext cx="445" cy="732"/>
              </a:xfrm>
              <a:custGeom>
                <a:avLst/>
                <a:gdLst/>
                <a:ahLst/>
                <a:cxnLst>
                  <a:cxn ang="0">
                    <a:pos x="289" y="637"/>
                  </a:cxn>
                  <a:cxn ang="0">
                    <a:pos x="438" y="441"/>
                  </a:cxn>
                  <a:cxn ang="0">
                    <a:pos x="79" y="0"/>
                  </a:cxn>
                  <a:cxn ang="0">
                    <a:pos x="0" y="96"/>
                  </a:cxn>
                  <a:cxn ang="0">
                    <a:pos x="289" y="637"/>
                  </a:cxn>
                </a:cxnLst>
                <a:rect l="0" t="0" r="r" b="b"/>
                <a:pathLst>
                  <a:path w="439" h="638">
                    <a:moveTo>
                      <a:pt x="289" y="637"/>
                    </a:moveTo>
                    <a:lnTo>
                      <a:pt x="438" y="441"/>
                    </a:lnTo>
                    <a:lnTo>
                      <a:pt x="79" y="0"/>
                    </a:lnTo>
                    <a:lnTo>
                      <a:pt x="0" y="96"/>
                    </a:lnTo>
                    <a:lnTo>
                      <a:pt x="289" y="637"/>
                    </a:lnTo>
                  </a:path>
                </a:pathLst>
              </a:custGeom>
              <a:solidFill>
                <a:srgbClr val="FFBA75"/>
              </a:solidFill>
              <a:ln w="12700" cap="rnd" cmpd="sng">
                <a:noFill/>
                <a:prstDash val="solid"/>
                <a:round/>
                <a:headEnd type="none" w="med" len="med"/>
                <a:tailEnd type="none" w="med" len="med"/>
              </a:ln>
              <a:effectLst>
                <a:outerShdw blurRad="149987" dist="250190" dir="8460000" algn="ctr">
                  <a:srgbClr val="000000">
                    <a:alpha val="28000"/>
                  </a:srgbClr>
                </a:outerShdw>
              </a:effectLst>
              <a:sp3d prstMaterial="metal">
                <a:bevelT w="88900" h="88900"/>
              </a:sp3d>
            </p:spPr>
            <p:txBody>
              <a:bodyPr/>
              <a:lstStyle/>
              <a:p>
                <a:pPr algn="l">
                  <a:defRPr/>
                </a:pPr>
                <a:endParaRPr kumimoji="0" lang="zh-TW" altLang="en-US" sz="1800" b="0">
                  <a:solidFill>
                    <a:schemeClr val="tx1"/>
                  </a:solidFill>
                  <a:latin typeface="Arial" charset="0"/>
                  <a:ea typeface="新細明體" pitchFamily="18" charset="-120"/>
                </a:endParaRPr>
              </a:p>
            </p:txBody>
          </p:sp>
        </p:grpSp>
        <p:sp>
          <p:nvSpPr>
            <p:cNvPr id="183" name="Text Box 39"/>
            <p:cNvSpPr txBox="1">
              <a:spLocks noChangeArrowheads="1"/>
            </p:cNvSpPr>
            <p:nvPr/>
          </p:nvSpPr>
          <p:spPr bwMode="auto">
            <a:xfrm>
              <a:off x="1227" y="1432"/>
              <a:ext cx="763" cy="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algn="l">
                <a:defRPr kumimoji="1" sz="2400">
                  <a:solidFill>
                    <a:schemeClr val="tx1"/>
                  </a:solidFill>
                  <a:latin typeface="Times New Roman" pitchFamily="18" charset="0"/>
                  <a:ea typeface="新細明體" charset="-120"/>
                </a:defRPr>
              </a:lvl1pPr>
              <a:lvl2pPr marL="742950" indent="-285750" algn="l">
                <a:defRPr kumimoji="1" sz="2400">
                  <a:solidFill>
                    <a:schemeClr val="tx1"/>
                  </a:solidFill>
                  <a:latin typeface="Times New Roman" pitchFamily="18" charset="0"/>
                  <a:ea typeface="新細明體" charset="-120"/>
                </a:defRPr>
              </a:lvl2pPr>
              <a:lvl3pPr marL="1143000" indent="-228600" algn="l">
                <a:defRPr kumimoji="1" sz="2400">
                  <a:solidFill>
                    <a:schemeClr val="tx1"/>
                  </a:solidFill>
                  <a:latin typeface="Times New Roman" pitchFamily="18" charset="0"/>
                  <a:ea typeface="新細明體" charset="-120"/>
                </a:defRPr>
              </a:lvl3pPr>
              <a:lvl4pPr marL="1600200" indent="-228600" algn="l">
                <a:defRPr kumimoji="1" sz="2400">
                  <a:solidFill>
                    <a:schemeClr val="tx1"/>
                  </a:solidFill>
                  <a:latin typeface="Times New Roman" pitchFamily="18" charset="0"/>
                  <a:ea typeface="新細明體" charset="-120"/>
                </a:defRPr>
              </a:lvl4pPr>
              <a:lvl5pPr marL="2057400" indent="-228600" algn="l">
                <a:defRPr kumimoji="1" sz="2400">
                  <a:solidFill>
                    <a:schemeClr val="tx1"/>
                  </a:solidFill>
                  <a:latin typeface="Times New Roman" pitchFamily="18" charset="0"/>
                  <a:ea typeface="新細明體" charset="-120"/>
                </a:defRPr>
              </a:lvl5pPr>
              <a:lvl6pPr marL="2514600" indent="-228600" fontAlgn="base">
                <a:spcBef>
                  <a:spcPct val="0"/>
                </a:spcBef>
                <a:spcAft>
                  <a:spcPct val="0"/>
                </a:spcAft>
                <a:defRPr kumimoji="1" sz="2400">
                  <a:solidFill>
                    <a:schemeClr val="tx1"/>
                  </a:solidFill>
                  <a:latin typeface="Times New Roman" pitchFamily="18" charset="0"/>
                  <a:ea typeface="新細明體" charset="-120"/>
                </a:defRPr>
              </a:lvl6pPr>
              <a:lvl7pPr marL="2971800" indent="-228600" fontAlgn="base">
                <a:spcBef>
                  <a:spcPct val="0"/>
                </a:spcBef>
                <a:spcAft>
                  <a:spcPct val="0"/>
                </a:spcAft>
                <a:defRPr kumimoji="1" sz="2400">
                  <a:solidFill>
                    <a:schemeClr val="tx1"/>
                  </a:solidFill>
                  <a:latin typeface="Times New Roman" pitchFamily="18" charset="0"/>
                  <a:ea typeface="新細明體" charset="-120"/>
                </a:defRPr>
              </a:lvl7pPr>
              <a:lvl8pPr marL="3429000" indent="-228600" fontAlgn="base">
                <a:spcBef>
                  <a:spcPct val="0"/>
                </a:spcBef>
                <a:spcAft>
                  <a:spcPct val="0"/>
                </a:spcAft>
                <a:defRPr kumimoji="1" sz="2400">
                  <a:solidFill>
                    <a:schemeClr val="tx1"/>
                  </a:solidFill>
                  <a:latin typeface="Times New Roman" pitchFamily="18" charset="0"/>
                  <a:ea typeface="新細明體" charset="-120"/>
                </a:defRPr>
              </a:lvl8pPr>
              <a:lvl9pPr marL="3886200" indent="-228600" fontAlgn="base">
                <a:spcBef>
                  <a:spcPct val="0"/>
                </a:spcBef>
                <a:spcAft>
                  <a:spcPct val="0"/>
                </a:spcAft>
                <a:defRPr kumimoji="1" sz="2400">
                  <a:solidFill>
                    <a:schemeClr val="tx1"/>
                  </a:solidFill>
                  <a:latin typeface="Times New Roman" pitchFamily="18" charset="0"/>
                  <a:ea typeface="新細明體" charset="-120"/>
                </a:defRPr>
              </a:lvl9pPr>
            </a:lstStyle>
            <a:p>
              <a:pPr algn="ctr" latinLnBrk="1"/>
              <a:r>
                <a:rPr kumimoji="0" lang="zh-TW" altLang="en-US" sz="2000" b="1" smtClean="0">
                  <a:solidFill>
                    <a:srgbClr val="FFFF00"/>
                  </a:solidFill>
                  <a:latin typeface="微軟正黑體" pitchFamily="34" charset="-120"/>
                  <a:ea typeface="微軟正黑體" pitchFamily="34" charset="-120"/>
                </a:rPr>
                <a:t>資訊</a:t>
              </a:r>
              <a:endParaRPr kumimoji="0" lang="en-US" altLang="zh-TW" sz="2000" b="1" smtClean="0">
                <a:solidFill>
                  <a:srgbClr val="FFFF00"/>
                </a:solidFill>
                <a:latin typeface="微軟正黑體" pitchFamily="34" charset="-120"/>
                <a:ea typeface="微軟正黑體" pitchFamily="34" charset="-120"/>
              </a:endParaRPr>
            </a:p>
            <a:p>
              <a:pPr algn="ctr" latinLnBrk="1"/>
              <a:r>
                <a:rPr kumimoji="0" lang="zh-TW" altLang="en-US" sz="2000" b="1" smtClean="0">
                  <a:solidFill>
                    <a:srgbClr val="FFFF00"/>
                  </a:solidFill>
                  <a:latin typeface="微軟正黑體" pitchFamily="34" charset="-120"/>
                  <a:ea typeface="微軟正黑體" pitchFamily="34" charset="-120"/>
                </a:rPr>
                <a:t>應用</a:t>
              </a:r>
              <a:r>
                <a:rPr kumimoji="0" lang="zh-TW" altLang="en-US" sz="2000" b="1" smtClean="0">
                  <a:solidFill>
                    <a:srgbClr val="FFFFFF"/>
                  </a:solidFill>
                  <a:latin typeface="微軟正黑體" pitchFamily="34" charset="-120"/>
                  <a:ea typeface="微軟正黑體" pitchFamily="34" charset="-120"/>
                </a:rPr>
                <a:t>階段</a:t>
              </a:r>
              <a:endParaRPr kumimoji="0" lang="en-US" altLang="zh-TW" sz="2000" b="1">
                <a:solidFill>
                  <a:srgbClr val="FFFFFF"/>
                </a:solidFill>
                <a:latin typeface="微軟正黑體" pitchFamily="34" charset="-120"/>
                <a:ea typeface="微軟正黑體" pitchFamily="34" charset="-120"/>
              </a:endParaRPr>
            </a:p>
          </p:txBody>
        </p:sp>
      </p:grpSp>
      <p:grpSp>
        <p:nvGrpSpPr>
          <p:cNvPr id="187" name="Group 36"/>
          <p:cNvGrpSpPr>
            <a:grpSpLocks/>
          </p:cNvGrpSpPr>
          <p:nvPr/>
        </p:nvGrpSpPr>
        <p:grpSpPr bwMode="auto">
          <a:xfrm>
            <a:off x="2461276" y="1705841"/>
            <a:ext cx="778647" cy="764953"/>
            <a:chOff x="1284" y="653"/>
            <a:chExt cx="653" cy="616"/>
          </a:xfrm>
          <a:scene3d>
            <a:camera prst="orthographicFront">
              <a:rot lat="0" lon="0" rev="0"/>
            </a:camera>
            <a:lightRig rig="contrasting" dir="t">
              <a:rot lat="0" lon="0" rev="1500000"/>
            </a:lightRig>
          </a:scene3d>
        </p:grpSpPr>
        <p:sp>
          <p:nvSpPr>
            <p:cNvPr id="188" name="Freeform 37"/>
            <p:cNvSpPr>
              <a:spLocks/>
            </p:cNvSpPr>
            <p:nvPr/>
          </p:nvSpPr>
          <p:spPr bwMode="gray">
            <a:xfrm>
              <a:off x="1284" y="653"/>
              <a:ext cx="598" cy="616"/>
            </a:xfrm>
            <a:custGeom>
              <a:avLst/>
              <a:gdLst/>
              <a:ahLst/>
              <a:cxnLst>
                <a:cxn ang="0">
                  <a:pos x="0" y="533"/>
                </a:cxn>
                <a:cxn ang="0">
                  <a:pos x="586" y="536"/>
                </a:cxn>
                <a:cxn ang="0">
                  <a:pos x="283" y="0"/>
                </a:cxn>
                <a:cxn ang="0">
                  <a:pos x="0" y="533"/>
                </a:cxn>
              </a:cxnLst>
              <a:rect l="0" t="0" r="r" b="b"/>
              <a:pathLst>
                <a:path w="587" h="537">
                  <a:moveTo>
                    <a:pt x="0" y="533"/>
                  </a:moveTo>
                  <a:lnTo>
                    <a:pt x="586" y="536"/>
                  </a:lnTo>
                  <a:lnTo>
                    <a:pt x="283" y="0"/>
                  </a:lnTo>
                  <a:lnTo>
                    <a:pt x="0" y="533"/>
                  </a:lnTo>
                </a:path>
              </a:pathLst>
            </a:custGeom>
            <a:gradFill rotWithShape="1">
              <a:gsLst>
                <a:gs pos="0">
                  <a:srgbClr val="CC3300"/>
                </a:gs>
                <a:gs pos="100000">
                  <a:srgbClr val="CC3300">
                    <a:gamma/>
                    <a:shade val="46275"/>
                    <a:invGamma/>
                  </a:srgbClr>
                </a:gs>
              </a:gsLst>
              <a:lin ang="2700000" scaled="1"/>
            </a:gradFill>
            <a:ln w="12700" cap="rnd" cmpd="sng">
              <a:noFill/>
              <a:prstDash val="solid"/>
              <a:round/>
              <a:headEnd type="none" w="med" len="med"/>
              <a:tailEnd type="none" w="med" len="med"/>
            </a:ln>
            <a:effectLst>
              <a:outerShdw blurRad="149987" dist="250190" dir="8460000" algn="ctr">
                <a:srgbClr val="000000">
                  <a:alpha val="28000"/>
                </a:srgbClr>
              </a:outerShdw>
            </a:effectLst>
            <a:sp3d prstMaterial="metal">
              <a:bevelT w="88900" h="88900"/>
            </a:sp3d>
          </p:spPr>
          <p:txBody>
            <a:bodyPr/>
            <a:lstStyle/>
            <a:p>
              <a:pPr algn="l">
                <a:defRPr/>
              </a:pPr>
              <a:endParaRPr kumimoji="0" lang="zh-TW" altLang="en-US" sz="1800" b="0">
                <a:solidFill>
                  <a:schemeClr val="tx1"/>
                </a:solidFill>
                <a:latin typeface="Arial" charset="0"/>
                <a:ea typeface="新細明體" pitchFamily="18" charset="-120"/>
              </a:endParaRPr>
            </a:p>
          </p:txBody>
        </p:sp>
        <p:sp>
          <p:nvSpPr>
            <p:cNvPr id="189" name="Freeform 38"/>
            <p:cNvSpPr>
              <a:spLocks/>
            </p:cNvSpPr>
            <p:nvPr/>
          </p:nvSpPr>
          <p:spPr bwMode="gray">
            <a:xfrm>
              <a:off x="1568" y="653"/>
              <a:ext cx="369" cy="613"/>
            </a:xfrm>
            <a:custGeom>
              <a:avLst/>
              <a:gdLst/>
              <a:ahLst/>
              <a:cxnLst>
                <a:cxn ang="0">
                  <a:pos x="296" y="534"/>
                </a:cxn>
                <a:cxn ang="0">
                  <a:pos x="363" y="445"/>
                </a:cxn>
                <a:cxn ang="0">
                  <a:pos x="0" y="0"/>
                </a:cxn>
                <a:cxn ang="0">
                  <a:pos x="296" y="534"/>
                </a:cxn>
              </a:cxnLst>
              <a:rect l="0" t="0" r="r" b="b"/>
              <a:pathLst>
                <a:path w="364" h="535">
                  <a:moveTo>
                    <a:pt x="296" y="534"/>
                  </a:moveTo>
                  <a:lnTo>
                    <a:pt x="363" y="445"/>
                  </a:lnTo>
                  <a:lnTo>
                    <a:pt x="0" y="0"/>
                  </a:lnTo>
                  <a:lnTo>
                    <a:pt x="296" y="534"/>
                  </a:lnTo>
                </a:path>
              </a:pathLst>
            </a:custGeom>
            <a:solidFill>
              <a:srgbClr val="FF6535"/>
            </a:solidFill>
            <a:ln w="12700" cap="rnd" cmpd="sng">
              <a:noFill/>
              <a:prstDash val="solid"/>
              <a:round/>
              <a:headEnd type="none" w="med" len="med"/>
              <a:tailEnd type="none" w="med" len="med"/>
            </a:ln>
            <a:effectLst>
              <a:outerShdw blurRad="149987" dist="250190" dir="8460000" algn="ctr">
                <a:srgbClr val="000000">
                  <a:alpha val="28000"/>
                </a:srgbClr>
              </a:outerShdw>
            </a:effectLst>
            <a:sp3d prstMaterial="metal">
              <a:bevelT w="88900" h="88900"/>
            </a:sp3d>
          </p:spPr>
          <p:txBody>
            <a:bodyPr/>
            <a:lstStyle/>
            <a:p>
              <a:pPr algn="l">
                <a:defRPr/>
              </a:pPr>
              <a:endParaRPr kumimoji="0" lang="zh-TW" altLang="en-US" sz="1800" b="0">
                <a:solidFill>
                  <a:schemeClr val="tx1"/>
                </a:solidFill>
                <a:latin typeface="Arial" charset="0"/>
                <a:ea typeface="新細明體" pitchFamily="18" charset="-120"/>
              </a:endParaRPr>
            </a:p>
          </p:txBody>
        </p:sp>
      </p:grpSp>
      <p:grpSp>
        <p:nvGrpSpPr>
          <p:cNvPr id="190" name="群組 189"/>
          <p:cNvGrpSpPr/>
          <p:nvPr/>
        </p:nvGrpSpPr>
        <p:grpSpPr>
          <a:xfrm>
            <a:off x="172084" y="836712"/>
            <a:ext cx="2987044" cy="1718591"/>
            <a:chOff x="-725705" y="699293"/>
            <a:chExt cx="4027792" cy="2357437"/>
          </a:xfrm>
        </p:grpSpPr>
        <p:sp>
          <p:nvSpPr>
            <p:cNvPr id="191" name="向左箭號 23"/>
            <p:cNvSpPr/>
            <p:nvPr/>
          </p:nvSpPr>
          <p:spPr bwMode="auto">
            <a:xfrm rot="10800000">
              <a:off x="-725705" y="699293"/>
              <a:ext cx="4027792" cy="2357437"/>
            </a:xfrm>
            <a:prstGeom prst="leftArrow">
              <a:avLst>
                <a:gd name="adj1" fmla="val 67053"/>
                <a:gd name="adj2" fmla="val 57523"/>
              </a:avLst>
            </a:prstGeom>
            <a:solidFill>
              <a:srgbClr val="0070C0"/>
            </a:solidFill>
            <a:ln w="9525" cap="flat" cmpd="sng" algn="ctr">
              <a:noFill/>
              <a:prstDash val="solid"/>
              <a:round/>
              <a:headEnd type="none" w="med" len="med"/>
              <a:tailEnd type="none" w="med" len="med"/>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a:lstStyle/>
            <a:p>
              <a:pPr fontAlgn="auto">
                <a:spcBef>
                  <a:spcPts val="0"/>
                </a:spcBef>
                <a:spcAft>
                  <a:spcPts val="0"/>
                </a:spcAft>
                <a:defRPr/>
              </a:pPr>
              <a:endParaRPr kumimoji="0" lang="zh-TW" altLang="en-US" sz="1800">
                <a:latin typeface="+mn-lt"/>
                <a:ea typeface="+mn-ea"/>
                <a:cs typeface="華康POP1體W9"/>
              </a:endParaRPr>
            </a:p>
          </p:txBody>
        </p:sp>
        <p:sp>
          <p:nvSpPr>
            <p:cNvPr id="192" name="圓角矩形 5"/>
            <p:cNvSpPr/>
            <p:nvPr/>
          </p:nvSpPr>
          <p:spPr bwMode="auto">
            <a:xfrm>
              <a:off x="-602652" y="2191379"/>
              <a:ext cx="2651188" cy="334731"/>
            </a:xfrm>
            <a:prstGeom prst="roundRect">
              <a:avLst>
                <a:gd name="adj" fmla="val 50000"/>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kumimoji="0" lang="zh-TW" altLang="en-US" sz="1600" b="1" dirty="0">
                  <a:solidFill>
                    <a:srgbClr val="6600CC"/>
                  </a:solidFill>
                  <a:latin typeface="微軟正黑體" pitchFamily="34" charset="-120"/>
                  <a:ea typeface="微軟正黑體" pitchFamily="34" charset="-120"/>
                  <a:cs typeface="華康POP1體W9"/>
                </a:rPr>
                <a:t>路線數</a:t>
              </a:r>
              <a:r>
                <a:rPr kumimoji="0" lang="en-US" altLang="zh-TW" sz="1600" b="1" dirty="0">
                  <a:solidFill>
                    <a:srgbClr val="6600CC"/>
                  </a:solidFill>
                  <a:latin typeface="微軟正黑體" pitchFamily="34" charset="-120"/>
                  <a:ea typeface="微軟正黑體" pitchFamily="34" charset="-120"/>
                  <a:cs typeface="華康POP1體W9"/>
                </a:rPr>
                <a:t>: </a:t>
              </a:r>
              <a:r>
                <a:rPr lang="en-US" altLang="zh-TW" sz="1600" dirty="0" smtClean="0">
                  <a:solidFill>
                    <a:srgbClr val="6600CC"/>
                  </a:solidFill>
                  <a:latin typeface="微軟正黑體" pitchFamily="34" charset="-120"/>
                  <a:ea typeface="微軟正黑體" pitchFamily="34" charset="-120"/>
                  <a:cs typeface="華康POP1體W9"/>
                </a:rPr>
                <a:t>395</a:t>
              </a:r>
              <a:endParaRPr kumimoji="0" lang="en-US" altLang="zh-TW" sz="1600" b="1" dirty="0">
                <a:solidFill>
                  <a:srgbClr val="6600CC"/>
                </a:solidFill>
                <a:latin typeface="微軟正黑體" pitchFamily="34" charset="-120"/>
                <a:ea typeface="微軟正黑體" pitchFamily="34" charset="-120"/>
                <a:cs typeface="華康POP1體W9"/>
              </a:endParaRPr>
            </a:p>
          </p:txBody>
        </p:sp>
        <p:sp>
          <p:nvSpPr>
            <p:cNvPr id="193" name="圓角矩形 5"/>
            <p:cNvSpPr/>
            <p:nvPr/>
          </p:nvSpPr>
          <p:spPr bwMode="auto">
            <a:xfrm rot="181693">
              <a:off x="-602652" y="1691300"/>
              <a:ext cx="2651188" cy="334731"/>
            </a:xfrm>
            <a:prstGeom prst="roundRect">
              <a:avLst>
                <a:gd name="adj" fmla="val 50000"/>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kumimoji="0" lang="zh-TW" altLang="en-US" sz="1600" b="1" dirty="0">
                  <a:solidFill>
                    <a:srgbClr val="6600CC"/>
                  </a:solidFill>
                  <a:latin typeface="微軟正黑體" pitchFamily="34" charset="-120"/>
                  <a:ea typeface="微軟正黑體" pitchFamily="34" charset="-120"/>
                </a:rPr>
                <a:t>智慧站牌數</a:t>
              </a:r>
              <a:r>
                <a:rPr kumimoji="0" lang="en-US" altLang="zh-TW" sz="1600" b="1" dirty="0">
                  <a:solidFill>
                    <a:srgbClr val="6600CC"/>
                  </a:solidFill>
                  <a:latin typeface="微軟正黑體" pitchFamily="34" charset="-120"/>
                  <a:ea typeface="微軟正黑體" pitchFamily="34" charset="-120"/>
                </a:rPr>
                <a:t>: </a:t>
              </a:r>
              <a:r>
                <a:rPr lang="en-US" altLang="zh-TW" sz="1600" dirty="0" smtClean="0">
                  <a:solidFill>
                    <a:srgbClr val="6600CC"/>
                  </a:solidFill>
                  <a:latin typeface="微軟正黑體" pitchFamily="34" charset="-120"/>
                  <a:ea typeface="微軟正黑體" pitchFamily="34" charset="-120"/>
                </a:rPr>
                <a:t>1092</a:t>
              </a:r>
              <a:endParaRPr kumimoji="0" lang="en-US" altLang="zh-TW" sz="1600" b="1" dirty="0">
                <a:solidFill>
                  <a:srgbClr val="6600CC"/>
                </a:solidFill>
                <a:latin typeface="微軟正黑體" pitchFamily="34" charset="-120"/>
                <a:ea typeface="微軟正黑體" pitchFamily="34" charset="-120"/>
              </a:endParaRPr>
            </a:p>
          </p:txBody>
        </p:sp>
        <p:sp>
          <p:nvSpPr>
            <p:cNvPr id="194" name="圓角矩形 5"/>
            <p:cNvSpPr/>
            <p:nvPr/>
          </p:nvSpPr>
          <p:spPr bwMode="auto">
            <a:xfrm rot="269445">
              <a:off x="-602652" y="1191217"/>
              <a:ext cx="2651188" cy="334731"/>
            </a:xfrm>
            <a:prstGeom prst="roundRect">
              <a:avLst>
                <a:gd name="adj" fmla="val 50000"/>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kumimoji="0" lang="zh-TW" altLang="en-US" sz="1600" b="1" dirty="0">
                  <a:solidFill>
                    <a:srgbClr val="6600CC"/>
                  </a:solidFill>
                  <a:latin typeface="微軟正黑體" pitchFamily="34" charset="-120"/>
                  <a:ea typeface="微軟正黑體" pitchFamily="34" charset="-120"/>
                </a:rPr>
                <a:t>車輛數</a:t>
              </a:r>
              <a:r>
                <a:rPr kumimoji="0" lang="en-US" altLang="zh-TW" sz="1600" b="1" dirty="0">
                  <a:solidFill>
                    <a:srgbClr val="6600CC"/>
                  </a:solidFill>
                  <a:latin typeface="微軟正黑體" pitchFamily="34" charset="-120"/>
                  <a:ea typeface="微軟正黑體" pitchFamily="34" charset="-120"/>
                </a:rPr>
                <a:t>: </a:t>
              </a:r>
              <a:r>
                <a:rPr lang="en-US" altLang="zh-TW" sz="1600" dirty="0" smtClean="0">
                  <a:solidFill>
                    <a:srgbClr val="6600CC"/>
                  </a:solidFill>
                  <a:latin typeface="微軟正黑體" pitchFamily="34" charset="-120"/>
                  <a:ea typeface="微軟正黑體" pitchFamily="34" charset="-120"/>
                </a:rPr>
                <a:t>4000</a:t>
              </a:r>
              <a:endParaRPr kumimoji="0" lang="en-US" altLang="zh-TW" sz="1600" b="1" dirty="0">
                <a:solidFill>
                  <a:srgbClr val="6600CC"/>
                </a:solidFill>
                <a:latin typeface="微軟正黑體" pitchFamily="34" charset="-120"/>
                <a:ea typeface="微軟正黑體" pitchFamily="34" charset="-120"/>
              </a:endParaRPr>
            </a:p>
          </p:txBody>
        </p:sp>
      </p:grpSp>
      <p:sp>
        <p:nvSpPr>
          <p:cNvPr id="195" name="Cloud"/>
          <p:cNvSpPr>
            <a:spLocks noChangeAspect="1" noEditPoints="1" noChangeArrowheads="1"/>
          </p:cNvSpPr>
          <p:nvPr/>
        </p:nvSpPr>
        <p:spPr bwMode="auto">
          <a:xfrm>
            <a:off x="6912031" y="1041100"/>
            <a:ext cx="1658881" cy="111168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l="100000" b="100000"/>
            </a:path>
            <a:tileRect t="-100000" r="-100000"/>
          </a:gradFill>
          <a:ln w="9525">
            <a:solidFill>
              <a:schemeClr val="bg1"/>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zh-TW" altLang="en-US"/>
          </a:p>
        </p:txBody>
      </p:sp>
      <p:pic>
        <p:nvPicPr>
          <p:cNvPr id="196" name="Picture 2" descr="C:\Documents and Settings\Administrator\My Documents\abc\大台北-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4015" y="688486"/>
            <a:ext cx="1806547" cy="181774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8191016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500" fill="hold"/>
                                        <p:tgtEl>
                                          <p:spTgt spid="163"/>
                                        </p:tgtEl>
                                        <p:attrNameLst>
                                          <p:attrName>ppt_x</p:attrName>
                                        </p:attrNameLst>
                                      </p:cBhvr>
                                      <p:tavLst>
                                        <p:tav tm="0">
                                          <p:val>
                                            <p:strVal val="#ppt_x"/>
                                          </p:val>
                                        </p:tav>
                                        <p:tav tm="100000">
                                          <p:val>
                                            <p:strVal val="#ppt_x"/>
                                          </p:val>
                                        </p:tav>
                                      </p:tavLst>
                                    </p:anim>
                                    <p:anim calcmode="lin" valueType="num">
                                      <p:cBhvr additive="base">
                                        <p:cTn id="8" dur="500" fill="hold"/>
                                        <p:tgtEl>
                                          <p:spTgt spid="163"/>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500" fill="hold"/>
                                        <p:tgtEl>
                                          <p:spTgt spid="144"/>
                                        </p:tgtEl>
                                        <p:attrNameLst>
                                          <p:attrName>ppt_x</p:attrName>
                                        </p:attrNameLst>
                                      </p:cBhvr>
                                      <p:tavLst>
                                        <p:tav tm="0">
                                          <p:val>
                                            <p:strVal val="1+#ppt_w/2"/>
                                          </p:val>
                                        </p:tav>
                                        <p:tav tm="100000">
                                          <p:val>
                                            <p:strVal val="#ppt_x"/>
                                          </p:val>
                                        </p:tav>
                                      </p:tavLst>
                                    </p:anim>
                                    <p:anim calcmode="lin" valueType="num">
                                      <p:cBhvr additive="base">
                                        <p:cTn id="12" dur="500" fill="hold"/>
                                        <p:tgtEl>
                                          <p:spTgt spid="14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nodeType="afterEffect">
                                  <p:stCondLst>
                                    <p:cond delay="0"/>
                                  </p:stCondLst>
                                  <p:childTnLst>
                                    <p:set>
                                      <p:cBhvr>
                                        <p:cTn id="15" dur="1" fill="hold">
                                          <p:stCondLst>
                                            <p:cond delay="0"/>
                                          </p:stCondLst>
                                        </p:cTn>
                                        <p:tgtEl>
                                          <p:spTgt spid="169"/>
                                        </p:tgtEl>
                                        <p:attrNameLst>
                                          <p:attrName>style.visibility</p:attrName>
                                        </p:attrNameLst>
                                      </p:cBhvr>
                                      <p:to>
                                        <p:strVal val="visible"/>
                                      </p:to>
                                    </p:set>
                                    <p:anim calcmode="lin" valueType="num">
                                      <p:cBhvr additive="base">
                                        <p:cTn id="16" dur="500" fill="hold"/>
                                        <p:tgtEl>
                                          <p:spTgt spid="169"/>
                                        </p:tgtEl>
                                        <p:attrNameLst>
                                          <p:attrName>ppt_x</p:attrName>
                                        </p:attrNameLst>
                                      </p:cBhvr>
                                      <p:tavLst>
                                        <p:tav tm="0">
                                          <p:val>
                                            <p:strVal val="#ppt_x"/>
                                          </p:val>
                                        </p:tav>
                                        <p:tav tm="100000">
                                          <p:val>
                                            <p:strVal val="#ppt_x"/>
                                          </p:val>
                                        </p:tav>
                                      </p:tavLst>
                                    </p:anim>
                                    <p:anim calcmode="lin" valueType="num">
                                      <p:cBhvr additive="base">
                                        <p:cTn id="17" dur="500" fill="hold"/>
                                        <p:tgtEl>
                                          <p:spTgt spid="169"/>
                                        </p:tgtEl>
                                        <p:attrNameLst>
                                          <p:attrName>ppt_y</p:attrName>
                                        </p:attrNameLst>
                                      </p:cBhvr>
                                      <p:tavLst>
                                        <p:tav tm="0">
                                          <p:val>
                                            <p:strVal val="0-#ppt_h/2"/>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155"/>
                                        </p:tgtEl>
                                        <p:attrNameLst>
                                          <p:attrName>style.visibility</p:attrName>
                                        </p:attrNameLst>
                                      </p:cBhvr>
                                      <p:to>
                                        <p:strVal val="visible"/>
                                      </p:to>
                                    </p:set>
                                    <p:anim calcmode="lin" valueType="num">
                                      <p:cBhvr additive="base">
                                        <p:cTn id="20" dur="500" fill="hold"/>
                                        <p:tgtEl>
                                          <p:spTgt spid="155"/>
                                        </p:tgtEl>
                                        <p:attrNameLst>
                                          <p:attrName>ppt_x</p:attrName>
                                        </p:attrNameLst>
                                      </p:cBhvr>
                                      <p:tavLst>
                                        <p:tav tm="0">
                                          <p:val>
                                            <p:strVal val="1+#ppt_w/2"/>
                                          </p:val>
                                        </p:tav>
                                        <p:tav tm="100000">
                                          <p:val>
                                            <p:strVal val="#ppt_x"/>
                                          </p:val>
                                        </p:tav>
                                      </p:tavLst>
                                    </p:anim>
                                    <p:anim calcmode="lin" valueType="num">
                                      <p:cBhvr additive="base">
                                        <p:cTn id="21" dur="500" fill="hold"/>
                                        <p:tgtEl>
                                          <p:spTgt spid="155"/>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1" fill="hold" nodeType="afterEffect">
                                  <p:stCondLst>
                                    <p:cond delay="0"/>
                                  </p:stCondLst>
                                  <p:childTnLst>
                                    <p:set>
                                      <p:cBhvr>
                                        <p:cTn id="24" dur="1" fill="hold">
                                          <p:stCondLst>
                                            <p:cond delay="0"/>
                                          </p:stCondLst>
                                        </p:cTn>
                                        <p:tgtEl>
                                          <p:spTgt spid="175"/>
                                        </p:tgtEl>
                                        <p:attrNameLst>
                                          <p:attrName>style.visibility</p:attrName>
                                        </p:attrNameLst>
                                      </p:cBhvr>
                                      <p:to>
                                        <p:strVal val="visible"/>
                                      </p:to>
                                    </p:set>
                                    <p:anim calcmode="lin" valueType="num">
                                      <p:cBhvr additive="base">
                                        <p:cTn id="25" dur="500" fill="hold"/>
                                        <p:tgtEl>
                                          <p:spTgt spid="175"/>
                                        </p:tgtEl>
                                        <p:attrNameLst>
                                          <p:attrName>ppt_x</p:attrName>
                                        </p:attrNameLst>
                                      </p:cBhvr>
                                      <p:tavLst>
                                        <p:tav tm="0">
                                          <p:val>
                                            <p:strVal val="#ppt_x"/>
                                          </p:val>
                                        </p:tav>
                                        <p:tav tm="100000">
                                          <p:val>
                                            <p:strVal val="#ppt_x"/>
                                          </p:val>
                                        </p:tav>
                                      </p:tavLst>
                                    </p:anim>
                                    <p:anim calcmode="lin" valueType="num">
                                      <p:cBhvr additive="base">
                                        <p:cTn id="26" dur="500" fill="hold"/>
                                        <p:tgtEl>
                                          <p:spTgt spid="175"/>
                                        </p:tgtEl>
                                        <p:attrNameLst>
                                          <p:attrName>ppt_y</p:attrName>
                                        </p:attrNameLst>
                                      </p:cBhvr>
                                      <p:tavLst>
                                        <p:tav tm="0">
                                          <p:val>
                                            <p:strVal val="0-#ppt_h/2"/>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150"/>
                                        </p:tgtEl>
                                        <p:attrNameLst>
                                          <p:attrName>style.visibility</p:attrName>
                                        </p:attrNameLst>
                                      </p:cBhvr>
                                      <p:to>
                                        <p:strVal val="visible"/>
                                      </p:to>
                                    </p:set>
                                    <p:anim calcmode="lin" valueType="num">
                                      <p:cBhvr additive="base">
                                        <p:cTn id="29" dur="500" fill="hold"/>
                                        <p:tgtEl>
                                          <p:spTgt spid="150"/>
                                        </p:tgtEl>
                                        <p:attrNameLst>
                                          <p:attrName>ppt_x</p:attrName>
                                        </p:attrNameLst>
                                      </p:cBhvr>
                                      <p:tavLst>
                                        <p:tav tm="0">
                                          <p:val>
                                            <p:strVal val="1+#ppt_w/2"/>
                                          </p:val>
                                        </p:tav>
                                        <p:tav tm="100000">
                                          <p:val>
                                            <p:strVal val="#ppt_x"/>
                                          </p:val>
                                        </p:tav>
                                      </p:tavLst>
                                    </p:anim>
                                    <p:anim calcmode="lin" valueType="num">
                                      <p:cBhvr additive="base">
                                        <p:cTn id="30" dur="500" fill="hold"/>
                                        <p:tgtEl>
                                          <p:spTgt spid="150"/>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1" fill="hold" nodeType="afterEffect">
                                  <p:stCondLst>
                                    <p:cond delay="0"/>
                                  </p:stCondLst>
                                  <p:childTnLst>
                                    <p:set>
                                      <p:cBhvr>
                                        <p:cTn id="33" dur="1" fill="hold">
                                          <p:stCondLst>
                                            <p:cond delay="0"/>
                                          </p:stCondLst>
                                        </p:cTn>
                                        <p:tgtEl>
                                          <p:spTgt spid="181"/>
                                        </p:tgtEl>
                                        <p:attrNameLst>
                                          <p:attrName>style.visibility</p:attrName>
                                        </p:attrNameLst>
                                      </p:cBhvr>
                                      <p:to>
                                        <p:strVal val="visible"/>
                                      </p:to>
                                    </p:set>
                                    <p:anim calcmode="lin" valueType="num">
                                      <p:cBhvr additive="base">
                                        <p:cTn id="34" dur="500" fill="hold"/>
                                        <p:tgtEl>
                                          <p:spTgt spid="181"/>
                                        </p:tgtEl>
                                        <p:attrNameLst>
                                          <p:attrName>ppt_x</p:attrName>
                                        </p:attrNameLst>
                                      </p:cBhvr>
                                      <p:tavLst>
                                        <p:tav tm="0">
                                          <p:val>
                                            <p:strVal val="#ppt_x"/>
                                          </p:val>
                                        </p:tav>
                                        <p:tav tm="100000">
                                          <p:val>
                                            <p:strVal val="#ppt_x"/>
                                          </p:val>
                                        </p:tav>
                                      </p:tavLst>
                                    </p:anim>
                                    <p:anim calcmode="lin" valueType="num">
                                      <p:cBhvr additive="base">
                                        <p:cTn id="35" dur="500" fill="hold"/>
                                        <p:tgtEl>
                                          <p:spTgt spid="181"/>
                                        </p:tgtEl>
                                        <p:attrNameLst>
                                          <p:attrName>ppt_y</p:attrName>
                                        </p:attrNameLst>
                                      </p:cBhvr>
                                      <p:tavLst>
                                        <p:tav tm="0">
                                          <p:val>
                                            <p:strVal val="0-#ppt_h/2"/>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47"/>
                                        </p:tgtEl>
                                        <p:attrNameLst>
                                          <p:attrName>style.visibility</p:attrName>
                                        </p:attrNameLst>
                                      </p:cBhvr>
                                      <p:to>
                                        <p:strVal val="visible"/>
                                      </p:to>
                                    </p:set>
                                    <p:anim calcmode="lin" valueType="num">
                                      <p:cBhvr additive="base">
                                        <p:cTn id="38" dur="500" fill="hold"/>
                                        <p:tgtEl>
                                          <p:spTgt spid="147"/>
                                        </p:tgtEl>
                                        <p:attrNameLst>
                                          <p:attrName>ppt_x</p:attrName>
                                        </p:attrNameLst>
                                      </p:cBhvr>
                                      <p:tavLst>
                                        <p:tav tm="0">
                                          <p:val>
                                            <p:strVal val="1+#ppt_w/2"/>
                                          </p:val>
                                        </p:tav>
                                        <p:tav tm="100000">
                                          <p:val>
                                            <p:strVal val="#ppt_x"/>
                                          </p:val>
                                        </p:tav>
                                      </p:tavLst>
                                    </p:anim>
                                    <p:anim calcmode="lin" valueType="num">
                                      <p:cBhvr additive="base">
                                        <p:cTn id="39" dur="500" fill="hold"/>
                                        <p:tgtEl>
                                          <p:spTgt spid="147"/>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2" presetClass="entr" presetSubtype="1" fill="hold" nodeType="afterEffect">
                                  <p:stCondLst>
                                    <p:cond delay="0"/>
                                  </p:stCondLst>
                                  <p:childTnLst>
                                    <p:set>
                                      <p:cBhvr>
                                        <p:cTn id="42" dur="1" fill="hold">
                                          <p:stCondLst>
                                            <p:cond delay="0"/>
                                          </p:stCondLst>
                                        </p:cTn>
                                        <p:tgtEl>
                                          <p:spTgt spid="187"/>
                                        </p:tgtEl>
                                        <p:attrNameLst>
                                          <p:attrName>style.visibility</p:attrName>
                                        </p:attrNameLst>
                                      </p:cBhvr>
                                      <p:to>
                                        <p:strVal val="visible"/>
                                      </p:to>
                                    </p:set>
                                    <p:anim calcmode="lin" valueType="num">
                                      <p:cBhvr additive="base">
                                        <p:cTn id="43" dur="500" fill="hold"/>
                                        <p:tgtEl>
                                          <p:spTgt spid="187"/>
                                        </p:tgtEl>
                                        <p:attrNameLst>
                                          <p:attrName>ppt_x</p:attrName>
                                        </p:attrNameLst>
                                      </p:cBhvr>
                                      <p:tavLst>
                                        <p:tav tm="0">
                                          <p:val>
                                            <p:strVal val="#ppt_x"/>
                                          </p:val>
                                        </p:tav>
                                        <p:tav tm="100000">
                                          <p:val>
                                            <p:strVal val="#ppt_x"/>
                                          </p:val>
                                        </p:tav>
                                      </p:tavLst>
                                    </p:anim>
                                    <p:anim calcmode="lin" valueType="num">
                                      <p:cBhvr additive="base">
                                        <p:cTn id="44" dur="500" fill="hold"/>
                                        <p:tgtEl>
                                          <p:spTgt spid="187"/>
                                        </p:tgtEl>
                                        <p:attrNameLst>
                                          <p:attrName>ppt_y</p:attrName>
                                        </p:attrNameLst>
                                      </p:cBhvr>
                                      <p:tavLst>
                                        <p:tav tm="0">
                                          <p:val>
                                            <p:strVal val="0-#ppt_h/2"/>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62"/>
                                        </p:tgtEl>
                                        <p:attrNameLst>
                                          <p:attrName>style.visibility</p:attrName>
                                        </p:attrNameLst>
                                      </p:cBhvr>
                                      <p:to>
                                        <p:strVal val="visible"/>
                                      </p:to>
                                    </p:set>
                                    <p:anim calcmode="lin" valueType="num">
                                      <p:cBhvr additive="base">
                                        <p:cTn id="47" dur="500" fill="hold"/>
                                        <p:tgtEl>
                                          <p:spTgt spid="162"/>
                                        </p:tgtEl>
                                        <p:attrNameLst>
                                          <p:attrName>ppt_x</p:attrName>
                                        </p:attrNameLst>
                                      </p:cBhvr>
                                      <p:tavLst>
                                        <p:tav tm="0">
                                          <p:val>
                                            <p:strVal val="1+#ppt_w/2"/>
                                          </p:val>
                                        </p:tav>
                                        <p:tav tm="100000">
                                          <p:val>
                                            <p:strVal val="#ppt_x"/>
                                          </p:val>
                                        </p:tav>
                                      </p:tavLst>
                                    </p:anim>
                                    <p:anim calcmode="lin" valueType="num">
                                      <p:cBhvr additive="base">
                                        <p:cTn id="48" dur="500" fill="hold"/>
                                        <p:tgtEl>
                                          <p:spTgt spid="162"/>
                                        </p:tgtEl>
                                        <p:attrNameLst>
                                          <p:attrName>ppt_y</p:attrName>
                                        </p:attrNameLst>
                                      </p:cBhvr>
                                      <p:tavLst>
                                        <p:tav tm="0">
                                          <p:val>
                                            <p:strVal val="#ppt_y"/>
                                          </p:val>
                                        </p:tav>
                                        <p:tav tm="100000">
                                          <p:val>
                                            <p:strVal val="#ppt_y"/>
                                          </p:val>
                                        </p:tav>
                                      </p:tavLst>
                                    </p:anim>
                                  </p:childTnLst>
                                </p:cTn>
                              </p:par>
                            </p:childTnLst>
                          </p:cTn>
                        </p:par>
                        <p:par>
                          <p:cTn id="49" fill="hold">
                            <p:stCondLst>
                              <p:cond delay="2500"/>
                            </p:stCondLst>
                            <p:childTnLst>
                              <p:par>
                                <p:cTn id="50" presetID="42" presetClass="entr" presetSubtype="0" fill="hold" grpId="0" nodeType="afterEffect">
                                  <p:stCondLst>
                                    <p:cond delay="0"/>
                                  </p:stCondLst>
                                  <p:childTnLst>
                                    <p:set>
                                      <p:cBhvr>
                                        <p:cTn id="51" dur="1" fill="hold">
                                          <p:stCondLst>
                                            <p:cond delay="0"/>
                                          </p:stCondLst>
                                        </p:cTn>
                                        <p:tgtEl>
                                          <p:spTgt spid="195"/>
                                        </p:tgtEl>
                                        <p:attrNameLst>
                                          <p:attrName>style.visibility</p:attrName>
                                        </p:attrNameLst>
                                      </p:cBhvr>
                                      <p:to>
                                        <p:strVal val="visible"/>
                                      </p:to>
                                    </p:set>
                                    <p:animEffect transition="in" filter="fade">
                                      <p:cBhvr>
                                        <p:cTn id="52" dur="500"/>
                                        <p:tgtEl>
                                          <p:spTgt spid="195"/>
                                        </p:tgtEl>
                                      </p:cBhvr>
                                    </p:animEffect>
                                    <p:anim calcmode="lin" valueType="num">
                                      <p:cBhvr>
                                        <p:cTn id="53" dur="500" fill="hold"/>
                                        <p:tgtEl>
                                          <p:spTgt spid="195"/>
                                        </p:tgtEl>
                                        <p:attrNameLst>
                                          <p:attrName>ppt_x</p:attrName>
                                        </p:attrNameLst>
                                      </p:cBhvr>
                                      <p:tavLst>
                                        <p:tav tm="0">
                                          <p:val>
                                            <p:strVal val="#ppt_x"/>
                                          </p:val>
                                        </p:tav>
                                        <p:tav tm="100000">
                                          <p:val>
                                            <p:strVal val="#ppt_x"/>
                                          </p:val>
                                        </p:tav>
                                      </p:tavLst>
                                    </p:anim>
                                    <p:anim calcmode="lin" valueType="num">
                                      <p:cBhvr>
                                        <p:cTn id="54" dur="500" fill="hold"/>
                                        <p:tgtEl>
                                          <p:spTgt spid="195"/>
                                        </p:tgtEl>
                                        <p:attrNameLst>
                                          <p:attrName>ppt_y</p:attrName>
                                        </p:attrNameLst>
                                      </p:cBhvr>
                                      <p:tavLst>
                                        <p:tav tm="0">
                                          <p:val>
                                            <p:strVal val="#ppt_y+.1"/>
                                          </p:val>
                                        </p:tav>
                                        <p:tav tm="100000">
                                          <p:val>
                                            <p:strVal val="#ppt_y"/>
                                          </p:val>
                                        </p:tav>
                                      </p:tavLst>
                                    </p:anim>
                                  </p:childTnLst>
                                </p:cTn>
                              </p:par>
                            </p:childTnLst>
                          </p:cTn>
                        </p:par>
                        <p:par>
                          <p:cTn id="55" fill="hold">
                            <p:stCondLst>
                              <p:cond delay="3000"/>
                            </p:stCondLst>
                            <p:childTnLst>
                              <p:par>
                                <p:cTn id="56" presetID="2" presetClass="entr" presetSubtype="2" fill="hold" nodeType="afterEffect">
                                  <p:stCondLst>
                                    <p:cond delay="0"/>
                                  </p:stCondLst>
                                  <p:childTnLst>
                                    <p:set>
                                      <p:cBhvr>
                                        <p:cTn id="57" dur="1" fill="hold">
                                          <p:stCondLst>
                                            <p:cond delay="0"/>
                                          </p:stCondLst>
                                        </p:cTn>
                                        <p:tgtEl>
                                          <p:spTgt spid="196"/>
                                        </p:tgtEl>
                                        <p:attrNameLst>
                                          <p:attrName>style.visibility</p:attrName>
                                        </p:attrNameLst>
                                      </p:cBhvr>
                                      <p:to>
                                        <p:strVal val="visible"/>
                                      </p:to>
                                    </p:set>
                                    <p:anim calcmode="lin" valueType="num">
                                      <p:cBhvr additive="base">
                                        <p:cTn id="58" dur="500" fill="hold"/>
                                        <p:tgtEl>
                                          <p:spTgt spid="196"/>
                                        </p:tgtEl>
                                        <p:attrNameLst>
                                          <p:attrName>ppt_x</p:attrName>
                                        </p:attrNameLst>
                                      </p:cBhvr>
                                      <p:tavLst>
                                        <p:tav tm="0">
                                          <p:val>
                                            <p:strVal val="1+#ppt_w/2"/>
                                          </p:val>
                                        </p:tav>
                                        <p:tav tm="100000">
                                          <p:val>
                                            <p:strVal val="#ppt_x"/>
                                          </p:val>
                                        </p:tav>
                                      </p:tavLst>
                                    </p:anim>
                                    <p:anim calcmode="lin" valueType="num">
                                      <p:cBhvr additive="base">
                                        <p:cTn id="59" dur="500" fill="hold"/>
                                        <p:tgtEl>
                                          <p:spTgt spid="196"/>
                                        </p:tgtEl>
                                        <p:attrNameLst>
                                          <p:attrName>ppt_y</p:attrName>
                                        </p:attrNameLst>
                                      </p:cBhvr>
                                      <p:tavLst>
                                        <p:tav tm="0">
                                          <p:val>
                                            <p:strVal val="#ppt_y"/>
                                          </p:val>
                                        </p:tav>
                                        <p:tav tm="100000">
                                          <p:val>
                                            <p:strVal val="#ppt_y"/>
                                          </p:val>
                                        </p:tav>
                                      </p:tavLst>
                                    </p:anim>
                                  </p:childTnLst>
                                </p:cTn>
                              </p:par>
                              <p:par>
                                <p:cTn id="60" presetID="2" presetClass="entr" presetSubtype="8" fill="hold" nodeType="withEffect">
                                  <p:stCondLst>
                                    <p:cond delay="0"/>
                                  </p:stCondLst>
                                  <p:childTnLst>
                                    <p:set>
                                      <p:cBhvr>
                                        <p:cTn id="61" dur="1" fill="hold">
                                          <p:stCondLst>
                                            <p:cond delay="0"/>
                                          </p:stCondLst>
                                        </p:cTn>
                                        <p:tgtEl>
                                          <p:spTgt spid="190"/>
                                        </p:tgtEl>
                                        <p:attrNameLst>
                                          <p:attrName>style.visibility</p:attrName>
                                        </p:attrNameLst>
                                      </p:cBhvr>
                                      <p:to>
                                        <p:strVal val="visible"/>
                                      </p:to>
                                    </p:set>
                                    <p:anim calcmode="lin" valueType="num">
                                      <p:cBhvr additive="base">
                                        <p:cTn id="62" dur="500" fill="hold"/>
                                        <p:tgtEl>
                                          <p:spTgt spid="190"/>
                                        </p:tgtEl>
                                        <p:attrNameLst>
                                          <p:attrName>ppt_x</p:attrName>
                                        </p:attrNameLst>
                                      </p:cBhvr>
                                      <p:tavLst>
                                        <p:tav tm="0">
                                          <p:val>
                                            <p:strVal val="0-#ppt_w/2"/>
                                          </p:val>
                                        </p:tav>
                                        <p:tav tm="100000">
                                          <p:val>
                                            <p:strVal val="#ppt_x"/>
                                          </p:val>
                                        </p:tav>
                                      </p:tavLst>
                                    </p:anim>
                                    <p:anim calcmode="lin" valueType="num">
                                      <p:cBhvr additive="base">
                                        <p:cTn id="63" dur="500" fill="hold"/>
                                        <p:tgtEl>
                                          <p:spTgt spid="1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P spid="19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itchFamily="34" charset="-120"/>
                <a:ea typeface="微軟正黑體" pitchFamily="34" charset="-120"/>
              </a:rPr>
              <a:t>北市公車</a:t>
            </a:r>
            <a:r>
              <a:rPr lang="en-US" altLang="zh-TW" dirty="0" smtClean="0">
                <a:latin typeface="微軟正黑體" pitchFamily="34" charset="-120"/>
                <a:ea typeface="微軟正黑體" pitchFamily="34" charset="-120"/>
              </a:rPr>
              <a:t>-</a:t>
            </a:r>
            <a:r>
              <a:rPr lang="zh-TW" altLang="en-US" dirty="0">
                <a:latin typeface="微軟正黑體" pitchFamily="34" charset="-120"/>
                <a:ea typeface="微軟正黑體" pitchFamily="34" charset="-120"/>
              </a:rPr>
              <a:t>平行分散系統</a:t>
            </a:r>
            <a:r>
              <a:rPr lang="zh-TW" altLang="en-US" dirty="0" smtClean="0">
                <a:latin typeface="微軟正黑體" pitchFamily="34" charset="-120"/>
                <a:ea typeface="微軟正黑體" pitchFamily="34" charset="-120"/>
              </a:rPr>
              <a:t>架構</a:t>
            </a:r>
            <a:endParaRPr lang="zh-TW" altLang="en-US" dirty="0">
              <a:latin typeface="微軟正黑體" pitchFamily="34" charset="-120"/>
              <a:ea typeface="微軟正黑體" pitchFamily="34" charset="-120"/>
            </a:endParaRPr>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15</a:t>
            </a:fld>
            <a:endParaRPr lang="zh-TW" altLang="zh-TW"/>
          </a:p>
        </p:txBody>
      </p:sp>
      <p:sp>
        <p:nvSpPr>
          <p:cNvPr id="7" name="投影片編號版面配置區 3"/>
          <p:cNvSpPr txBox="1">
            <a:spLocks/>
          </p:cNvSpPr>
          <p:nvPr/>
        </p:nvSpPr>
        <p:spPr>
          <a:xfrm>
            <a:off x="7453313" y="6453188"/>
            <a:ext cx="1655762" cy="404812"/>
          </a:xfrm>
          <a:prstGeom prst="rect">
            <a:avLst/>
          </a:prstGeom>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97171E7F-8756-4E44-B71F-201A42C78692}" type="slidenum">
              <a:rPr kumimoji="0" lang="zh-TW" altLang="en-US" sz="2400" b="1" i="0" u="none" strike="noStrike" kern="1200" cap="none" spc="0" normalizeH="0" baseline="0" noProof="0" smtClean="0">
                <a:ln>
                  <a:noFill/>
                </a:ln>
                <a:solidFill>
                  <a:schemeClr val="bg1"/>
                </a:solidFill>
                <a:effectLst/>
                <a:uLnTx/>
                <a:uFillTx/>
                <a:latin typeface="Arial" charset="0"/>
                <a:ea typeface="新細明體" pitchFamily="18"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15</a:t>
            </a:fld>
            <a:endParaRPr kumimoji="0" lang="en-US" altLang="zh-TW" sz="2400" b="1" i="0" u="none" strike="noStrike" kern="1200" cap="none" spc="0" normalizeH="0" baseline="0" noProof="0" smtClean="0">
              <a:ln>
                <a:noFill/>
              </a:ln>
              <a:solidFill>
                <a:schemeClr val="bg1"/>
              </a:solidFill>
              <a:effectLst/>
              <a:uLnTx/>
              <a:uFillTx/>
              <a:latin typeface="Arial" charset="0"/>
              <a:ea typeface="新細明體" pitchFamily="18" charset="-120"/>
              <a:cs typeface="+mn-cs"/>
            </a:endParaRPr>
          </a:p>
        </p:txBody>
      </p:sp>
      <p:grpSp>
        <p:nvGrpSpPr>
          <p:cNvPr id="12" name="群組 11"/>
          <p:cNvGrpSpPr/>
          <p:nvPr/>
        </p:nvGrpSpPr>
        <p:grpSpPr>
          <a:xfrm>
            <a:off x="9358313" y="3275186"/>
            <a:ext cx="8605837" cy="4631977"/>
            <a:chOff x="214313" y="957263"/>
            <a:chExt cx="8605837" cy="5072062"/>
          </a:xfrm>
        </p:grpSpPr>
        <p:sp>
          <p:nvSpPr>
            <p:cNvPr id="13" name="Rectangle 12"/>
            <p:cNvSpPr>
              <a:spLocks noChangeArrowheads="1"/>
            </p:cNvSpPr>
            <p:nvPr/>
          </p:nvSpPr>
          <p:spPr bwMode="auto">
            <a:xfrm>
              <a:off x="900113" y="3892550"/>
              <a:ext cx="7847012" cy="711200"/>
            </a:xfrm>
            <a:prstGeom prst="rect">
              <a:avLst/>
            </a:prstGeom>
            <a:gradFill rotWithShape="1">
              <a:gsLst>
                <a:gs pos="0">
                  <a:srgbClr val="0000FF"/>
                </a:gs>
                <a:gs pos="100000">
                  <a:srgbClr val="003366"/>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0000FF"/>
              </a:extrusionClr>
            </a:sp3d>
          </p:spPr>
          <p:txBody>
            <a:bodyPr wrap="none" anchor="ctr">
              <a:flatTx/>
            </a:bodyPr>
            <a:lstStyle/>
            <a:p>
              <a:pPr algn="ctr" defTabSz="912813"/>
              <a:r>
                <a:rPr lang="zh-TW" altLang="en-US" sz="2000">
                  <a:solidFill>
                    <a:srgbClr val="FFFFFF"/>
                  </a:solidFill>
                  <a:latin typeface="Times New Roman" pitchFamily="18" charset="0"/>
                </a:rPr>
                <a:t>演  算  中  心  分  派  平  台</a:t>
              </a:r>
            </a:p>
          </p:txBody>
        </p:sp>
        <p:grpSp>
          <p:nvGrpSpPr>
            <p:cNvPr id="14" name="Group 138"/>
            <p:cNvGrpSpPr>
              <a:grpSpLocks/>
            </p:cNvGrpSpPr>
            <p:nvPr/>
          </p:nvGrpSpPr>
          <p:grpSpPr bwMode="auto">
            <a:xfrm>
              <a:off x="900113" y="4603750"/>
              <a:ext cx="2065337" cy="1354138"/>
              <a:chOff x="249" y="3159"/>
              <a:chExt cx="1134" cy="953"/>
            </a:xfrm>
          </p:grpSpPr>
          <p:sp>
            <p:nvSpPr>
              <p:cNvPr id="48" name="Rectangle 11"/>
              <p:cNvSpPr>
                <a:spLocks noChangeArrowheads="1"/>
              </p:cNvSpPr>
              <p:nvPr/>
            </p:nvSpPr>
            <p:spPr bwMode="auto">
              <a:xfrm>
                <a:off x="249" y="3872"/>
                <a:ext cx="1134" cy="240"/>
              </a:xfrm>
              <a:prstGeom prst="rect">
                <a:avLst/>
              </a:prstGeom>
              <a:gradFill rotWithShape="1">
                <a:gsLst>
                  <a:gs pos="0">
                    <a:srgbClr val="FF99CC"/>
                  </a:gs>
                  <a:gs pos="100000">
                    <a:srgbClr val="FF7C80"/>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FF99CC"/>
                </a:extrusionClr>
              </a:sp3d>
            </p:spPr>
            <p:txBody>
              <a:bodyPr wrap="none" anchor="ctr">
                <a:flatTx/>
              </a:bodyPr>
              <a:lstStyle/>
              <a:p>
                <a:pPr algn="ctr" defTabSz="912813"/>
                <a:r>
                  <a:rPr lang="en-US" altLang="zh-TW" sz="1600" dirty="0">
                    <a:latin typeface="Times New Roman" pitchFamily="18" charset="0"/>
                  </a:rPr>
                  <a:t>1、4 </a:t>
                </a:r>
                <a:r>
                  <a:rPr lang="zh-TW" altLang="en-US" sz="1600" dirty="0" smtClean="0">
                    <a:latin typeface="Times New Roman" pitchFamily="18" charset="0"/>
                  </a:rPr>
                  <a:t>期車輛、站牌</a:t>
                </a:r>
                <a:endParaRPr lang="zh-TW" altLang="en-US" sz="1600" dirty="0">
                  <a:latin typeface="Times New Roman" pitchFamily="18" charset="0"/>
                </a:endParaRPr>
              </a:p>
            </p:txBody>
          </p:sp>
          <p:sp>
            <p:nvSpPr>
              <p:cNvPr id="49" name="Rectangle 12"/>
              <p:cNvSpPr>
                <a:spLocks noChangeArrowheads="1"/>
              </p:cNvSpPr>
              <p:nvPr/>
            </p:nvSpPr>
            <p:spPr bwMode="auto">
              <a:xfrm>
                <a:off x="249" y="3377"/>
                <a:ext cx="1134" cy="296"/>
              </a:xfrm>
              <a:prstGeom prst="rect">
                <a:avLst/>
              </a:prstGeom>
              <a:gradFill rotWithShape="1">
                <a:gsLst>
                  <a:gs pos="0">
                    <a:srgbClr val="FF99CC"/>
                  </a:gs>
                  <a:gs pos="100000">
                    <a:srgbClr val="FF7C80"/>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FF99CC"/>
                </a:extrusionClr>
              </a:sp3d>
            </p:spPr>
            <p:txBody>
              <a:bodyPr wrap="none" anchor="ctr">
                <a:flatTx/>
              </a:bodyPr>
              <a:lstStyle/>
              <a:p>
                <a:pPr algn="ctr" defTabSz="912813"/>
                <a:r>
                  <a:rPr lang="en-US" altLang="zh-TW" sz="1600">
                    <a:latin typeface="Times New Roman" pitchFamily="18" charset="0"/>
                  </a:rPr>
                  <a:t>1、4 </a:t>
                </a:r>
                <a:r>
                  <a:rPr lang="zh-TW" altLang="en-US" sz="1600">
                    <a:latin typeface="Times New Roman" pitchFamily="18" charset="0"/>
                  </a:rPr>
                  <a:t>期通訊伺服器</a:t>
                </a:r>
              </a:p>
            </p:txBody>
          </p:sp>
          <p:sp>
            <p:nvSpPr>
              <p:cNvPr id="50" name="AutoShape 75"/>
              <p:cNvSpPr>
                <a:spLocks noChangeArrowheads="1"/>
              </p:cNvSpPr>
              <p:nvPr/>
            </p:nvSpPr>
            <p:spPr bwMode="auto">
              <a:xfrm>
                <a:off x="657" y="3658"/>
                <a:ext cx="318" cy="226"/>
              </a:xfrm>
              <a:prstGeom prst="upDownArrow">
                <a:avLst>
                  <a:gd name="adj1" fmla="val 49685"/>
                  <a:gd name="adj2" fmla="val 42477"/>
                </a:avLst>
              </a:prstGeom>
              <a:gradFill rotWithShape="1">
                <a:gsLst>
                  <a:gs pos="0">
                    <a:srgbClr val="FF0000"/>
                  </a:gs>
                  <a:gs pos="50000">
                    <a:srgbClr val="FF9933"/>
                  </a:gs>
                  <a:gs pos="100000">
                    <a:srgbClr val="FF0000"/>
                  </a:gs>
                </a:gsLst>
                <a:lin ang="0" scaled="1"/>
              </a:gradFill>
              <a:ln w="9525" algn="ctr">
                <a:noFill/>
                <a:miter lim="800000"/>
                <a:headEnd/>
                <a:tailEnd/>
              </a:ln>
            </p:spPr>
            <p:txBody>
              <a:bodyPr wrap="none" anchor="ctr"/>
              <a:lstStyle/>
              <a:p>
                <a:pPr defTabSz="912813"/>
                <a:endParaRPr lang="zh-TW" altLang="en-US" sz="2000"/>
              </a:p>
            </p:txBody>
          </p:sp>
          <p:sp>
            <p:nvSpPr>
              <p:cNvPr id="51" name="AutoShape 81"/>
              <p:cNvSpPr>
                <a:spLocks noChangeArrowheads="1"/>
              </p:cNvSpPr>
              <p:nvPr/>
            </p:nvSpPr>
            <p:spPr bwMode="auto">
              <a:xfrm>
                <a:off x="657" y="3159"/>
                <a:ext cx="318" cy="226"/>
              </a:xfrm>
              <a:prstGeom prst="upDownArrow">
                <a:avLst>
                  <a:gd name="adj1" fmla="val 49685"/>
                  <a:gd name="adj2" fmla="val 42477"/>
                </a:avLst>
              </a:prstGeom>
              <a:gradFill rotWithShape="1">
                <a:gsLst>
                  <a:gs pos="0">
                    <a:srgbClr val="FF0000"/>
                  </a:gs>
                  <a:gs pos="50000">
                    <a:srgbClr val="FF9933"/>
                  </a:gs>
                  <a:gs pos="100000">
                    <a:srgbClr val="FF0000"/>
                  </a:gs>
                </a:gsLst>
                <a:lin ang="0" scaled="1"/>
              </a:gradFill>
              <a:ln w="9525" algn="ctr">
                <a:noFill/>
                <a:miter lim="800000"/>
                <a:headEnd/>
                <a:tailEnd/>
              </a:ln>
            </p:spPr>
            <p:txBody>
              <a:bodyPr wrap="none" anchor="ctr"/>
              <a:lstStyle/>
              <a:p>
                <a:pPr defTabSz="912813"/>
                <a:endParaRPr lang="zh-TW" altLang="en-US" sz="2000"/>
              </a:p>
            </p:txBody>
          </p:sp>
        </p:grpSp>
        <p:sp>
          <p:nvSpPr>
            <p:cNvPr id="15" name="Rectangle 13"/>
            <p:cNvSpPr>
              <a:spLocks noChangeArrowheads="1"/>
            </p:cNvSpPr>
            <p:nvPr/>
          </p:nvSpPr>
          <p:spPr bwMode="auto">
            <a:xfrm>
              <a:off x="3581400" y="5616575"/>
              <a:ext cx="2276484" cy="341313"/>
            </a:xfrm>
            <a:prstGeom prst="rect">
              <a:avLst/>
            </a:prstGeom>
            <a:gradFill rotWithShape="1">
              <a:gsLst>
                <a:gs pos="0">
                  <a:srgbClr val="99FF66"/>
                </a:gs>
                <a:gs pos="100000">
                  <a:srgbClr val="99CC00"/>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99FF66"/>
              </a:extrusionClr>
            </a:sp3d>
          </p:spPr>
          <p:txBody>
            <a:bodyPr wrap="none" anchor="ctr">
              <a:flatTx/>
            </a:bodyPr>
            <a:lstStyle/>
            <a:p>
              <a:pPr algn="ctr" defTabSz="912813"/>
              <a:r>
                <a:rPr lang="en-US" altLang="zh-TW" sz="1600" dirty="0">
                  <a:latin typeface="Times New Roman" pitchFamily="18" charset="0"/>
                </a:rPr>
                <a:t>2、3 </a:t>
              </a:r>
              <a:r>
                <a:rPr lang="zh-TW" altLang="en-US" sz="1600" dirty="0" smtClean="0">
                  <a:latin typeface="Times New Roman" pitchFamily="18" charset="0"/>
                </a:rPr>
                <a:t>、</a:t>
              </a:r>
              <a:r>
                <a:rPr lang="en-US" altLang="zh-TW" sz="1600" dirty="0" smtClean="0">
                  <a:latin typeface="Times New Roman" pitchFamily="18" charset="0"/>
                </a:rPr>
                <a:t>5</a:t>
              </a:r>
              <a:r>
                <a:rPr lang="zh-TW" altLang="en-US" sz="1600" dirty="0" smtClean="0">
                  <a:latin typeface="Times New Roman" pitchFamily="18" charset="0"/>
                </a:rPr>
                <a:t>期車輛、站牌</a:t>
              </a:r>
              <a:endParaRPr lang="zh-TW" altLang="en-US" sz="1600" dirty="0">
                <a:latin typeface="Times New Roman" pitchFamily="18" charset="0"/>
              </a:endParaRPr>
            </a:p>
          </p:txBody>
        </p:sp>
        <p:sp>
          <p:nvSpPr>
            <p:cNvPr id="16" name="Rectangle 12"/>
            <p:cNvSpPr>
              <a:spLocks noChangeArrowheads="1"/>
            </p:cNvSpPr>
            <p:nvPr/>
          </p:nvSpPr>
          <p:spPr bwMode="auto">
            <a:xfrm>
              <a:off x="3802063" y="4913313"/>
              <a:ext cx="2065337" cy="420687"/>
            </a:xfrm>
            <a:prstGeom prst="rect">
              <a:avLst/>
            </a:prstGeom>
            <a:gradFill rotWithShape="1">
              <a:gsLst>
                <a:gs pos="0">
                  <a:srgbClr val="99FF66"/>
                </a:gs>
                <a:gs pos="100000">
                  <a:srgbClr val="99CC00"/>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99FF66"/>
              </a:extrusionClr>
            </a:sp3d>
          </p:spPr>
          <p:txBody>
            <a:bodyPr wrap="none" anchor="ctr">
              <a:flatTx/>
            </a:bodyPr>
            <a:lstStyle/>
            <a:p>
              <a:pPr algn="ctr" defTabSz="912813"/>
              <a:r>
                <a:rPr lang="en-US" altLang="zh-TW" sz="1600" dirty="0">
                  <a:latin typeface="Times New Roman" pitchFamily="18" charset="0"/>
                </a:rPr>
                <a:t>2、3 </a:t>
              </a:r>
              <a:r>
                <a:rPr lang="zh-TW" altLang="en-US" sz="1600" dirty="0">
                  <a:latin typeface="Times New Roman" pitchFamily="18" charset="0"/>
                </a:rPr>
                <a:t>期通訊伺服器</a:t>
              </a:r>
            </a:p>
          </p:txBody>
        </p:sp>
        <p:sp>
          <p:nvSpPr>
            <p:cNvPr id="17" name="AutoShape 82"/>
            <p:cNvSpPr>
              <a:spLocks noChangeArrowheads="1"/>
            </p:cNvSpPr>
            <p:nvPr/>
          </p:nvSpPr>
          <p:spPr bwMode="auto">
            <a:xfrm>
              <a:off x="4629150" y="4603750"/>
              <a:ext cx="579438" cy="320675"/>
            </a:xfrm>
            <a:prstGeom prst="upDownArrow">
              <a:avLst>
                <a:gd name="adj1" fmla="val 49685"/>
                <a:gd name="adj2" fmla="val 42477"/>
              </a:avLst>
            </a:prstGeom>
            <a:gradFill rotWithShape="1">
              <a:gsLst>
                <a:gs pos="0">
                  <a:srgbClr val="FF0000"/>
                </a:gs>
                <a:gs pos="50000">
                  <a:srgbClr val="FF9933"/>
                </a:gs>
                <a:gs pos="100000">
                  <a:srgbClr val="FF0000"/>
                </a:gs>
              </a:gsLst>
              <a:lin ang="0" scaled="1"/>
            </a:gradFill>
            <a:ln w="9525" algn="ctr">
              <a:noFill/>
              <a:miter lim="800000"/>
              <a:headEnd/>
              <a:tailEnd/>
            </a:ln>
          </p:spPr>
          <p:txBody>
            <a:bodyPr wrap="none" anchor="ctr"/>
            <a:lstStyle/>
            <a:p>
              <a:pPr defTabSz="912813"/>
              <a:endParaRPr lang="zh-TW" altLang="en-US" sz="2000"/>
            </a:p>
          </p:txBody>
        </p:sp>
        <p:grpSp>
          <p:nvGrpSpPr>
            <p:cNvPr id="18" name="Group 140"/>
            <p:cNvGrpSpPr>
              <a:grpSpLocks/>
            </p:cNvGrpSpPr>
            <p:nvPr/>
          </p:nvGrpSpPr>
          <p:grpSpPr bwMode="auto">
            <a:xfrm>
              <a:off x="866773" y="2668590"/>
              <a:ext cx="7953374" cy="1095375"/>
              <a:chOff x="224" y="1888"/>
              <a:chExt cx="5287" cy="771"/>
            </a:xfrm>
          </p:grpSpPr>
          <p:sp>
            <p:nvSpPr>
              <p:cNvPr id="41" name="流程圖: 磁碟 58"/>
              <p:cNvSpPr>
                <a:spLocks noChangeArrowheads="1"/>
              </p:cNvSpPr>
              <p:nvPr/>
            </p:nvSpPr>
            <p:spPr bwMode="auto">
              <a:xfrm>
                <a:off x="4558" y="1888"/>
                <a:ext cx="953" cy="680"/>
              </a:xfrm>
              <a:prstGeom prst="flowChartMagneticDisk">
                <a:avLst/>
              </a:prstGeom>
              <a:gradFill rotWithShape="1">
                <a:gsLst>
                  <a:gs pos="0">
                    <a:srgbClr val="003399"/>
                  </a:gs>
                  <a:gs pos="50000">
                    <a:srgbClr val="0000FF"/>
                  </a:gs>
                  <a:gs pos="100000">
                    <a:srgbClr val="003399"/>
                  </a:gs>
                </a:gsLst>
                <a:lin ang="0" scaled="1"/>
              </a:gradFill>
              <a:ln w="12700" algn="ctr">
                <a:solidFill>
                  <a:schemeClr val="bg1"/>
                </a:solidFill>
                <a:round/>
                <a:headEnd/>
                <a:tailEnd/>
              </a:ln>
            </p:spPr>
            <p:txBody>
              <a:bodyPr wrap="none" anchor="ctr"/>
              <a:lstStyle/>
              <a:p>
                <a:pPr algn="ctr" defTabSz="912813"/>
                <a:r>
                  <a:rPr lang="zh-TW" altLang="en-US" sz="1600">
                    <a:solidFill>
                      <a:srgbClr val="FFFFFF"/>
                    </a:solidFill>
                    <a:latin typeface="華康中黑體" pitchFamily="49" charset="-120"/>
                  </a:rPr>
                  <a:t>發佈資料庫</a:t>
                </a:r>
              </a:p>
              <a:p>
                <a:pPr algn="ctr" defTabSz="912813"/>
                <a:r>
                  <a:rPr kumimoji="0" lang="en-US" altLang="zh-TW" sz="1600">
                    <a:solidFill>
                      <a:srgbClr val="FFFFFF"/>
                    </a:solidFill>
                    <a:latin typeface="華康中黑體" pitchFamily="49" charset="-120"/>
                  </a:rPr>
                  <a:t>--------------</a:t>
                </a:r>
              </a:p>
              <a:p>
                <a:pPr algn="ctr" defTabSz="912813"/>
                <a:r>
                  <a:rPr lang="zh-TW" altLang="en-US" sz="1600">
                    <a:solidFill>
                      <a:srgbClr val="FFFFFF"/>
                    </a:solidFill>
                    <a:latin typeface="華康中黑體" pitchFamily="49" charset="-120"/>
                  </a:rPr>
                  <a:t>統一資料庫</a:t>
                </a:r>
              </a:p>
            </p:txBody>
          </p:sp>
          <p:sp>
            <p:nvSpPr>
              <p:cNvPr id="42" name="Rectangle 94"/>
              <p:cNvSpPr>
                <a:spLocks noChangeArrowheads="1"/>
              </p:cNvSpPr>
              <p:nvPr/>
            </p:nvSpPr>
            <p:spPr bwMode="auto">
              <a:xfrm>
                <a:off x="2971" y="1934"/>
                <a:ext cx="1497" cy="363"/>
              </a:xfrm>
              <a:prstGeom prst="rect">
                <a:avLst/>
              </a:prstGeom>
              <a:gradFill rotWithShape="1">
                <a:gsLst>
                  <a:gs pos="0">
                    <a:srgbClr val="003399"/>
                  </a:gs>
                  <a:gs pos="100000">
                    <a:srgbClr val="003366"/>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003399"/>
                </a:extrusionClr>
              </a:sp3d>
            </p:spPr>
            <p:txBody>
              <a:bodyPr wrap="none" anchor="ctr">
                <a:flatTx/>
              </a:bodyPr>
              <a:lstStyle/>
              <a:p>
                <a:pPr defTabSz="912813"/>
                <a:endParaRPr lang="zh-TW" altLang="en-US" sz="2000"/>
              </a:p>
            </p:txBody>
          </p:sp>
          <p:sp>
            <p:nvSpPr>
              <p:cNvPr id="43" name="Rectangle 9"/>
              <p:cNvSpPr>
                <a:spLocks noChangeArrowheads="1"/>
              </p:cNvSpPr>
              <p:nvPr/>
            </p:nvSpPr>
            <p:spPr bwMode="auto">
              <a:xfrm>
                <a:off x="224" y="1980"/>
                <a:ext cx="1386" cy="453"/>
              </a:xfrm>
              <a:prstGeom prst="rect">
                <a:avLst/>
              </a:prstGeom>
              <a:gradFill rotWithShape="1">
                <a:gsLst>
                  <a:gs pos="0">
                    <a:srgbClr val="FF99CC"/>
                  </a:gs>
                  <a:gs pos="100000">
                    <a:srgbClr val="FF7C80"/>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FF99CC"/>
                </a:extrusionClr>
              </a:sp3d>
            </p:spPr>
            <p:txBody>
              <a:bodyPr wrap="none">
                <a:flatTx/>
              </a:bodyPr>
              <a:lstStyle/>
              <a:p>
                <a:pPr algn="ctr" defTabSz="912813"/>
                <a:r>
                  <a:rPr lang="en-US" altLang="zh-TW" sz="1600">
                    <a:latin typeface="華康中黑體" pitchFamily="49" charset="-120"/>
                  </a:rPr>
                  <a:t>1</a:t>
                </a:r>
                <a:r>
                  <a:rPr lang="zh-TW" altLang="en-US" sz="1600">
                    <a:latin typeface="華康中黑體" pitchFamily="49" charset="-120"/>
                  </a:rPr>
                  <a:t>期演算中心</a:t>
                </a:r>
                <a:endParaRPr lang="en-US" altLang="zh-TW" sz="1600">
                  <a:latin typeface="華康中黑體" pitchFamily="49" charset="-120"/>
                </a:endParaRPr>
              </a:p>
              <a:p>
                <a:pPr algn="ctr" defTabSz="912813"/>
                <a:r>
                  <a:rPr lang="en-US" altLang="zh-TW" sz="1600">
                    <a:latin typeface="華康中黑體" pitchFamily="49" charset="-120"/>
                  </a:rPr>
                  <a:t>4</a:t>
                </a:r>
                <a:r>
                  <a:rPr lang="zh-TW" altLang="en-US" sz="1600">
                    <a:latin typeface="華康中黑體" pitchFamily="49" charset="-120"/>
                  </a:rPr>
                  <a:t>期演算中心</a:t>
                </a:r>
                <a:endParaRPr lang="en-US" altLang="zh-TW" sz="1600">
                  <a:latin typeface="華康中黑體" pitchFamily="49" charset="-120"/>
                </a:endParaRPr>
              </a:p>
            </p:txBody>
          </p:sp>
          <p:sp>
            <p:nvSpPr>
              <p:cNvPr id="44" name="Rectangle 10"/>
              <p:cNvSpPr>
                <a:spLocks noChangeArrowheads="1"/>
              </p:cNvSpPr>
              <p:nvPr/>
            </p:nvSpPr>
            <p:spPr bwMode="auto">
              <a:xfrm>
                <a:off x="2653" y="2070"/>
                <a:ext cx="1497" cy="363"/>
              </a:xfrm>
              <a:prstGeom prst="rect">
                <a:avLst/>
              </a:prstGeom>
              <a:gradFill rotWithShape="1">
                <a:gsLst>
                  <a:gs pos="0">
                    <a:srgbClr val="0000FF"/>
                  </a:gs>
                  <a:gs pos="100000">
                    <a:srgbClr val="003366"/>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0000FF"/>
                </a:extrusionClr>
              </a:sp3d>
            </p:spPr>
            <p:txBody>
              <a:bodyPr wrap="none" anchor="ctr">
                <a:flatTx/>
              </a:bodyPr>
              <a:lstStyle/>
              <a:p>
                <a:pPr algn="ctr" defTabSz="912813"/>
                <a:r>
                  <a:rPr lang="en-US" altLang="zh-TW" sz="2000">
                    <a:solidFill>
                      <a:srgbClr val="FFFFFF"/>
                    </a:solidFill>
                    <a:latin typeface="Times New Roman" pitchFamily="18" charset="0"/>
                  </a:rPr>
                  <a:t>3</a:t>
                </a:r>
                <a:r>
                  <a:rPr lang="zh-TW" altLang="en-US" sz="2000">
                    <a:solidFill>
                      <a:srgbClr val="FFFFFF"/>
                    </a:solidFill>
                    <a:latin typeface="Times New Roman" pitchFamily="18" charset="0"/>
                  </a:rPr>
                  <a:t>期演算中心</a:t>
                </a:r>
                <a:endParaRPr lang="en-US" altLang="zh-TW" sz="2000">
                  <a:solidFill>
                    <a:srgbClr val="FFFFFF"/>
                  </a:solidFill>
                  <a:latin typeface="Times New Roman" pitchFamily="18" charset="0"/>
                </a:endParaRPr>
              </a:p>
            </p:txBody>
          </p:sp>
          <p:sp>
            <p:nvSpPr>
              <p:cNvPr id="45" name="流程圖: 磁碟 58"/>
              <p:cNvSpPr>
                <a:spLocks noChangeArrowheads="1"/>
              </p:cNvSpPr>
              <p:nvPr/>
            </p:nvSpPr>
            <p:spPr bwMode="auto">
              <a:xfrm>
                <a:off x="1519" y="1934"/>
                <a:ext cx="636" cy="317"/>
              </a:xfrm>
              <a:prstGeom prst="flowChartMagneticDisk">
                <a:avLst/>
              </a:prstGeom>
              <a:gradFill rotWithShape="1">
                <a:gsLst>
                  <a:gs pos="0">
                    <a:srgbClr val="FF7C80"/>
                  </a:gs>
                  <a:gs pos="50000">
                    <a:srgbClr val="FF99CC"/>
                  </a:gs>
                  <a:gs pos="100000">
                    <a:srgbClr val="FF7C80"/>
                  </a:gs>
                </a:gsLst>
                <a:lin ang="0" scaled="1"/>
              </a:gradFill>
              <a:ln w="12700" algn="ctr">
                <a:solidFill>
                  <a:schemeClr val="bg1"/>
                </a:solidFill>
                <a:round/>
                <a:headEnd/>
                <a:tailEnd/>
              </a:ln>
            </p:spPr>
            <p:txBody>
              <a:bodyPr wrap="none"/>
              <a:lstStyle/>
              <a:p>
                <a:pPr algn="ctr" defTabSz="912813"/>
                <a:r>
                  <a:rPr lang="zh-TW" altLang="en-US" sz="1600">
                    <a:latin typeface="Times New Roman" pitchFamily="18" charset="0"/>
                  </a:rPr>
                  <a:t>資料庫</a:t>
                </a:r>
              </a:p>
            </p:txBody>
          </p:sp>
          <p:sp>
            <p:nvSpPr>
              <p:cNvPr id="46" name="AutoShape 92"/>
              <p:cNvSpPr>
                <a:spLocks noChangeArrowheads="1"/>
              </p:cNvSpPr>
              <p:nvPr/>
            </p:nvSpPr>
            <p:spPr bwMode="auto">
              <a:xfrm>
                <a:off x="612" y="2432"/>
                <a:ext cx="318" cy="226"/>
              </a:xfrm>
              <a:prstGeom prst="upDownArrow">
                <a:avLst>
                  <a:gd name="adj1" fmla="val 49685"/>
                  <a:gd name="adj2" fmla="val 42477"/>
                </a:avLst>
              </a:prstGeom>
              <a:gradFill rotWithShape="1">
                <a:gsLst>
                  <a:gs pos="0">
                    <a:srgbClr val="FF0000"/>
                  </a:gs>
                  <a:gs pos="50000">
                    <a:srgbClr val="FF9933"/>
                  </a:gs>
                  <a:gs pos="100000">
                    <a:srgbClr val="FF0000"/>
                  </a:gs>
                </a:gsLst>
                <a:lin ang="0" scaled="1"/>
              </a:gradFill>
              <a:ln w="9525" algn="ctr">
                <a:noFill/>
                <a:miter lim="800000"/>
                <a:headEnd/>
                <a:tailEnd/>
              </a:ln>
            </p:spPr>
            <p:txBody>
              <a:bodyPr wrap="none" anchor="ctr"/>
              <a:lstStyle/>
              <a:p>
                <a:pPr defTabSz="912813"/>
                <a:endParaRPr lang="zh-TW" altLang="en-US" sz="2000"/>
              </a:p>
            </p:txBody>
          </p:sp>
          <p:sp>
            <p:nvSpPr>
              <p:cNvPr id="47" name="AutoShape 93"/>
              <p:cNvSpPr>
                <a:spLocks noChangeArrowheads="1"/>
              </p:cNvSpPr>
              <p:nvPr/>
            </p:nvSpPr>
            <p:spPr bwMode="auto">
              <a:xfrm>
                <a:off x="3334" y="2433"/>
                <a:ext cx="318" cy="226"/>
              </a:xfrm>
              <a:prstGeom prst="upDownArrow">
                <a:avLst>
                  <a:gd name="adj1" fmla="val 49685"/>
                  <a:gd name="adj2" fmla="val 42477"/>
                </a:avLst>
              </a:prstGeom>
              <a:gradFill rotWithShape="1">
                <a:gsLst>
                  <a:gs pos="0">
                    <a:srgbClr val="FF0000"/>
                  </a:gs>
                  <a:gs pos="50000">
                    <a:srgbClr val="FF9933"/>
                  </a:gs>
                  <a:gs pos="100000">
                    <a:srgbClr val="FF0000"/>
                  </a:gs>
                </a:gsLst>
                <a:lin ang="0" scaled="1"/>
              </a:gradFill>
              <a:ln w="9525" algn="ctr">
                <a:noFill/>
                <a:miter lim="800000"/>
                <a:headEnd/>
                <a:tailEnd/>
              </a:ln>
            </p:spPr>
            <p:txBody>
              <a:bodyPr wrap="none" anchor="ctr"/>
              <a:lstStyle/>
              <a:p>
                <a:pPr defTabSz="912813"/>
                <a:endParaRPr lang="zh-TW" altLang="en-US" sz="2000"/>
              </a:p>
            </p:txBody>
          </p:sp>
        </p:grpSp>
        <p:grpSp>
          <p:nvGrpSpPr>
            <p:cNvPr id="19" name="Group 143"/>
            <p:cNvGrpSpPr>
              <a:grpSpLocks/>
            </p:cNvGrpSpPr>
            <p:nvPr/>
          </p:nvGrpSpPr>
          <p:grpSpPr bwMode="auto">
            <a:xfrm>
              <a:off x="904875" y="1011238"/>
              <a:ext cx="7915275" cy="2644775"/>
              <a:chOff x="204" y="799"/>
              <a:chExt cx="5261" cy="1861"/>
            </a:xfrm>
          </p:grpSpPr>
          <p:sp>
            <p:nvSpPr>
              <p:cNvPr id="29" name="AutoShape 125"/>
              <p:cNvSpPr>
                <a:spLocks noChangeArrowheads="1"/>
              </p:cNvSpPr>
              <p:nvPr/>
            </p:nvSpPr>
            <p:spPr bwMode="auto">
              <a:xfrm>
                <a:off x="249" y="799"/>
                <a:ext cx="5216" cy="545"/>
              </a:xfrm>
              <a:prstGeom prst="roundRect">
                <a:avLst>
                  <a:gd name="adj" fmla="val 16667"/>
                </a:avLst>
              </a:prstGeom>
              <a:gradFill rotWithShape="1">
                <a:gsLst>
                  <a:gs pos="0">
                    <a:srgbClr val="003399"/>
                  </a:gs>
                  <a:gs pos="100000">
                    <a:srgbClr val="003366"/>
                  </a:gs>
                </a:gsLst>
                <a:lin ang="0" scaled="1"/>
              </a:gradFill>
              <a:ln w="9525" algn="ctr">
                <a:noFill/>
                <a:round/>
                <a:headEnd/>
                <a:tailEnd/>
              </a:ln>
            </p:spPr>
            <p:txBody>
              <a:bodyPr wrap="none" anchor="ctr"/>
              <a:lstStyle/>
              <a:p>
                <a:pPr defTabSz="912813"/>
                <a:endParaRPr lang="zh-TW" altLang="en-US" sz="2000"/>
              </a:p>
            </p:txBody>
          </p:sp>
          <p:grpSp>
            <p:nvGrpSpPr>
              <p:cNvPr id="30" name="Group 141"/>
              <p:cNvGrpSpPr>
                <a:grpSpLocks/>
              </p:cNvGrpSpPr>
              <p:nvPr/>
            </p:nvGrpSpPr>
            <p:grpSpPr bwMode="auto">
              <a:xfrm>
                <a:off x="204" y="890"/>
                <a:ext cx="5261" cy="1770"/>
                <a:chOff x="204" y="890"/>
                <a:chExt cx="5261" cy="1770"/>
              </a:xfrm>
            </p:grpSpPr>
            <p:sp>
              <p:nvSpPr>
                <p:cNvPr id="31" name="Rectangle 8"/>
                <p:cNvSpPr>
                  <a:spLocks noChangeArrowheads="1"/>
                </p:cNvSpPr>
                <p:nvPr/>
              </p:nvSpPr>
              <p:spPr bwMode="auto">
                <a:xfrm>
                  <a:off x="204" y="1389"/>
                  <a:ext cx="5261" cy="453"/>
                </a:xfrm>
                <a:prstGeom prst="rect">
                  <a:avLst/>
                </a:prstGeom>
                <a:gradFill rotWithShape="1">
                  <a:gsLst>
                    <a:gs pos="0">
                      <a:srgbClr val="0000FF"/>
                    </a:gs>
                    <a:gs pos="100000">
                      <a:srgbClr val="003366"/>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0000FF"/>
                  </a:extrusionClr>
                </a:sp3d>
              </p:spPr>
              <p:txBody>
                <a:bodyPr wrap="none" anchor="ctr">
                  <a:flatTx/>
                </a:bodyPr>
                <a:lstStyle/>
                <a:p>
                  <a:pPr algn="ctr" defTabSz="912813"/>
                  <a:r>
                    <a:rPr lang="zh-TW" altLang="en-US" sz="2000">
                      <a:solidFill>
                        <a:srgbClr val="FFFFFF"/>
                      </a:solidFill>
                      <a:latin typeface="Times New Roman" pitchFamily="18" charset="0"/>
                    </a:rPr>
                    <a:t>資  訊  彙  整  與  發  佈  平  台</a:t>
                  </a:r>
                </a:p>
              </p:txBody>
            </p:sp>
            <p:sp>
              <p:nvSpPr>
                <p:cNvPr id="32" name="Rectangle 18"/>
                <p:cNvSpPr>
                  <a:spLocks noChangeArrowheads="1"/>
                </p:cNvSpPr>
                <p:nvPr/>
              </p:nvSpPr>
              <p:spPr bwMode="auto">
                <a:xfrm>
                  <a:off x="451" y="890"/>
                  <a:ext cx="1069" cy="327"/>
                </a:xfrm>
                <a:prstGeom prst="rect">
                  <a:avLst/>
                </a:prstGeom>
                <a:solidFill>
                  <a:srgbClr val="92D050"/>
                </a:solidFill>
                <a:ln w="9525">
                  <a:miter lim="800000"/>
                  <a:headEnd/>
                  <a:tailEnd/>
                </a:ln>
                <a:scene3d>
                  <a:camera prst="legacyObliqueTopRight"/>
                  <a:lightRig rig="legacyFlat3" dir="b"/>
                </a:scene3d>
                <a:sp3d extrusionH="100000" prstMaterial="legacyMatte">
                  <a:bevelT w="13500" h="13500" prst="angle"/>
                  <a:bevelB w="13500" h="13500" prst="angle"/>
                  <a:extrusionClr>
                    <a:schemeClr val="folHlink"/>
                  </a:extrusionClr>
                </a:sp3d>
              </p:spPr>
              <p:txBody>
                <a:bodyPr wrap="none" anchor="ctr">
                  <a:flatTx/>
                </a:bodyPr>
                <a:lstStyle/>
                <a:p>
                  <a:pPr algn="ctr" defTabSz="912813"/>
                  <a:r>
                    <a:rPr lang="zh-TW" altLang="en-US" sz="1600" dirty="0">
                      <a:latin typeface="Times New Roman" pitchFamily="18" charset="0"/>
                    </a:rPr>
                    <a:t>加值業者服務</a:t>
                  </a:r>
                </a:p>
              </p:txBody>
            </p:sp>
            <p:sp>
              <p:nvSpPr>
                <p:cNvPr id="33" name="Rectangle 4"/>
                <p:cNvSpPr>
                  <a:spLocks noChangeArrowheads="1"/>
                </p:cNvSpPr>
                <p:nvPr/>
              </p:nvSpPr>
              <p:spPr bwMode="auto">
                <a:xfrm>
                  <a:off x="3244" y="899"/>
                  <a:ext cx="816" cy="327"/>
                </a:xfrm>
                <a:prstGeom prst="rect">
                  <a:avLst/>
                </a:prstGeom>
                <a:solidFill>
                  <a:srgbClr val="92D050"/>
                </a:solidFill>
                <a:ln w="9525">
                  <a:miter lim="800000"/>
                  <a:headEnd/>
                  <a:tailEnd/>
                </a:ln>
                <a:scene3d>
                  <a:camera prst="legacyObliqueTopRight"/>
                  <a:lightRig rig="legacyFlat3" dir="b"/>
                </a:scene3d>
                <a:sp3d extrusionH="100000" prstMaterial="legacyMatte">
                  <a:bevelT w="13500" h="13500" prst="angle"/>
                  <a:bevelB w="13500" h="13500" prst="angle"/>
                  <a:extrusionClr>
                    <a:schemeClr val="folHlink"/>
                  </a:extrusionClr>
                </a:sp3d>
              </p:spPr>
              <p:txBody>
                <a:bodyPr wrap="none" anchor="ctr">
                  <a:flatTx/>
                </a:bodyPr>
                <a:lstStyle/>
                <a:p>
                  <a:pPr algn="ctr" defTabSz="912813"/>
                  <a:r>
                    <a:rPr lang="zh-TW" altLang="en-US" sz="1600" dirty="0">
                      <a:latin typeface="Times New Roman" pitchFamily="18" charset="0"/>
                    </a:rPr>
                    <a:t>市府服務</a:t>
                  </a:r>
                </a:p>
              </p:txBody>
            </p:sp>
            <p:sp>
              <p:nvSpPr>
                <p:cNvPr id="34" name="Rectangle 5"/>
                <p:cNvSpPr>
                  <a:spLocks noChangeArrowheads="1"/>
                </p:cNvSpPr>
                <p:nvPr/>
              </p:nvSpPr>
              <p:spPr bwMode="auto">
                <a:xfrm>
                  <a:off x="1759" y="899"/>
                  <a:ext cx="1122" cy="327"/>
                </a:xfrm>
                <a:prstGeom prst="rect">
                  <a:avLst/>
                </a:prstGeom>
                <a:solidFill>
                  <a:srgbClr val="92D050"/>
                </a:solidFill>
                <a:ln w="9525">
                  <a:miter lim="800000"/>
                  <a:headEnd/>
                  <a:tailEnd/>
                </a:ln>
                <a:scene3d>
                  <a:camera prst="legacyObliqueTopRight"/>
                  <a:lightRig rig="legacyFlat3" dir="b"/>
                </a:scene3d>
                <a:sp3d extrusionH="100000" prstMaterial="legacyMatte">
                  <a:bevelT w="13500" h="13500" prst="angle"/>
                  <a:bevelB w="13500" h="13500" prst="angle"/>
                  <a:extrusionClr>
                    <a:schemeClr val="folHlink"/>
                  </a:extrusionClr>
                </a:sp3d>
              </p:spPr>
              <p:txBody>
                <a:bodyPr wrap="none" anchor="ctr">
                  <a:flatTx/>
                </a:bodyPr>
                <a:lstStyle/>
                <a:p>
                  <a:pPr algn="ctr" defTabSz="912813"/>
                  <a:r>
                    <a:rPr lang="zh-TW" altLang="en-US" sz="1600" dirty="0">
                      <a:latin typeface="Times New Roman" pitchFamily="18" charset="0"/>
                    </a:rPr>
                    <a:t>公車業者服務</a:t>
                  </a:r>
                </a:p>
              </p:txBody>
            </p:sp>
            <p:sp>
              <p:nvSpPr>
                <p:cNvPr id="35" name="Rectangle 6"/>
                <p:cNvSpPr>
                  <a:spLocks noChangeArrowheads="1"/>
                </p:cNvSpPr>
                <p:nvPr/>
              </p:nvSpPr>
              <p:spPr bwMode="auto">
                <a:xfrm>
                  <a:off x="4333" y="899"/>
                  <a:ext cx="906" cy="327"/>
                </a:xfrm>
                <a:prstGeom prst="rect">
                  <a:avLst/>
                </a:prstGeom>
                <a:solidFill>
                  <a:srgbClr val="92D050"/>
                </a:solidFill>
                <a:ln w="9525">
                  <a:miter lim="800000"/>
                  <a:headEnd/>
                  <a:tailEnd/>
                </a:ln>
                <a:scene3d>
                  <a:camera prst="legacyObliqueTopRight"/>
                  <a:lightRig rig="legacyFlat3" dir="b"/>
                </a:scene3d>
                <a:sp3d extrusionH="100000" prstMaterial="legacyMatte">
                  <a:bevelT w="13500" h="13500" prst="angle"/>
                  <a:bevelB w="13500" h="13500" prst="angle"/>
                  <a:extrusionClr>
                    <a:schemeClr val="folHlink"/>
                  </a:extrusionClr>
                </a:sp3d>
              </p:spPr>
              <p:txBody>
                <a:bodyPr wrap="none" anchor="ctr">
                  <a:flatTx/>
                </a:bodyPr>
                <a:lstStyle/>
                <a:p>
                  <a:pPr algn="ctr" defTabSz="912813"/>
                  <a:r>
                    <a:rPr lang="zh-TW" altLang="en-US" sz="1600" dirty="0">
                      <a:latin typeface="Times New Roman" pitchFamily="18" charset="0"/>
                    </a:rPr>
                    <a:t>便民服務</a:t>
                  </a:r>
                </a:p>
              </p:txBody>
            </p:sp>
            <p:sp>
              <p:nvSpPr>
                <p:cNvPr id="36" name="AutoShape 99"/>
                <p:cNvSpPr>
                  <a:spLocks noChangeArrowheads="1"/>
                </p:cNvSpPr>
                <p:nvPr/>
              </p:nvSpPr>
              <p:spPr bwMode="auto">
                <a:xfrm>
                  <a:off x="2180" y="1842"/>
                  <a:ext cx="317" cy="818"/>
                </a:xfrm>
                <a:prstGeom prst="upArrow">
                  <a:avLst>
                    <a:gd name="adj1" fmla="val 50000"/>
                    <a:gd name="adj2" fmla="val 64511"/>
                  </a:avLst>
                </a:prstGeom>
                <a:gradFill rotWithShape="1">
                  <a:gsLst>
                    <a:gs pos="0">
                      <a:srgbClr val="FF0000"/>
                    </a:gs>
                    <a:gs pos="50000">
                      <a:srgbClr val="FF9933"/>
                    </a:gs>
                    <a:gs pos="100000">
                      <a:srgbClr val="FF0000"/>
                    </a:gs>
                  </a:gsLst>
                  <a:lin ang="0" scaled="1"/>
                </a:gradFill>
                <a:ln w="9525" algn="ctr">
                  <a:noFill/>
                  <a:miter lim="800000"/>
                  <a:headEnd/>
                  <a:tailEnd/>
                </a:ln>
              </p:spPr>
              <p:txBody>
                <a:bodyPr wrap="none" anchor="ctr"/>
                <a:lstStyle/>
                <a:p>
                  <a:pPr defTabSz="912813"/>
                  <a:endParaRPr lang="zh-TW" altLang="en-US" sz="2000"/>
                </a:p>
              </p:txBody>
            </p:sp>
            <p:sp>
              <p:nvSpPr>
                <p:cNvPr id="37" name="AutoShape 101"/>
                <p:cNvSpPr>
                  <a:spLocks noChangeArrowheads="1"/>
                </p:cNvSpPr>
                <p:nvPr/>
              </p:nvSpPr>
              <p:spPr bwMode="auto">
                <a:xfrm>
                  <a:off x="749" y="1207"/>
                  <a:ext cx="317" cy="182"/>
                </a:xfrm>
                <a:prstGeom prst="upArrow">
                  <a:avLst>
                    <a:gd name="adj1" fmla="val 50000"/>
                    <a:gd name="adj2" fmla="val 63083"/>
                  </a:avLst>
                </a:prstGeom>
                <a:gradFill rotWithShape="1">
                  <a:gsLst>
                    <a:gs pos="0">
                      <a:srgbClr val="FF0000"/>
                    </a:gs>
                    <a:gs pos="50000">
                      <a:srgbClr val="FF9933"/>
                    </a:gs>
                    <a:gs pos="100000">
                      <a:srgbClr val="FF0000"/>
                    </a:gs>
                  </a:gsLst>
                  <a:lin ang="0" scaled="1"/>
                </a:gradFill>
                <a:ln w="9525" algn="ctr">
                  <a:noFill/>
                  <a:miter lim="800000"/>
                  <a:headEnd/>
                  <a:tailEnd/>
                </a:ln>
              </p:spPr>
              <p:txBody>
                <a:bodyPr wrap="none" anchor="ctr"/>
                <a:lstStyle/>
                <a:p>
                  <a:pPr defTabSz="912813"/>
                  <a:endParaRPr lang="zh-TW" altLang="en-US" sz="2000"/>
                </a:p>
              </p:txBody>
            </p:sp>
            <p:sp>
              <p:nvSpPr>
                <p:cNvPr id="38" name="AutoShape 102"/>
                <p:cNvSpPr>
                  <a:spLocks noChangeArrowheads="1"/>
                </p:cNvSpPr>
                <p:nvPr/>
              </p:nvSpPr>
              <p:spPr bwMode="auto">
                <a:xfrm>
                  <a:off x="2200" y="1207"/>
                  <a:ext cx="317" cy="182"/>
                </a:xfrm>
                <a:prstGeom prst="upArrow">
                  <a:avLst>
                    <a:gd name="adj1" fmla="val 50000"/>
                    <a:gd name="adj2" fmla="val 63083"/>
                  </a:avLst>
                </a:prstGeom>
                <a:gradFill rotWithShape="1">
                  <a:gsLst>
                    <a:gs pos="0">
                      <a:srgbClr val="FF0000"/>
                    </a:gs>
                    <a:gs pos="50000">
                      <a:srgbClr val="FF9933"/>
                    </a:gs>
                    <a:gs pos="100000">
                      <a:srgbClr val="FF0000"/>
                    </a:gs>
                  </a:gsLst>
                  <a:lin ang="0" scaled="1"/>
                </a:gradFill>
                <a:ln w="9525" algn="ctr">
                  <a:noFill/>
                  <a:miter lim="800000"/>
                  <a:headEnd/>
                  <a:tailEnd/>
                </a:ln>
              </p:spPr>
              <p:txBody>
                <a:bodyPr wrap="none" anchor="ctr"/>
                <a:lstStyle/>
                <a:p>
                  <a:pPr defTabSz="912813"/>
                  <a:endParaRPr lang="zh-TW" altLang="en-US" sz="2000"/>
                </a:p>
              </p:txBody>
            </p:sp>
            <p:sp>
              <p:nvSpPr>
                <p:cNvPr id="39" name="AutoShape 103"/>
                <p:cNvSpPr>
                  <a:spLocks noChangeArrowheads="1"/>
                </p:cNvSpPr>
                <p:nvPr/>
              </p:nvSpPr>
              <p:spPr bwMode="auto">
                <a:xfrm>
                  <a:off x="3470" y="1207"/>
                  <a:ext cx="317" cy="182"/>
                </a:xfrm>
                <a:prstGeom prst="upArrow">
                  <a:avLst>
                    <a:gd name="adj1" fmla="val 50000"/>
                    <a:gd name="adj2" fmla="val 63083"/>
                  </a:avLst>
                </a:prstGeom>
                <a:gradFill rotWithShape="1">
                  <a:gsLst>
                    <a:gs pos="0">
                      <a:srgbClr val="FF0000"/>
                    </a:gs>
                    <a:gs pos="50000">
                      <a:srgbClr val="FF9933"/>
                    </a:gs>
                    <a:gs pos="100000">
                      <a:srgbClr val="FF0000"/>
                    </a:gs>
                  </a:gsLst>
                  <a:lin ang="0" scaled="1"/>
                </a:gradFill>
                <a:ln w="9525" algn="ctr">
                  <a:noFill/>
                  <a:miter lim="800000"/>
                  <a:headEnd/>
                  <a:tailEnd/>
                </a:ln>
              </p:spPr>
              <p:txBody>
                <a:bodyPr wrap="none" anchor="ctr"/>
                <a:lstStyle/>
                <a:p>
                  <a:pPr defTabSz="912813"/>
                  <a:endParaRPr lang="zh-TW" altLang="en-US" sz="2000"/>
                </a:p>
              </p:txBody>
            </p:sp>
            <p:sp>
              <p:nvSpPr>
                <p:cNvPr id="40" name="AutoShape 104"/>
                <p:cNvSpPr>
                  <a:spLocks noChangeArrowheads="1"/>
                </p:cNvSpPr>
                <p:nvPr/>
              </p:nvSpPr>
              <p:spPr bwMode="auto">
                <a:xfrm>
                  <a:off x="4650" y="1207"/>
                  <a:ext cx="317" cy="182"/>
                </a:xfrm>
                <a:prstGeom prst="upArrow">
                  <a:avLst>
                    <a:gd name="adj1" fmla="val 50000"/>
                    <a:gd name="adj2" fmla="val 63083"/>
                  </a:avLst>
                </a:prstGeom>
                <a:gradFill rotWithShape="1">
                  <a:gsLst>
                    <a:gs pos="0">
                      <a:srgbClr val="FF0000"/>
                    </a:gs>
                    <a:gs pos="50000">
                      <a:srgbClr val="FF9933"/>
                    </a:gs>
                    <a:gs pos="100000">
                      <a:srgbClr val="FF0000"/>
                    </a:gs>
                  </a:gsLst>
                  <a:lin ang="0" scaled="1"/>
                </a:gradFill>
                <a:ln w="9525" algn="ctr">
                  <a:noFill/>
                  <a:miter lim="800000"/>
                  <a:headEnd/>
                  <a:tailEnd/>
                </a:ln>
              </p:spPr>
              <p:txBody>
                <a:bodyPr wrap="none" anchor="ctr"/>
                <a:lstStyle/>
                <a:p>
                  <a:pPr defTabSz="912813"/>
                  <a:endParaRPr lang="zh-TW" altLang="en-US" sz="2000"/>
                </a:p>
              </p:txBody>
            </p:sp>
          </p:grpSp>
        </p:grpSp>
        <p:sp>
          <p:nvSpPr>
            <p:cNvPr id="20" name="矩形 19"/>
            <p:cNvSpPr/>
            <p:nvPr/>
          </p:nvSpPr>
          <p:spPr bwMode="auto">
            <a:xfrm>
              <a:off x="214313" y="3814763"/>
              <a:ext cx="500062" cy="2214562"/>
            </a:xfrm>
            <a:prstGeom prst="rect">
              <a:avLst/>
            </a:prstGeom>
            <a:solidFill>
              <a:schemeClr val="accent6">
                <a:lumMod val="40000"/>
                <a:lumOff val="60000"/>
              </a:schemeClr>
            </a:solidFill>
            <a:ln w="9525" cap="flat" cmpd="sng" algn="ctr">
              <a:solidFill>
                <a:schemeClr val="accent1">
                  <a:lumMod val="50000"/>
                </a:schemeClr>
              </a:solidFill>
              <a:prstDash val="sysDash"/>
              <a:round/>
              <a:headEnd type="none" w="med" len="med"/>
              <a:tailEnd type="none" w="med" len="med"/>
            </a:ln>
            <a:effectLst/>
          </p:spPr>
          <p:txBody>
            <a:bodyPr vert="eaVert" wrap="none" anchor="ctr"/>
            <a:lstStyle/>
            <a:p>
              <a:pPr algn="ctr">
                <a:defRPr/>
              </a:pPr>
              <a:r>
                <a:rPr lang="zh-TW" altLang="en-US" sz="1600" dirty="0">
                  <a:solidFill>
                    <a:schemeClr val="accent6">
                      <a:lumMod val="50000"/>
                    </a:schemeClr>
                  </a:solidFill>
                  <a:latin typeface="+mj-ea"/>
                  <a:ea typeface="+mj-ea"/>
                  <a:cs typeface="華康中黑體" pitchFamily="49" charset="-120"/>
                </a:rPr>
                <a:t>通訊層</a:t>
              </a:r>
            </a:p>
          </p:txBody>
        </p:sp>
        <p:sp>
          <p:nvSpPr>
            <p:cNvPr id="21" name="矩形 20"/>
            <p:cNvSpPr/>
            <p:nvPr/>
          </p:nvSpPr>
          <p:spPr bwMode="auto">
            <a:xfrm>
              <a:off x="214313" y="2524125"/>
              <a:ext cx="500062" cy="1290638"/>
            </a:xfrm>
            <a:prstGeom prst="rect">
              <a:avLst/>
            </a:prstGeom>
            <a:solidFill>
              <a:srgbClr val="FFC000"/>
            </a:solidFill>
            <a:ln w="9525" cap="flat" cmpd="sng" algn="ctr">
              <a:solidFill>
                <a:schemeClr val="accent1">
                  <a:lumMod val="50000"/>
                </a:schemeClr>
              </a:solidFill>
              <a:prstDash val="sysDash"/>
              <a:round/>
              <a:headEnd type="none" w="med" len="med"/>
              <a:tailEnd type="none" w="med" len="med"/>
            </a:ln>
            <a:effectLst/>
          </p:spPr>
          <p:txBody>
            <a:bodyPr vert="eaVert" wrap="none" anchor="ctr"/>
            <a:lstStyle/>
            <a:p>
              <a:pPr algn="ctr">
                <a:defRPr/>
              </a:pPr>
              <a:r>
                <a:rPr lang="zh-TW" altLang="en-US" sz="1600" dirty="0">
                  <a:solidFill>
                    <a:schemeClr val="accent2">
                      <a:lumMod val="25000"/>
                    </a:schemeClr>
                  </a:solidFill>
                  <a:latin typeface="+mj-ea"/>
                  <a:ea typeface="+mj-ea"/>
                  <a:cs typeface="華康中黑體" pitchFamily="49" charset="-120"/>
                </a:rPr>
                <a:t>演算層</a:t>
              </a:r>
            </a:p>
          </p:txBody>
        </p:sp>
        <p:sp>
          <p:nvSpPr>
            <p:cNvPr id="22" name="矩形 21"/>
            <p:cNvSpPr/>
            <p:nvPr/>
          </p:nvSpPr>
          <p:spPr bwMode="auto">
            <a:xfrm>
              <a:off x="214313" y="957263"/>
              <a:ext cx="500062" cy="1566862"/>
            </a:xfrm>
            <a:prstGeom prst="rect">
              <a:avLst/>
            </a:prstGeom>
            <a:solidFill>
              <a:srgbClr val="92D050"/>
            </a:solidFill>
            <a:ln w="9525" cap="flat" cmpd="sng" algn="ctr">
              <a:solidFill>
                <a:schemeClr val="accent1">
                  <a:lumMod val="50000"/>
                </a:schemeClr>
              </a:solidFill>
              <a:prstDash val="sysDash"/>
              <a:round/>
              <a:headEnd type="none" w="med" len="med"/>
              <a:tailEnd type="none" w="med" len="med"/>
            </a:ln>
            <a:effectLst/>
          </p:spPr>
          <p:txBody>
            <a:bodyPr vert="eaVert" wrap="none" anchor="ctr"/>
            <a:lstStyle/>
            <a:p>
              <a:pPr algn="ctr">
                <a:defRPr/>
              </a:pPr>
              <a:r>
                <a:rPr lang="zh-TW" altLang="en-US" sz="1600" dirty="0">
                  <a:solidFill>
                    <a:schemeClr val="bg1"/>
                  </a:solidFill>
                  <a:latin typeface="+mj-ea"/>
                  <a:ea typeface="+mj-ea"/>
                  <a:cs typeface="華康中黑體" pitchFamily="49" charset="-120"/>
                </a:rPr>
                <a:t>應用層</a:t>
              </a:r>
            </a:p>
          </p:txBody>
        </p:sp>
        <p:sp>
          <p:nvSpPr>
            <p:cNvPr id="23" name="AutoShape 76"/>
            <p:cNvSpPr>
              <a:spLocks noChangeArrowheads="1"/>
            </p:cNvSpPr>
            <p:nvPr/>
          </p:nvSpPr>
          <p:spPr bwMode="auto">
            <a:xfrm>
              <a:off x="4508500" y="5313363"/>
              <a:ext cx="579438" cy="320675"/>
            </a:xfrm>
            <a:prstGeom prst="upDownArrow">
              <a:avLst>
                <a:gd name="adj1" fmla="val 49685"/>
                <a:gd name="adj2" fmla="val 42477"/>
              </a:avLst>
            </a:prstGeom>
            <a:gradFill rotWithShape="1">
              <a:gsLst>
                <a:gs pos="0">
                  <a:srgbClr val="FF0000"/>
                </a:gs>
                <a:gs pos="50000">
                  <a:srgbClr val="FF9933"/>
                </a:gs>
                <a:gs pos="100000">
                  <a:srgbClr val="FF0000"/>
                </a:gs>
              </a:gsLst>
              <a:lin ang="0" scaled="1"/>
            </a:gradFill>
            <a:ln w="9525" algn="ctr">
              <a:noFill/>
              <a:miter lim="800000"/>
              <a:headEnd/>
              <a:tailEnd/>
            </a:ln>
          </p:spPr>
          <p:txBody>
            <a:bodyPr wrap="none" anchor="ctr"/>
            <a:lstStyle/>
            <a:p>
              <a:pPr defTabSz="912813"/>
              <a:endParaRPr lang="zh-TW" altLang="en-US" sz="2000"/>
            </a:p>
          </p:txBody>
        </p:sp>
        <p:grpSp>
          <p:nvGrpSpPr>
            <p:cNvPr id="24" name="Group 64"/>
            <p:cNvGrpSpPr>
              <a:grpSpLocks/>
            </p:cNvGrpSpPr>
            <p:nvPr/>
          </p:nvGrpSpPr>
          <p:grpSpPr bwMode="auto">
            <a:xfrm>
              <a:off x="6429388" y="4572017"/>
              <a:ext cx="2065338" cy="1354140"/>
              <a:chOff x="4128" y="2900"/>
              <a:chExt cx="1301" cy="853"/>
            </a:xfrm>
          </p:grpSpPr>
          <p:sp>
            <p:nvSpPr>
              <p:cNvPr id="25" name="Rectangle 21"/>
              <p:cNvSpPr>
                <a:spLocks noChangeArrowheads="1"/>
              </p:cNvSpPr>
              <p:nvPr/>
            </p:nvSpPr>
            <p:spPr bwMode="auto">
              <a:xfrm>
                <a:off x="4140" y="3538"/>
                <a:ext cx="1289" cy="215"/>
              </a:xfrm>
              <a:prstGeom prst="rect">
                <a:avLst/>
              </a:prstGeom>
              <a:gradFill rotWithShape="1">
                <a:gsLst>
                  <a:gs pos="0">
                    <a:srgbClr val="800080"/>
                  </a:gs>
                  <a:gs pos="100000">
                    <a:srgbClr val="CC3399"/>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800080"/>
                </a:extrusionClr>
              </a:sp3d>
            </p:spPr>
            <p:txBody>
              <a:bodyPr wrap="none" anchor="ctr">
                <a:flatTx/>
              </a:bodyPr>
              <a:lstStyle/>
              <a:p>
                <a:pPr defTabSz="912813"/>
                <a:r>
                  <a:rPr lang="zh-TW" altLang="en-US" sz="1600" dirty="0" smtClean="0">
                    <a:solidFill>
                      <a:srgbClr val="FFFFFF"/>
                    </a:solidFill>
                    <a:latin typeface="Times New Roman" pitchFamily="18" charset="0"/>
                  </a:rPr>
                  <a:t>擴建</a:t>
                </a:r>
                <a:r>
                  <a:rPr lang="zh-TW" altLang="en-US" sz="1600" dirty="0" smtClean="0">
                    <a:solidFill>
                      <a:schemeClr val="bg1"/>
                    </a:solidFill>
                    <a:latin typeface="Times New Roman" pitchFamily="18" charset="0"/>
                  </a:rPr>
                  <a:t>車輛、站牌</a:t>
                </a:r>
                <a:endParaRPr lang="zh-TW" altLang="en-US" sz="1600" dirty="0">
                  <a:solidFill>
                    <a:schemeClr val="bg1"/>
                  </a:solidFill>
                  <a:latin typeface="Times New Roman" pitchFamily="18" charset="0"/>
                </a:endParaRPr>
              </a:p>
            </p:txBody>
          </p:sp>
          <p:sp>
            <p:nvSpPr>
              <p:cNvPr id="26" name="Rectangle 12"/>
              <p:cNvSpPr>
                <a:spLocks noChangeArrowheads="1"/>
              </p:cNvSpPr>
              <p:nvPr/>
            </p:nvSpPr>
            <p:spPr bwMode="auto">
              <a:xfrm>
                <a:off x="4128" y="3095"/>
                <a:ext cx="1301" cy="265"/>
              </a:xfrm>
              <a:prstGeom prst="rect">
                <a:avLst/>
              </a:prstGeom>
              <a:gradFill rotWithShape="1">
                <a:gsLst>
                  <a:gs pos="0">
                    <a:srgbClr val="800080"/>
                  </a:gs>
                  <a:gs pos="100000">
                    <a:srgbClr val="CC3399"/>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800080"/>
                </a:extrusionClr>
              </a:sp3d>
            </p:spPr>
            <p:txBody>
              <a:bodyPr wrap="none" anchor="ctr">
                <a:flatTx/>
              </a:bodyPr>
              <a:lstStyle/>
              <a:p>
                <a:pPr algn="ctr" defTabSz="912813"/>
                <a:r>
                  <a:rPr lang="zh-TW" altLang="en-US" sz="1600" dirty="0" smtClean="0">
                    <a:solidFill>
                      <a:srgbClr val="FFFFFF"/>
                    </a:solidFill>
                    <a:latin typeface="Times New Roman" pitchFamily="18" charset="0"/>
                  </a:rPr>
                  <a:t>擴建通訊</a:t>
                </a:r>
                <a:r>
                  <a:rPr lang="zh-TW" altLang="en-US" sz="1600" dirty="0">
                    <a:solidFill>
                      <a:srgbClr val="FFFFFF"/>
                    </a:solidFill>
                    <a:latin typeface="Times New Roman" pitchFamily="18" charset="0"/>
                  </a:rPr>
                  <a:t>伺服器</a:t>
                </a:r>
              </a:p>
            </p:txBody>
          </p:sp>
          <p:sp>
            <p:nvSpPr>
              <p:cNvPr id="27" name="AutoShape 128"/>
              <p:cNvSpPr>
                <a:spLocks noChangeArrowheads="1"/>
              </p:cNvSpPr>
              <p:nvPr/>
            </p:nvSpPr>
            <p:spPr bwMode="auto">
              <a:xfrm>
                <a:off x="4578" y="3350"/>
                <a:ext cx="368" cy="202"/>
              </a:xfrm>
              <a:prstGeom prst="upDownArrow">
                <a:avLst>
                  <a:gd name="adj1" fmla="val 49685"/>
                  <a:gd name="adj2" fmla="val 42477"/>
                </a:avLst>
              </a:prstGeom>
              <a:gradFill rotWithShape="1">
                <a:gsLst>
                  <a:gs pos="0">
                    <a:srgbClr val="FF0000"/>
                  </a:gs>
                  <a:gs pos="50000">
                    <a:srgbClr val="FF9933"/>
                  </a:gs>
                  <a:gs pos="100000">
                    <a:srgbClr val="FF0000"/>
                  </a:gs>
                </a:gsLst>
                <a:lin ang="0" scaled="1"/>
              </a:gradFill>
              <a:ln w="9525" algn="ctr">
                <a:noFill/>
                <a:miter lim="800000"/>
                <a:headEnd/>
                <a:tailEnd/>
              </a:ln>
            </p:spPr>
            <p:txBody>
              <a:bodyPr wrap="none" anchor="ctr"/>
              <a:lstStyle/>
              <a:p>
                <a:pPr defTabSz="912813"/>
                <a:endParaRPr lang="zh-TW" altLang="en-US" sz="2000"/>
              </a:p>
            </p:txBody>
          </p:sp>
          <p:sp>
            <p:nvSpPr>
              <p:cNvPr id="28" name="AutoShape 130"/>
              <p:cNvSpPr>
                <a:spLocks noChangeArrowheads="1"/>
              </p:cNvSpPr>
              <p:nvPr/>
            </p:nvSpPr>
            <p:spPr bwMode="auto">
              <a:xfrm>
                <a:off x="4578" y="2900"/>
                <a:ext cx="368" cy="202"/>
              </a:xfrm>
              <a:prstGeom prst="upDownArrow">
                <a:avLst>
                  <a:gd name="adj1" fmla="val 49685"/>
                  <a:gd name="adj2" fmla="val 42477"/>
                </a:avLst>
              </a:prstGeom>
              <a:gradFill rotWithShape="1">
                <a:gsLst>
                  <a:gs pos="0">
                    <a:srgbClr val="FF0000"/>
                  </a:gs>
                  <a:gs pos="50000">
                    <a:srgbClr val="FF9933"/>
                  </a:gs>
                  <a:gs pos="100000">
                    <a:srgbClr val="FF0000"/>
                  </a:gs>
                </a:gsLst>
                <a:lin ang="0" scaled="1"/>
              </a:gradFill>
              <a:ln w="9525" algn="ctr">
                <a:noFill/>
                <a:miter lim="800000"/>
                <a:headEnd/>
                <a:tailEnd/>
              </a:ln>
            </p:spPr>
            <p:txBody>
              <a:bodyPr wrap="none" anchor="ctr"/>
              <a:lstStyle/>
              <a:p>
                <a:pPr defTabSz="912813"/>
                <a:endParaRPr lang="zh-TW" altLang="en-US" sz="2000"/>
              </a:p>
            </p:txBody>
          </p:sp>
        </p:grpSp>
      </p:grpSp>
      <p:grpSp>
        <p:nvGrpSpPr>
          <p:cNvPr id="52" name="群組 1"/>
          <p:cNvGrpSpPr>
            <a:grpSpLocks/>
          </p:cNvGrpSpPr>
          <p:nvPr/>
        </p:nvGrpSpPr>
        <p:grpSpPr bwMode="auto">
          <a:xfrm>
            <a:off x="395288" y="5732463"/>
            <a:ext cx="6530975" cy="862012"/>
            <a:chOff x="973138" y="5243513"/>
            <a:chExt cx="7632700" cy="1468438"/>
          </a:xfrm>
        </p:grpSpPr>
        <p:sp>
          <p:nvSpPr>
            <p:cNvPr id="53" name="Rectangle 12"/>
            <p:cNvSpPr>
              <a:spLocks noChangeArrowheads="1"/>
            </p:cNvSpPr>
            <p:nvPr/>
          </p:nvSpPr>
          <p:spPr bwMode="auto">
            <a:xfrm>
              <a:off x="976313" y="5243513"/>
              <a:ext cx="3611563" cy="642938"/>
            </a:xfrm>
            <a:prstGeom prst="rect">
              <a:avLst/>
            </a:prstGeom>
            <a:solidFill>
              <a:srgbClr val="8064A2"/>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8064A2"/>
              </a:extrusionClr>
            </a:sp3d>
          </p:spPr>
          <p:txBody>
            <a:bodyPr wrap="none" anchor="ctr">
              <a:flatTx/>
            </a:bodyPr>
            <a:lstStyle/>
            <a:p>
              <a:pPr algn="ctr" defTabSz="912813"/>
              <a:r>
                <a:rPr kumimoji="0" lang="zh-TW" altLang="en-US" sz="1300" b="1">
                  <a:solidFill>
                    <a:schemeClr val="bg1"/>
                  </a:solidFill>
                  <a:latin typeface="微軟正黑體" pitchFamily="34" charset="-120"/>
                  <a:ea typeface="微軟正黑體" pitchFamily="34" charset="-120"/>
                </a:rPr>
                <a:t>車機通訊</a:t>
              </a:r>
            </a:p>
            <a:p>
              <a:pPr algn="ctr" defTabSz="912813"/>
              <a:r>
                <a:rPr kumimoji="0" lang="zh-TW" altLang="en-US" sz="1300" b="1">
                  <a:solidFill>
                    <a:schemeClr val="bg1"/>
                  </a:solidFill>
                  <a:latin typeface="微軟正黑體" pitchFamily="34" charset="-120"/>
                  <a:ea typeface="微軟正黑體" pitchFamily="34" charset="-120"/>
                </a:rPr>
                <a:t>伺服器</a:t>
              </a:r>
            </a:p>
          </p:txBody>
        </p:sp>
        <p:sp>
          <p:nvSpPr>
            <p:cNvPr id="54" name="AutoShape 97"/>
            <p:cNvSpPr>
              <a:spLocks noChangeArrowheads="1"/>
            </p:cNvSpPr>
            <p:nvPr/>
          </p:nvSpPr>
          <p:spPr bwMode="auto">
            <a:xfrm>
              <a:off x="1114425" y="5294313"/>
              <a:ext cx="1204913" cy="515938"/>
            </a:xfrm>
            <a:prstGeom prst="roundRect">
              <a:avLst>
                <a:gd name="adj" fmla="val 16667"/>
              </a:avLst>
            </a:prstGeom>
            <a:solidFill>
              <a:srgbClr val="FFFF66"/>
            </a:solidFill>
            <a:ln w="9525">
              <a:noFill/>
              <a:round/>
              <a:headEnd/>
              <a:tailEnd/>
            </a:ln>
          </p:spPr>
          <p:txBody>
            <a:bodyPr wrap="none" anchor="ctr"/>
            <a:lstStyle/>
            <a:p>
              <a:r>
                <a:rPr lang="zh-TW" altLang="en-US" sz="1300" b="1">
                  <a:solidFill>
                    <a:srgbClr val="0000CC"/>
                  </a:solidFill>
                  <a:latin typeface="微軟正黑體" pitchFamily="34" charset="-120"/>
                  <a:ea typeface="微軟正黑體" pitchFamily="34" charset="-120"/>
                </a:rPr>
                <a:t>非</a:t>
              </a:r>
              <a:r>
                <a:rPr lang="en-US" altLang="zh-TW" sz="1300" b="1">
                  <a:solidFill>
                    <a:srgbClr val="0000CC"/>
                  </a:solidFill>
                  <a:latin typeface="微軟正黑體" pitchFamily="34" charset="-120"/>
                  <a:ea typeface="微軟正黑體" pitchFamily="34" charset="-120"/>
                </a:rPr>
                <a:t>TTIA</a:t>
              </a:r>
              <a:r>
                <a:rPr lang="zh-TW" altLang="en-US" sz="1300" b="1">
                  <a:solidFill>
                    <a:srgbClr val="0000CC"/>
                  </a:solidFill>
                  <a:latin typeface="微軟正黑體" pitchFamily="34" charset="-120"/>
                  <a:ea typeface="微軟正黑體" pitchFamily="34" charset="-120"/>
                </a:rPr>
                <a:t>介面</a:t>
              </a:r>
            </a:p>
          </p:txBody>
        </p:sp>
        <p:sp>
          <p:nvSpPr>
            <p:cNvPr id="55" name="AutoShape 98"/>
            <p:cNvSpPr>
              <a:spLocks noChangeArrowheads="1"/>
            </p:cNvSpPr>
            <p:nvPr/>
          </p:nvSpPr>
          <p:spPr bwMode="auto">
            <a:xfrm>
              <a:off x="3319463" y="5287963"/>
              <a:ext cx="1204913" cy="515938"/>
            </a:xfrm>
            <a:prstGeom prst="roundRect">
              <a:avLst>
                <a:gd name="adj" fmla="val 16667"/>
              </a:avLst>
            </a:prstGeom>
            <a:solidFill>
              <a:srgbClr val="FFFF66"/>
            </a:solidFill>
            <a:ln w="9525">
              <a:noFill/>
              <a:round/>
              <a:headEnd/>
              <a:tailEnd/>
            </a:ln>
          </p:spPr>
          <p:txBody>
            <a:bodyPr wrap="none" anchor="ctr"/>
            <a:lstStyle/>
            <a:p>
              <a:r>
                <a:rPr lang="en-US" altLang="zh-TW" sz="1300" b="1">
                  <a:solidFill>
                    <a:srgbClr val="0000CC"/>
                  </a:solidFill>
                  <a:latin typeface="微軟正黑體" pitchFamily="34" charset="-120"/>
                  <a:ea typeface="微軟正黑體" pitchFamily="34" charset="-120"/>
                </a:rPr>
                <a:t>TTIA</a:t>
              </a:r>
              <a:r>
                <a:rPr lang="zh-TW" altLang="en-US" sz="1300" b="1">
                  <a:solidFill>
                    <a:srgbClr val="0000CC"/>
                  </a:solidFill>
                  <a:latin typeface="微軟正黑體" pitchFamily="34" charset="-120"/>
                  <a:ea typeface="微軟正黑體" pitchFamily="34" charset="-120"/>
                </a:rPr>
                <a:t>介面</a:t>
              </a:r>
            </a:p>
          </p:txBody>
        </p:sp>
        <p:sp>
          <p:nvSpPr>
            <p:cNvPr id="56" name="Rectangle 12"/>
            <p:cNvSpPr>
              <a:spLocks noChangeArrowheads="1"/>
            </p:cNvSpPr>
            <p:nvPr/>
          </p:nvSpPr>
          <p:spPr bwMode="auto">
            <a:xfrm>
              <a:off x="973138" y="6069013"/>
              <a:ext cx="3611563" cy="642938"/>
            </a:xfrm>
            <a:prstGeom prst="rect">
              <a:avLst/>
            </a:prstGeom>
            <a:solidFill>
              <a:srgbClr val="8064A2"/>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8064A2"/>
              </a:extrusionClr>
            </a:sp3d>
          </p:spPr>
          <p:txBody>
            <a:bodyPr wrap="none" anchor="ctr">
              <a:flatTx/>
            </a:bodyPr>
            <a:lstStyle/>
            <a:p>
              <a:pPr algn="ctr" defTabSz="912813"/>
              <a:r>
                <a:rPr kumimoji="0" lang="zh-TW" altLang="en-US" sz="1300" b="1">
                  <a:solidFill>
                    <a:schemeClr val="bg1"/>
                  </a:solidFill>
                  <a:latin typeface="微軟正黑體" pitchFamily="34" charset="-120"/>
                  <a:ea typeface="微軟正黑體" pitchFamily="34" charset="-120"/>
                </a:rPr>
                <a:t>車載機</a:t>
              </a:r>
            </a:p>
            <a:p>
              <a:pPr algn="ctr" defTabSz="912813"/>
              <a:r>
                <a:rPr kumimoji="0" lang="zh-TW" altLang="en-US" sz="1300" b="1">
                  <a:solidFill>
                    <a:schemeClr val="bg1"/>
                  </a:solidFill>
                  <a:latin typeface="微軟正黑體" pitchFamily="34" charset="-120"/>
                  <a:ea typeface="微軟正黑體" pitchFamily="34" charset="-120"/>
                </a:rPr>
                <a:t>設備</a:t>
              </a:r>
            </a:p>
          </p:txBody>
        </p:sp>
        <p:sp>
          <p:nvSpPr>
            <p:cNvPr id="57" name="AutoShape 101"/>
            <p:cNvSpPr>
              <a:spLocks noChangeArrowheads="1"/>
            </p:cNvSpPr>
            <p:nvPr/>
          </p:nvSpPr>
          <p:spPr bwMode="auto">
            <a:xfrm>
              <a:off x="1111250" y="6119813"/>
              <a:ext cx="1204913" cy="515938"/>
            </a:xfrm>
            <a:prstGeom prst="roundRect">
              <a:avLst>
                <a:gd name="adj" fmla="val 16667"/>
              </a:avLst>
            </a:prstGeom>
            <a:solidFill>
              <a:srgbClr val="F57913"/>
            </a:solidFill>
            <a:ln w="9525">
              <a:noFill/>
              <a:round/>
              <a:headEnd/>
              <a:tailEnd/>
            </a:ln>
          </p:spPr>
          <p:txBody>
            <a:bodyPr wrap="none" anchor="ctr"/>
            <a:lstStyle/>
            <a:p>
              <a:pPr algn="ctr"/>
              <a:r>
                <a:rPr lang="zh-TW" altLang="en-US" sz="1300" b="1">
                  <a:solidFill>
                    <a:schemeClr val="bg1"/>
                  </a:solidFill>
                  <a:latin typeface="微軟正黑體" pitchFamily="34" charset="-120"/>
                  <a:ea typeface="微軟正黑體" pitchFamily="34" charset="-120"/>
                </a:rPr>
                <a:t>非</a:t>
              </a:r>
              <a:r>
                <a:rPr lang="en-US" altLang="zh-TW" sz="1300" b="1">
                  <a:solidFill>
                    <a:schemeClr val="bg1"/>
                  </a:solidFill>
                  <a:latin typeface="微軟正黑體" pitchFamily="34" charset="-120"/>
                  <a:ea typeface="微軟正黑體" pitchFamily="34" charset="-120"/>
                </a:rPr>
                <a:t>TTIA</a:t>
              </a:r>
              <a:r>
                <a:rPr lang="zh-TW" altLang="en-US" sz="1300" b="1">
                  <a:solidFill>
                    <a:schemeClr val="bg1"/>
                  </a:solidFill>
                  <a:latin typeface="微軟正黑體" pitchFamily="34" charset="-120"/>
                  <a:ea typeface="微軟正黑體" pitchFamily="34" charset="-120"/>
                </a:rPr>
                <a:t>格式</a:t>
              </a:r>
            </a:p>
          </p:txBody>
        </p:sp>
        <p:sp>
          <p:nvSpPr>
            <p:cNvPr id="58" name="AutoShape 102"/>
            <p:cNvSpPr>
              <a:spLocks noChangeArrowheads="1"/>
            </p:cNvSpPr>
            <p:nvPr/>
          </p:nvSpPr>
          <p:spPr bwMode="auto">
            <a:xfrm>
              <a:off x="3316288" y="6113463"/>
              <a:ext cx="1204913" cy="515938"/>
            </a:xfrm>
            <a:prstGeom prst="roundRect">
              <a:avLst>
                <a:gd name="adj" fmla="val 16667"/>
              </a:avLst>
            </a:prstGeom>
            <a:solidFill>
              <a:srgbClr val="F57913"/>
            </a:solidFill>
            <a:ln w="9525">
              <a:noFill/>
              <a:round/>
              <a:headEnd/>
              <a:tailEnd/>
            </a:ln>
          </p:spPr>
          <p:txBody>
            <a:bodyPr wrap="none" anchor="ctr"/>
            <a:lstStyle/>
            <a:p>
              <a:pPr algn="ctr"/>
              <a:r>
                <a:rPr lang="en-US" altLang="zh-TW" sz="1300" b="1">
                  <a:solidFill>
                    <a:schemeClr val="bg1"/>
                  </a:solidFill>
                  <a:latin typeface="微軟正黑體" pitchFamily="34" charset="-120"/>
                  <a:ea typeface="微軟正黑體" pitchFamily="34" charset="-120"/>
                </a:rPr>
                <a:t>TTIA</a:t>
              </a:r>
              <a:r>
                <a:rPr lang="zh-TW" altLang="en-US" sz="1300" b="1">
                  <a:solidFill>
                    <a:schemeClr val="bg1"/>
                  </a:solidFill>
                  <a:latin typeface="微軟正黑體" pitchFamily="34" charset="-120"/>
                  <a:ea typeface="微軟正黑體" pitchFamily="34" charset="-120"/>
                </a:rPr>
                <a:t>格式</a:t>
              </a:r>
            </a:p>
          </p:txBody>
        </p:sp>
        <p:sp>
          <p:nvSpPr>
            <p:cNvPr id="59" name="AutoShape 76"/>
            <p:cNvSpPr>
              <a:spLocks noChangeArrowheads="1"/>
            </p:cNvSpPr>
            <p:nvPr/>
          </p:nvSpPr>
          <p:spPr bwMode="auto">
            <a:xfrm>
              <a:off x="3697288" y="5784850"/>
              <a:ext cx="479425" cy="320675"/>
            </a:xfrm>
            <a:prstGeom prst="upDownArrow">
              <a:avLst>
                <a:gd name="adj1" fmla="val 49685"/>
                <a:gd name="adj2" fmla="val 42477"/>
              </a:avLst>
            </a:prstGeom>
            <a:gradFill rotWithShape="1">
              <a:gsLst>
                <a:gs pos="0">
                  <a:srgbClr val="FF0000"/>
                </a:gs>
                <a:gs pos="50000">
                  <a:srgbClr val="FF9933"/>
                </a:gs>
                <a:gs pos="100000">
                  <a:srgbClr val="FF0000"/>
                </a:gs>
              </a:gsLst>
              <a:lin ang="0" scaled="1"/>
            </a:gradFill>
            <a:ln w="9525">
              <a:noFill/>
              <a:miter lim="800000"/>
              <a:headEnd/>
              <a:tailEnd/>
            </a:ln>
          </p:spPr>
          <p:txBody>
            <a:bodyPr wrap="none" anchor="ctr"/>
            <a:lstStyle/>
            <a:p>
              <a:pPr defTabSz="912813"/>
              <a:endParaRPr kumimoji="0" lang="zh-TW" altLang="zh-TW" sz="1300" b="1">
                <a:latin typeface="微軟正黑體" pitchFamily="34" charset="-120"/>
                <a:ea typeface="微軟正黑體" pitchFamily="34" charset="-120"/>
              </a:endParaRPr>
            </a:p>
          </p:txBody>
        </p:sp>
        <p:sp>
          <p:nvSpPr>
            <p:cNvPr id="60" name="AutoShape 76"/>
            <p:cNvSpPr>
              <a:spLocks noChangeArrowheads="1"/>
            </p:cNvSpPr>
            <p:nvPr/>
          </p:nvSpPr>
          <p:spPr bwMode="auto">
            <a:xfrm>
              <a:off x="1441450" y="5784850"/>
              <a:ext cx="479425" cy="320675"/>
            </a:xfrm>
            <a:prstGeom prst="upDownArrow">
              <a:avLst>
                <a:gd name="adj1" fmla="val 49685"/>
                <a:gd name="adj2" fmla="val 42477"/>
              </a:avLst>
            </a:prstGeom>
            <a:gradFill rotWithShape="1">
              <a:gsLst>
                <a:gs pos="0">
                  <a:srgbClr val="FF0000"/>
                </a:gs>
                <a:gs pos="50000">
                  <a:srgbClr val="FF9933"/>
                </a:gs>
                <a:gs pos="100000">
                  <a:srgbClr val="FF0000"/>
                </a:gs>
              </a:gsLst>
              <a:lin ang="0" scaled="1"/>
            </a:gradFill>
            <a:ln w="9525">
              <a:noFill/>
              <a:miter lim="800000"/>
              <a:headEnd/>
              <a:tailEnd/>
            </a:ln>
          </p:spPr>
          <p:txBody>
            <a:bodyPr wrap="none" anchor="ctr"/>
            <a:lstStyle/>
            <a:p>
              <a:pPr defTabSz="912813"/>
              <a:endParaRPr kumimoji="0" lang="zh-TW" altLang="zh-TW" sz="1300" b="1">
                <a:latin typeface="微軟正黑體" pitchFamily="34" charset="-120"/>
                <a:ea typeface="微軟正黑體" pitchFamily="34" charset="-120"/>
              </a:endParaRPr>
            </a:p>
          </p:txBody>
        </p:sp>
        <p:grpSp>
          <p:nvGrpSpPr>
            <p:cNvPr id="61" name="Group 105"/>
            <p:cNvGrpSpPr>
              <a:grpSpLocks/>
            </p:cNvGrpSpPr>
            <p:nvPr/>
          </p:nvGrpSpPr>
          <p:grpSpPr bwMode="auto">
            <a:xfrm>
              <a:off x="4994275" y="5243513"/>
              <a:ext cx="3611563" cy="642938"/>
              <a:chOff x="637" y="3339"/>
              <a:chExt cx="2275" cy="405"/>
            </a:xfrm>
          </p:grpSpPr>
          <p:sp>
            <p:nvSpPr>
              <p:cNvPr id="67" name="Rectangle 12"/>
              <p:cNvSpPr>
                <a:spLocks noChangeArrowheads="1"/>
              </p:cNvSpPr>
              <p:nvPr/>
            </p:nvSpPr>
            <p:spPr bwMode="auto">
              <a:xfrm>
                <a:off x="637" y="3339"/>
                <a:ext cx="2275" cy="405"/>
              </a:xfrm>
              <a:prstGeom prst="rect">
                <a:avLst/>
              </a:prstGeom>
              <a:solidFill>
                <a:srgbClr val="8064A2"/>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8064A2"/>
                </a:extrusionClr>
              </a:sp3d>
            </p:spPr>
            <p:txBody>
              <a:bodyPr wrap="none" anchor="ctr">
                <a:flatTx/>
              </a:bodyPr>
              <a:lstStyle/>
              <a:p>
                <a:pPr algn="ctr" defTabSz="912813"/>
                <a:r>
                  <a:rPr kumimoji="0" lang="zh-TW" altLang="en-US" sz="1300" b="1">
                    <a:solidFill>
                      <a:schemeClr val="bg1"/>
                    </a:solidFill>
                    <a:latin typeface="微軟正黑體" pitchFamily="34" charset="-120"/>
                    <a:ea typeface="微軟正黑體" pitchFamily="34" charset="-120"/>
                  </a:rPr>
                  <a:t>站牌通訊</a:t>
                </a:r>
              </a:p>
              <a:p>
                <a:pPr algn="ctr" defTabSz="912813"/>
                <a:r>
                  <a:rPr kumimoji="0" lang="zh-TW" altLang="en-US" sz="1300" b="1">
                    <a:solidFill>
                      <a:schemeClr val="bg1"/>
                    </a:solidFill>
                    <a:latin typeface="微軟正黑體" pitchFamily="34" charset="-120"/>
                    <a:ea typeface="微軟正黑體" pitchFamily="34" charset="-120"/>
                  </a:rPr>
                  <a:t>伺服器</a:t>
                </a:r>
              </a:p>
            </p:txBody>
          </p:sp>
          <p:sp>
            <p:nvSpPr>
              <p:cNvPr id="68" name="AutoShape 107"/>
              <p:cNvSpPr>
                <a:spLocks noChangeArrowheads="1"/>
              </p:cNvSpPr>
              <p:nvPr/>
            </p:nvSpPr>
            <p:spPr bwMode="auto">
              <a:xfrm>
                <a:off x="724" y="3371"/>
                <a:ext cx="759" cy="325"/>
              </a:xfrm>
              <a:prstGeom prst="roundRect">
                <a:avLst>
                  <a:gd name="adj" fmla="val 16667"/>
                </a:avLst>
              </a:prstGeom>
              <a:solidFill>
                <a:srgbClr val="FFFF66"/>
              </a:solidFill>
              <a:ln w="9525">
                <a:noFill/>
                <a:round/>
                <a:headEnd/>
                <a:tailEnd/>
              </a:ln>
            </p:spPr>
            <p:txBody>
              <a:bodyPr wrap="none" anchor="ctr"/>
              <a:lstStyle/>
              <a:p>
                <a:pPr algn="ctr"/>
                <a:r>
                  <a:rPr lang="zh-TW" altLang="en-US" sz="1300" b="1">
                    <a:solidFill>
                      <a:srgbClr val="0000CC"/>
                    </a:solidFill>
                    <a:latin typeface="微軟正黑體" pitchFamily="34" charset="-120"/>
                    <a:ea typeface="微軟正黑體" pitchFamily="34" charset="-120"/>
                  </a:rPr>
                  <a:t>非</a:t>
                </a:r>
                <a:r>
                  <a:rPr lang="en-US" altLang="zh-TW" sz="1300" b="1">
                    <a:solidFill>
                      <a:srgbClr val="0000CC"/>
                    </a:solidFill>
                    <a:latin typeface="微軟正黑體" pitchFamily="34" charset="-120"/>
                    <a:ea typeface="微軟正黑體" pitchFamily="34" charset="-120"/>
                  </a:rPr>
                  <a:t>TTIA</a:t>
                </a:r>
                <a:r>
                  <a:rPr lang="zh-TW" altLang="en-US" sz="1300" b="1">
                    <a:solidFill>
                      <a:srgbClr val="0000CC"/>
                    </a:solidFill>
                    <a:latin typeface="微軟正黑體" pitchFamily="34" charset="-120"/>
                    <a:ea typeface="微軟正黑體" pitchFamily="34" charset="-120"/>
                  </a:rPr>
                  <a:t>介面</a:t>
                </a:r>
              </a:p>
            </p:txBody>
          </p:sp>
          <p:sp>
            <p:nvSpPr>
              <p:cNvPr id="69" name="AutoShape 108"/>
              <p:cNvSpPr>
                <a:spLocks noChangeArrowheads="1"/>
              </p:cNvSpPr>
              <p:nvPr/>
            </p:nvSpPr>
            <p:spPr bwMode="auto">
              <a:xfrm>
                <a:off x="2113" y="3367"/>
                <a:ext cx="759" cy="325"/>
              </a:xfrm>
              <a:prstGeom prst="roundRect">
                <a:avLst>
                  <a:gd name="adj" fmla="val 16667"/>
                </a:avLst>
              </a:prstGeom>
              <a:solidFill>
                <a:srgbClr val="FFFF66"/>
              </a:solidFill>
              <a:ln w="9525">
                <a:noFill/>
                <a:round/>
                <a:headEnd/>
                <a:tailEnd/>
              </a:ln>
            </p:spPr>
            <p:txBody>
              <a:bodyPr wrap="none" anchor="ctr"/>
              <a:lstStyle/>
              <a:p>
                <a:pPr algn="ctr"/>
                <a:r>
                  <a:rPr lang="en-US" altLang="zh-TW" sz="1300" b="1">
                    <a:solidFill>
                      <a:srgbClr val="0000CC"/>
                    </a:solidFill>
                    <a:latin typeface="微軟正黑體" pitchFamily="34" charset="-120"/>
                    <a:ea typeface="微軟正黑體" pitchFamily="34" charset="-120"/>
                  </a:rPr>
                  <a:t>TTIA</a:t>
                </a:r>
                <a:r>
                  <a:rPr lang="zh-TW" altLang="en-US" sz="1300" b="1">
                    <a:solidFill>
                      <a:srgbClr val="0000CC"/>
                    </a:solidFill>
                    <a:latin typeface="微軟正黑體" pitchFamily="34" charset="-120"/>
                    <a:ea typeface="微軟正黑體" pitchFamily="34" charset="-120"/>
                  </a:rPr>
                  <a:t>介面</a:t>
                </a:r>
              </a:p>
            </p:txBody>
          </p:sp>
        </p:grpSp>
        <p:sp>
          <p:nvSpPr>
            <p:cNvPr id="62" name="Rectangle 12"/>
            <p:cNvSpPr>
              <a:spLocks noChangeArrowheads="1"/>
            </p:cNvSpPr>
            <p:nvPr/>
          </p:nvSpPr>
          <p:spPr bwMode="auto">
            <a:xfrm>
              <a:off x="4991100" y="6069013"/>
              <a:ext cx="3611563" cy="642938"/>
            </a:xfrm>
            <a:prstGeom prst="rect">
              <a:avLst/>
            </a:prstGeom>
            <a:solidFill>
              <a:srgbClr val="8064A2"/>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8064A2"/>
              </a:extrusionClr>
            </a:sp3d>
          </p:spPr>
          <p:txBody>
            <a:bodyPr wrap="none" anchor="ctr">
              <a:flatTx/>
            </a:bodyPr>
            <a:lstStyle/>
            <a:p>
              <a:pPr algn="ctr" defTabSz="912813"/>
              <a:r>
                <a:rPr kumimoji="0" lang="zh-TW" altLang="en-US" sz="1300" b="1">
                  <a:solidFill>
                    <a:schemeClr val="bg1"/>
                  </a:solidFill>
                  <a:latin typeface="微軟正黑體" pitchFamily="34" charset="-120"/>
                  <a:ea typeface="微軟正黑體" pitchFamily="34" charset="-120"/>
                </a:rPr>
                <a:t>智慧型</a:t>
              </a:r>
            </a:p>
            <a:p>
              <a:pPr algn="ctr" defTabSz="912813"/>
              <a:r>
                <a:rPr kumimoji="0" lang="zh-TW" altLang="en-US" sz="1300" b="1">
                  <a:solidFill>
                    <a:schemeClr val="bg1"/>
                  </a:solidFill>
                  <a:latin typeface="微軟正黑體" pitchFamily="34" charset="-120"/>
                  <a:ea typeface="微軟正黑體" pitchFamily="34" charset="-120"/>
                </a:rPr>
                <a:t>站牌</a:t>
              </a:r>
            </a:p>
          </p:txBody>
        </p:sp>
        <p:sp>
          <p:nvSpPr>
            <p:cNvPr id="63" name="AutoShape 111"/>
            <p:cNvSpPr>
              <a:spLocks noChangeArrowheads="1"/>
            </p:cNvSpPr>
            <p:nvPr/>
          </p:nvSpPr>
          <p:spPr bwMode="auto">
            <a:xfrm>
              <a:off x="5129213" y="6119813"/>
              <a:ext cx="1204913" cy="515938"/>
            </a:xfrm>
            <a:prstGeom prst="roundRect">
              <a:avLst>
                <a:gd name="adj" fmla="val 16667"/>
              </a:avLst>
            </a:prstGeom>
            <a:solidFill>
              <a:srgbClr val="F57913"/>
            </a:solidFill>
            <a:ln w="9525">
              <a:noFill/>
              <a:round/>
              <a:headEnd/>
              <a:tailEnd/>
            </a:ln>
          </p:spPr>
          <p:txBody>
            <a:bodyPr wrap="none" anchor="ctr"/>
            <a:lstStyle/>
            <a:p>
              <a:pPr algn="ctr"/>
              <a:r>
                <a:rPr lang="zh-TW" altLang="en-US" sz="1300" b="1">
                  <a:solidFill>
                    <a:schemeClr val="bg1"/>
                  </a:solidFill>
                  <a:latin typeface="微軟正黑體" pitchFamily="34" charset="-120"/>
                  <a:ea typeface="微軟正黑體" pitchFamily="34" charset="-120"/>
                </a:rPr>
                <a:t>非</a:t>
              </a:r>
              <a:r>
                <a:rPr lang="en-US" altLang="zh-TW" sz="1300" b="1">
                  <a:solidFill>
                    <a:schemeClr val="bg1"/>
                  </a:solidFill>
                  <a:latin typeface="微軟正黑體" pitchFamily="34" charset="-120"/>
                  <a:ea typeface="微軟正黑體" pitchFamily="34" charset="-120"/>
                </a:rPr>
                <a:t>TTIA</a:t>
              </a:r>
              <a:r>
                <a:rPr lang="zh-TW" altLang="en-US" sz="1300" b="1">
                  <a:solidFill>
                    <a:schemeClr val="bg1"/>
                  </a:solidFill>
                  <a:latin typeface="微軟正黑體" pitchFamily="34" charset="-120"/>
                  <a:ea typeface="微軟正黑體" pitchFamily="34" charset="-120"/>
                </a:rPr>
                <a:t>格式</a:t>
              </a:r>
            </a:p>
          </p:txBody>
        </p:sp>
        <p:sp>
          <p:nvSpPr>
            <p:cNvPr id="64" name="AutoShape 112"/>
            <p:cNvSpPr>
              <a:spLocks noChangeArrowheads="1"/>
            </p:cNvSpPr>
            <p:nvPr/>
          </p:nvSpPr>
          <p:spPr bwMode="auto">
            <a:xfrm>
              <a:off x="7334250" y="6113463"/>
              <a:ext cx="1204913" cy="515938"/>
            </a:xfrm>
            <a:prstGeom prst="roundRect">
              <a:avLst>
                <a:gd name="adj" fmla="val 16667"/>
              </a:avLst>
            </a:prstGeom>
            <a:solidFill>
              <a:srgbClr val="F57913"/>
            </a:solidFill>
            <a:ln w="9525">
              <a:noFill/>
              <a:round/>
              <a:headEnd/>
              <a:tailEnd/>
            </a:ln>
          </p:spPr>
          <p:txBody>
            <a:bodyPr wrap="none" anchor="ctr"/>
            <a:lstStyle/>
            <a:p>
              <a:pPr algn="ctr"/>
              <a:r>
                <a:rPr lang="en-US" altLang="zh-TW" sz="1300" b="1">
                  <a:solidFill>
                    <a:schemeClr val="bg1"/>
                  </a:solidFill>
                  <a:latin typeface="微軟正黑體" pitchFamily="34" charset="-120"/>
                  <a:ea typeface="微軟正黑體" pitchFamily="34" charset="-120"/>
                </a:rPr>
                <a:t>TTIA</a:t>
              </a:r>
              <a:r>
                <a:rPr lang="zh-TW" altLang="en-US" sz="1300" b="1">
                  <a:solidFill>
                    <a:schemeClr val="bg1"/>
                  </a:solidFill>
                  <a:latin typeface="微軟正黑體" pitchFamily="34" charset="-120"/>
                  <a:ea typeface="微軟正黑體" pitchFamily="34" charset="-120"/>
                </a:rPr>
                <a:t>格式</a:t>
              </a:r>
            </a:p>
          </p:txBody>
        </p:sp>
        <p:sp>
          <p:nvSpPr>
            <p:cNvPr id="65" name="AutoShape 76"/>
            <p:cNvSpPr>
              <a:spLocks noChangeArrowheads="1"/>
            </p:cNvSpPr>
            <p:nvPr/>
          </p:nvSpPr>
          <p:spPr bwMode="auto">
            <a:xfrm>
              <a:off x="7715250" y="5784850"/>
              <a:ext cx="479425" cy="320675"/>
            </a:xfrm>
            <a:prstGeom prst="upDownArrow">
              <a:avLst>
                <a:gd name="adj1" fmla="val 49685"/>
                <a:gd name="adj2" fmla="val 42477"/>
              </a:avLst>
            </a:prstGeom>
            <a:gradFill rotWithShape="1">
              <a:gsLst>
                <a:gs pos="0">
                  <a:srgbClr val="FF0000"/>
                </a:gs>
                <a:gs pos="50000">
                  <a:srgbClr val="FF9933"/>
                </a:gs>
                <a:gs pos="100000">
                  <a:srgbClr val="FF0000"/>
                </a:gs>
              </a:gsLst>
              <a:lin ang="0" scaled="1"/>
            </a:gradFill>
            <a:ln w="9525">
              <a:noFill/>
              <a:miter lim="800000"/>
              <a:headEnd/>
              <a:tailEnd/>
            </a:ln>
          </p:spPr>
          <p:txBody>
            <a:bodyPr wrap="none" anchor="ctr"/>
            <a:lstStyle/>
            <a:p>
              <a:pPr defTabSz="912813"/>
              <a:endParaRPr kumimoji="0" lang="zh-TW" altLang="zh-TW" sz="1300" b="1">
                <a:latin typeface="微軟正黑體" pitchFamily="34" charset="-120"/>
                <a:ea typeface="微軟正黑體" pitchFamily="34" charset="-120"/>
              </a:endParaRPr>
            </a:p>
          </p:txBody>
        </p:sp>
        <p:sp>
          <p:nvSpPr>
            <p:cNvPr id="66" name="AutoShape 76"/>
            <p:cNvSpPr>
              <a:spLocks noChangeArrowheads="1"/>
            </p:cNvSpPr>
            <p:nvPr/>
          </p:nvSpPr>
          <p:spPr bwMode="auto">
            <a:xfrm>
              <a:off x="5459413" y="5784850"/>
              <a:ext cx="479425" cy="320675"/>
            </a:xfrm>
            <a:prstGeom prst="upDownArrow">
              <a:avLst>
                <a:gd name="adj1" fmla="val 49685"/>
                <a:gd name="adj2" fmla="val 42477"/>
              </a:avLst>
            </a:prstGeom>
            <a:gradFill rotWithShape="1">
              <a:gsLst>
                <a:gs pos="0">
                  <a:srgbClr val="FF0000"/>
                </a:gs>
                <a:gs pos="50000">
                  <a:srgbClr val="FF9933"/>
                </a:gs>
                <a:gs pos="100000">
                  <a:srgbClr val="FF0000"/>
                </a:gs>
              </a:gsLst>
              <a:lin ang="0" scaled="1"/>
            </a:gradFill>
            <a:ln w="9525">
              <a:noFill/>
              <a:miter lim="800000"/>
              <a:headEnd/>
              <a:tailEnd/>
            </a:ln>
          </p:spPr>
          <p:txBody>
            <a:bodyPr wrap="none" anchor="ctr"/>
            <a:lstStyle/>
            <a:p>
              <a:pPr defTabSz="912813"/>
              <a:endParaRPr kumimoji="0" lang="zh-TW" altLang="zh-TW" sz="1300" b="1">
                <a:latin typeface="微軟正黑體" pitchFamily="34" charset="-120"/>
                <a:ea typeface="微軟正黑體" pitchFamily="34" charset="-120"/>
              </a:endParaRPr>
            </a:p>
          </p:txBody>
        </p:sp>
      </p:grpSp>
      <p:sp>
        <p:nvSpPr>
          <p:cNvPr id="70" name="Rectangle 36"/>
          <p:cNvSpPr>
            <a:spLocks noChangeArrowheads="1"/>
          </p:cNvSpPr>
          <p:nvPr/>
        </p:nvSpPr>
        <p:spPr bwMode="auto">
          <a:xfrm>
            <a:off x="252413" y="908050"/>
            <a:ext cx="8712200" cy="1776413"/>
          </a:xfrm>
          <a:prstGeom prst="rect">
            <a:avLst/>
          </a:prstGeom>
          <a:gradFill rotWithShape="1">
            <a:gsLst>
              <a:gs pos="0">
                <a:srgbClr val="003399"/>
              </a:gs>
              <a:gs pos="100000">
                <a:srgbClr val="003366"/>
              </a:gs>
            </a:gsLst>
            <a:lin ang="0" scaled="1"/>
          </a:gradFill>
          <a:ln w="9525" algn="ctr">
            <a:noFill/>
            <a:round/>
            <a:headEnd/>
            <a:tailEnd/>
          </a:ln>
        </p:spPr>
        <p:txBody>
          <a:bodyPr wrap="none"/>
          <a:lstStyle/>
          <a:p>
            <a:pPr algn="ctr"/>
            <a:endParaRPr lang="en-US" altLang="zh-TW" sz="1600" b="1">
              <a:solidFill>
                <a:schemeClr val="bg1"/>
              </a:solidFill>
              <a:latin typeface="微軟正黑體" pitchFamily="34" charset="-120"/>
              <a:ea typeface="微軟正黑體" pitchFamily="34" charset="-120"/>
            </a:endParaRPr>
          </a:p>
        </p:txBody>
      </p:sp>
      <p:sp>
        <p:nvSpPr>
          <p:cNvPr id="71" name="Rectangle 3"/>
          <p:cNvSpPr>
            <a:spLocks noChangeArrowheads="1"/>
          </p:cNvSpPr>
          <p:nvPr/>
        </p:nvSpPr>
        <p:spPr bwMode="auto">
          <a:xfrm>
            <a:off x="395288" y="4170363"/>
            <a:ext cx="6515100" cy="660400"/>
          </a:xfrm>
          <a:prstGeom prst="rect">
            <a:avLst/>
          </a:prstGeom>
          <a:gradFill rotWithShape="1">
            <a:gsLst>
              <a:gs pos="0">
                <a:srgbClr val="0000FF"/>
              </a:gs>
              <a:gs pos="100000">
                <a:srgbClr val="003366"/>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0000FF"/>
            </a:extrusionClr>
          </a:sp3d>
        </p:spPr>
        <p:txBody>
          <a:bodyPr wrap="none" anchor="ctr">
            <a:flatTx/>
          </a:bodyPr>
          <a:lstStyle/>
          <a:p>
            <a:pPr algn="ctr"/>
            <a:r>
              <a:rPr lang="zh-TW" altLang="en-US" b="1">
                <a:solidFill>
                  <a:srgbClr val="FFFFFF"/>
                </a:solidFill>
                <a:latin typeface="微軟正黑體" pitchFamily="34" charset="-120"/>
                <a:ea typeface="微軟正黑體" pitchFamily="34" charset="-120"/>
              </a:rPr>
              <a:t>演算中心分派平台</a:t>
            </a:r>
            <a:endParaRPr lang="en-US" altLang="zh-TW" b="1">
              <a:solidFill>
                <a:srgbClr val="FFFFFF"/>
              </a:solidFill>
              <a:latin typeface="微軟正黑體" pitchFamily="34" charset="-120"/>
              <a:ea typeface="微軟正黑體" pitchFamily="34" charset="-120"/>
            </a:endParaRPr>
          </a:p>
        </p:txBody>
      </p:sp>
      <p:sp>
        <p:nvSpPr>
          <p:cNvPr id="72" name="Rectangle 9"/>
          <p:cNvSpPr>
            <a:spLocks noChangeArrowheads="1"/>
          </p:cNvSpPr>
          <p:nvPr/>
        </p:nvSpPr>
        <p:spPr bwMode="auto">
          <a:xfrm>
            <a:off x="393700" y="3427413"/>
            <a:ext cx="6516688" cy="595312"/>
          </a:xfrm>
          <a:prstGeom prst="rect">
            <a:avLst/>
          </a:prstGeom>
          <a:gradFill rotWithShape="1">
            <a:gsLst>
              <a:gs pos="0">
                <a:srgbClr val="0000FF"/>
              </a:gs>
              <a:gs pos="100000">
                <a:srgbClr val="003366"/>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0000FF"/>
            </a:extrusionClr>
          </a:sp3d>
        </p:spPr>
        <p:txBody>
          <a:bodyPr wrap="none" anchor="ctr">
            <a:flatTx/>
          </a:bodyPr>
          <a:lstStyle/>
          <a:p>
            <a:pPr algn="ctr"/>
            <a:r>
              <a:rPr lang="zh-TW" altLang="en-US" b="1">
                <a:solidFill>
                  <a:srgbClr val="FFFFFF"/>
                </a:solidFill>
                <a:latin typeface="微軟正黑體" pitchFamily="34" charset="-120"/>
                <a:ea typeface="微軟正黑體" pitchFamily="34" charset="-120"/>
              </a:rPr>
              <a:t>資訊彙整與發佈平台</a:t>
            </a:r>
          </a:p>
        </p:txBody>
      </p:sp>
      <p:sp>
        <p:nvSpPr>
          <p:cNvPr id="73" name="Line 11"/>
          <p:cNvSpPr>
            <a:spLocks noChangeShapeType="1"/>
          </p:cNvSpPr>
          <p:nvPr/>
        </p:nvSpPr>
        <p:spPr bwMode="auto">
          <a:xfrm flipH="1" flipV="1">
            <a:off x="7051675" y="4887913"/>
            <a:ext cx="1588" cy="1536700"/>
          </a:xfrm>
          <a:prstGeom prst="line">
            <a:avLst/>
          </a:prstGeom>
          <a:noFill/>
          <a:ln w="9525">
            <a:solidFill>
              <a:schemeClr val="tx1"/>
            </a:solidFill>
            <a:prstDash val="dash"/>
            <a:round/>
            <a:headEnd/>
            <a:tailEnd/>
          </a:ln>
        </p:spPr>
        <p:txBody>
          <a:bodyPr/>
          <a:lstStyle/>
          <a:p>
            <a:endParaRPr lang="zh-TW" altLang="en-US"/>
          </a:p>
        </p:txBody>
      </p:sp>
      <p:sp>
        <p:nvSpPr>
          <p:cNvPr id="74" name="Line 35"/>
          <p:cNvSpPr>
            <a:spLocks noChangeShapeType="1"/>
          </p:cNvSpPr>
          <p:nvPr/>
        </p:nvSpPr>
        <p:spPr bwMode="auto">
          <a:xfrm flipH="1" flipV="1">
            <a:off x="3651250" y="4841875"/>
            <a:ext cx="1588" cy="1516063"/>
          </a:xfrm>
          <a:prstGeom prst="line">
            <a:avLst/>
          </a:prstGeom>
          <a:noFill/>
          <a:ln w="9525">
            <a:solidFill>
              <a:schemeClr val="tx1"/>
            </a:solidFill>
            <a:prstDash val="dash"/>
            <a:round/>
            <a:headEnd/>
            <a:tailEnd/>
          </a:ln>
        </p:spPr>
        <p:txBody>
          <a:bodyPr/>
          <a:lstStyle/>
          <a:p>
            <a:endParaRPr lang="zh-TW" altLang="en-US"/>
          </a:p>
        </p:txBody>
      </p:sp>
      <p:grpSp>
        <p:nvGrpSpPr>
          <p:cNvPr id="75" name="Group 70"/>
          <p:cNvGrpSpPr>
            <a:grpSpLocks/>
          </p:cNvGrpSpPr>
          <p:nvPr/>
        </p:nvGrpSpPr>
        <p:grpSpPr bwMode="auto">
          <a:xfrm>
            <a:off x="5259388" y="1052513"/>
            <a:ext cx="1571625" cy="1512887"/>
            <a:chOff x="3313" y="663"/>
            <a:chExt cx="990" cy="953"/>
          </a:xfrm>
        </p:grpSpPr>
        <p:sp>
          <p:nvSpPr>
            <p:cNvPr id="76" name="Rectangle 39"/>
            <p:cNvSpPr>
              <a:spLocks noChangeArrowheads="1"/>
            </p:cNvSpPr>
            <p:nvPr/>
          </p:nvSpPr>
          <p:spPr bwMode="auto">
            <a:xfrm>
              <a:off x="3313" y="663"/>
              <a:ext cx="990" cy="953"/>
            </a:xfrm>
            <a:prstGeom prst="rect">
              <a:avLst/>
            </a:prstGeom>
            <a:gradFill rotWithShape="1">
              <a:gsLst>
                <a:gs pos="0">
                  <a:srgbClr val="FFFFFF"/>
                </a:gs>
                <a:gs pos="100000">
                  <a:srgbClr val="C6E6E8">
                    <a:alpha val="60001"/>
                  </a:srgbClr>
                </a:gs>
              </a:gsLst>
              <a:lin ang="5400000" scaled="1"/>
            </a:gradFill>
            <a:ln w="9525">
              <a:noFill/>
              <a:miter lim="800000"/>
              <a:headEnd/>
              <a:tailEnd/>
            </a:ln>
          </p:spPr>
          <p:txBody>
            <a:bodyPr wrap="none"/>
            <a:lstStyle/>
            <a:p>
              <a:pPr algn="ctr"/>
              <a:r>
                <a:rPr kumimoji="0" lang="zh-TW" altLang="en-US" sz="1400" b="1" dirty="0">
                  <a:solidFill>
                    <a:schemeClr val="tx1"/>
                  </a:solidFill>
                  <a:latin typeface="微軟正黑體" pitchFamily="34" charset="-120"/>
                  <a:ea typeface="微軟正黑體" pitchFamily="34" charset="-120"/>
                </a:rPr>
                <a:t>市府服務</a:t>
              </a:r>
            </a:p>
            <a:p>
              <a:pPr algn="ctr"/>
              <a:endParaRPr kumimoji="0" lang="zh-TW" altLang="en-US" sz="1400" b="1" dirty="0">
                <a:latin typeface="微軟正黑體" pitchFamily="34" charset="-120"/>
                <a:ea typeface="微軟正黑體" pitchFamily="34" charset="-120"/>
              </a:endParaRPr>
            </a:p>
            <a:p>
              <a:pPr algn="ctr"/>
              <a:endParaRPr kumimoji="0" lang="zh-TW" altLang="en-US" sz="1400" b="1" dirty="0">
                <a:latin typeface="微軟正黑體" pitchFamily="34" charset="-120"/>
                <a:ea typeface="微軟正黑體" pitchFamily="34" charset="-120"/>
              </a:endParaRPr>
            </a:p>
            <a:p>
              <a:pPr algn="ctr"/>
              <a:endParaRPr kumimoji="0" lang="zh-TW" altLang="en-US" sz="1400" b="1" dirty="0">
                <a:latin typeface="微軟正黑體" pitchFamily="34" charset="-120"/>
                <a:ea typeface="微軟正黑體" pitchFamily="34" charset="-120"/>
              </a:endParaRPr>
            </a:p>
            <a:p>
              <a:pPr algn="ctr"/>
              <a:endParaRPr kumimoji="0" lang="en-US" altLang="zh-TW" sz="1400" b="1" dirty="0">
                <a:latin typeface="微軟正黑體" pitchFamily="34" charset="-120"/>
                <a:ea typeface="微軟正黑體" pitchFamily="34" charset="-120"/>
              </a:endParaRPr>
            </a:p>
          </p:txBody>
        </p:sp>
        <p:sp>
          <p:nvSpPr>
            <p:cNvPr id="77" name="Rectangle 46"/>
            <p:cNvSpPr>
              <a:spLocks noChangeArrowheads="1"/>
            </p:cNvSpPr>
            <p:nvPr/>
          </p:nvSpPr>
          <p:spPr bwMode="auto">
            <a:xfrm>
              <a:off x="3415" y="1233"/>
              <a:ext cx="760" cy="277"/>
            </a:xfrm>
            <a:prstGeom prst="rect">
              <a:avLst/>
            </a:prstGeom>
            <a:solidFill>
              <a:srgbClr val="F57913"/>
            </a:solidFill>
            <a:ln w="9525">
              <a:noFill/>
              <a:miter lim="800000"/>
              <a:headEnd/>
              <a:tailEnd/>
            </a:ln>
            <a:effectLst>
              <a:outerShdw dist="107763" dir="2700000" algn="ctr" rotWithShape="0">
                <a:srgbClr val="808080">
                  <a:alpha val="50000"/>
                </a:srgbClr>
              </a:outerShdw>
            </a:effectLst>
          </p:spPr>
          <p:txBody>
            <a:bodyPr wrap="none" anchor="ctr"/>
            <a:lstStyle/>
            <a:p>
              <a:pPr algn="ctr">
                <a:defRPr/>
              </a:pPr>
              <a:r>
                <a:rPr lang="zh-TW" altLang="en-US" sz="1400" b="1" dirty="0">
                  <a:solidFill>
                    <a:srgbClr val="FFFFFF"/>
                  </a:solidFill>
                  <a:latin typeface="微軟正黑體" pitchFamily="34" charset="-120"/>
                  <a:ea typeface="微軟正黑體" pitchFamily="34" charset="-120"/>
                </a:rPr>
                <a:t>檢核系統</a:t>
              </a:r>
            </a:p>
          </p:txBody>
        </p:sp>
        <p:sp>
          <p:nvSpPr>
            <p:cNvPr id="78" name="Rectangle 48"/>
            <p:cNvSpPr>
              <a:spLocks noChangeArrowheads="1"/>
            </p:cNvSpPr>
            <p:nvPr/>
          </p:nvSpPr>
          <p:spPr bwMode="auto">
            <a:xfrm>
              <a:off x="3416" y="906"/>
              <a:ext cx="759" cy="282"/>
            </a:xfrm>
            <a:prstGeom prst="rect">
              <a:avLst/>
            </a:prstGeom>
            <a:solidFill>
              <a:srgbClr val="F57913"/>
            </a:solidFill>
            <a:ln w="9525">
              <a:noFill/>
              <a:miter lim="800000"/>
              <a:headEnd/>
              <a:tailEnd/>
            </a:ln>
            <a:effectLst>
              <a:outerShdw dist="107763" dir="2700000" algn="ctr" rotWithShape="0">
                <a:srgbClr val="808080">
                  <a:alpha val="50000"/>
                </a:srgbClr>
              </a:outerShdw>
            </a:effectLst>
          </p:spPr>
          <p:txBody>
            <a:bodyPr wrap="none" anchor="ctr"/>
            <a:lstStyle/>
            <a:p>
              <a:pPr algn="ctr">
                <a:defRPr/>
              </a:pPr>
              <a:r>
                <a:rPr lang="zh-TW" altLang="en-US" sz="1400" b="1" dirty="0">
                  <a:solidFill>
                    <a:srgbClr val="FFFFFF"/>
                  </a:solidFill>
                  <a:latin typeface="微軟正黑體" pitchFamily="34" charset="-120"/>
                  <a:ea typeface="微軟正黑體" pitchFamily="34" charset="-120"/>
                </a:rPr>
                <a:t>營運管理系統</a:t>
              </a:r>
            </a:p>
          </p:txBody>
        </p:sp>
      </p:grpSp>
      <p:grpSp>
        <p:nvGrpSpPr>
          <p:cNvPr id="79" name="Group 69"/>
          <p:cNvGrpSpPr>
            <a:grpSpLocks/>
          </p:cNvGrpSpPr>
          <p:nvPr/>
        </p:nvGrpSpPr>
        <p:grpSpPr bwMode="auto">
          <a:xfrm>
            <a:off x="7092950" y="1052513"/>
            <a:ext cx="1511300" cy="1512887"/>
            <a:chOff x="4468" y="663"/>
            <a:chExt cx="952" cy="953"/>
          </a:xfrm>
        </p:grpSpPr>
        <p:sp>
          <p:nvSpPr>
            <p:cNvPr id="80" name="Rectangle 37"/>
            <p:cNvSpPr>
              <a:spLocks noChangeArrowheads="1"/>
            </p:cNvSpPr>
            <p:nvPr/>
          </p:nvSpPr>
          <p:spPr bwMode="auto">
            <a:xfrm>
              <a:off x="4468" y="663"/>
              <a:ext cx="952" cy="953"/>
            </a:xfrm>
            <a:prstGeom prst="rect">
              <a:avLst/>
            </a:prstGeom>
            <a:gradFill rotWithShape="1">
              <a:gsLst>
                <a:gs pos="0">
                  <a:srgbClr val="FFFFFF"/>
                </a:gs>
                <a:gs pos="100000">
                  <a:srgbClr val="C6E6E8">
                    <a:alpha val="60001"/>
                  </a:srgbClr>
                </a:gs>
              </a:gsLst>
              <a:lin ang="5400000" scaled="1"/>
            </a:gradFill>
            <a:ln w="9525">
              <a:noFill/>
              <a:miter lim="800000"/>
              <a:headEnd/>
              <a:tailEnd/>
            </a:ln>
          </p:spPr>
          <p:txBody>
            <a:bodyPr wrap="none"/>
            <a:lstStyle/>
            <a:p>
              <a:pPr algn="ctr"/>
              <a:r>
                <a:rPr kumimoji="0" lang="zh-TW" altLang="en-US" sz="1400" b="1" dirty="0">
                  <a:solidFill>
                    <a:schemeClr val="tx1"/>
                  </a:solidFill>
                  <a:latin typeface="微軟正黑體" pitchFamily="34" charset="-120"/>
                  <a:ea typeface="微軟正黑體" pitchFamily="34" charset="-120"/>
                </a:rPr>
                <a:t>公車業</a:t>
              </a:r>
              <a:r>
                <a:rPr lang="zh-TW" altLang="en-US" sz="1400" b="1" dirty="0">
                  <a:solidFill>
                    <a:schemeClr val="tx1"/>
                  </a:solidFill>
                  <a:latin typeface="微軟正黑體" pitchFamily="34" charset="-120"/>
                  <a:ea typeface="微軟正黑體" pitchFamily="34" charset="-120"/>
                </a:rPr>
                <a:t>者服務</a:t>
              </a:r>
              <a:endParaRPr lang="en-US" altLang="zh-TW" sz="1400" b="1" dirty="0">
                <a:solidFill>
                  <a:schemeClr val="tx1"/>
                </a:solidFill>
                <a:latin typeface="微軟正黑體" pitchFamily="34" charset="-120"/>
                <a:ea typeface="微軟正黑體" pitchFamily="34" charset="-120"/>
              </a:endParaRPr>
            </a:p>
          </p:txBody>
        </p:sp>
        <p:sp>
          <p:nvSpPr>
            <p:cNvPr id="81" name="Rectangle 47"/>
            <p:cNvSpPr>
              <a:spLocks noChangeArrowheads="1"/>
            </p:cNvSpPr>
            <p:nvPr/>
          </p:nvSpPr>
          <p:spPr bwMode="auto">
            <a:xfrm>
              <a:off x="4559" y="1229"/>
              <a:ext cx="787" cy="281"/>
            </a:xfrm>
            <a:prstGeom prst="rect">
              <a:avLst/>
            </a:prstGeom>
            <a:solidFill>
              <a:srgbClr val="F57913"/>
            </a:solidFill>
            <a:ln w="9525">
              <a:noFill/>
              <a:miter lim="800000"/>
              <a:headEnd/>
              <a:tailEnd/>
            </a:ln>
            <a:effectLst>
              <a:outerShdw dist="107763" dir="2700000" algn="ctr" rotWithShape="0">
                <a:srgbClr val="808080">
                  <a:alpha val="50000"/>
                </a:srgbClr>
              </a:outerShdw>
            </a:effectLst>
          </p:spPr>
          <p:txBody>
            <a:bodyPr wrap="none" anchor="ctr"/>
            <a:lstStyle/>
            <a:p>
              <a:pPr algn="ctr">
                <a:defRPr/>
              </a:pPr>
              <a:r>
                <a:rPr lang="zh-TW" altLang="en-US" sz="1400" b="1" dirty="0">
                  <a:solidFill>
                    <a:srgbClr val="FFFFFF"/>
                  </a:solidFill>
                  <a:latin typeface="微軟正黑體" pitchFamily="34" charset="-120"/>
                  <a:ea typeface="微軟正黑體" pitchFamily="34" charset="-120"/>
                </a:rPr>
                <a:t>報修平台</a:t>
              </a:r>
            </a:p>
          </p:txBody>
        </p:sp>
        <p:sp>
          <p:nvSpPr>
            <p:cNvPr id="82" name="Rectangle 50"/>
            <p:cNvSpPr>
              <a:spLocks noChangeArrowheads="1"/>
            </p:cNvSpPr>
            <p:nvPr/>
          </p:nvSpPr>
          <p:spPr bwMode="auto">
            <a:xfrm>
              <a:off x="4559" y="906"/>
              <a:ext cx="787" cy="282"/>
            </a:xfrm>
            <a:prstGeom prst="rect">
              <a:avLst/>
            </a:prstGeom>
            <a:solidFill>
              <a:srgbClr val="F57913"/>
            </a:solidFill>
            <a:ln w="9525">
              <a:noFill/>
              <a:miter lim="800000"/>
              <a:headEnd/>
              <a:tailEnd/>
            </a:ln>
            <a:effectLst>
              <a:outerShdw dist="107763" dir="2700000" algn="ctr" rotWithShape="0">
                <a:srgbClr val="808080">
                  <a:alpha val="50000"/>
                </a:srgbClr>
              </a:outerShdw>
            </a:effectLst>
          </p:spPr>
          <p:txBody>
            <a:bodyPr wrap="none" anchor="ctr"/>
            <a:lstStyle/>
            <a:p>
              <a:pPr algn="ctr">
                <a:defRPr/>
              </a:pPr>
              <a:r>
                <a:rPr lang="zh-TW" altLang="en-US" sz="1400" b="1" dirty="0">
                  <a:solidFill>
                    <a:srgbClr val="FFFFFF"/>
                  </a:solidFill>
                  <a:latin typeface="微軟正黑體" pitchFamily="34" charset="-120"/>
                  <a:ea typeface="微軟正黑體" pitchFamily="34" charset="-120"/>
                </a:rPr>
                <a:t>行車監控</a:t>
              </a:r>
            </a:p>
            <a:p>
              <a:pPr algn="ctr">
                <a:defRPr/>
              </a:pPr>
              <a:r>
                <a:rPr lang="zh-TW" altLang="en-US" sz="1400" b="1" dirty="0">
                  <a:solidFill>
                    <a:srgbClr val="FFFFFF"/>
                  </a:solidFill>
                  <a:latin typeface="微軟正黑體" pitchFamily="34" charset="-120"/>
                  <a:ea typeface="微軟正黑體" pitchFamily="34" charset="-120"/>
                </a:rPr>
                <a:t>管理系統</a:t>
              </a:r>
            </a:p>
          </p:txBody>
        </p:sp>
      </p:grpSp>
      <p:grpSp>
        <p:nvGrpSpPr>
          <p:cNvPr id="83" name="Group 68"/>
          <p:cNvGrpSpPr>
            <a:grpSpLocks/>
          </p:cNvGrpSpPr>
          <p:nvPr/>
        </p:nvGrpSpPr>
        <p:grpSpPr bwMode="auto">
          <a:xfrm>
            <a:off x="528638" y="1046163"/>
            <a:ext cx="1450975" cy="1519237"/>
            <a:chOff x="333" y="659"/>
            <a:chExt cx="914" cy="957"/>
          </a:xfrm>
        </p:grpSpPr>
        <p:sp>
          <p:nvSpPr>
            <p:cNvPr id="84" name="Rectangle 38"/>
            <p:cNvSpPr>
              <a:spLocks noChangeArrowheads="1"/>
            </p:cNvSpPr>
            <p:nvPr/>
          </p:nvSpPr>
          <p:spPr bwMode="auto">
            <a:xfrm>
              <a:off x="333" y="659"/>
              <a:ext cx="914" cy="957"/>
            </a:xfrm>
            <a:prstGeom prst="rect">
              <a:avLst/>
            </a:prstGeom>
            <a:gradFill rotWithShape="1">
              <a:gsLst>
                <a:gs pos="0">
                  <a:srgbClr val="FFFFFF"/>
                </a:gs>
                <a:gs pos="100000">
                  <a:srgbClr val="C6E6E8">
                    <a:alpha val="60001"/>
                  </a:srgbClr>
                </a:gs>
              </a:gsLst>
              <a:lin ang="5400000" scaled="1"/>
            </a:gradFill>
            <a:ln w="9525">
              <a:noFill/>
              <a:miter lim="800000"/>
              <a:headEnd/>
              <a:tailEnd/>
            </a:ln>
          </p:spPr>
          <p:txBody>
            <a:bodyPr wrap="none"/>
            <a:lstStyle/>
            <a:p>
              <a:pPr algn="ctr"/>
              <a:r>
                <a:rPr kumimoji="0" lang="zh-TW" altLang="en-US" sz="1400" b="1" dirty="0">
                  <a:solidFill>
                    <a:schemeClr val="tx1"/>
                  </a:solidFill>
                  <a:latin typeface="微軟正黑體" pitchFamily="34" charset="-120"/>
                  <a:ea typeface="微軟正黑體" pitchFamily="34" charset="-120"/>
                </a:rPr>
                <a:t>加值業者服務</a:t>
              </a:r>
            </a:p>
            <a:p>
              <a:pPr algn="ctr"/>
              <a:endParaRPr kumimoji="0" lang="zh-TW" altLang="en-US" sz="1400" b="1" dirty="0">
                <a:latin typeface="微軟正黑體" pitchFamily="34" charset="-120"/>
                <a:ea typeface="微軟正黑體" pitchFamily="34" charset="-120"/>
              </a:endParaRPr>
            </a:p>
            <a:p>
              <a:pPr algn="ctr"/>
              <a:endParaRPr kumimoji="0" lang="zh-TW" altLang="en-US" sz="1400" b="1" dirty="0">
                <a:latin typeface="微軟正黑體" pitchFamily="34" charset="-120"/>
                <a:ea typeface="微軟正黑體" pitchFamily="34" charset="-120"/>
              </a:endParaRPr>
            </a:p>
            <a:p>
              <a:pPr algn="ctr"/>
              <a:endParaRPr kumimoji="0" lang="zh-TW" altLang="en-US" sz="1400" b="1" dirty="0">
                <a:latin typeface="微軟正黑體" pitchFamily="34" charset="-120"/>
                <a:ea typeface="微軟正黑體" pitchFamily="34" charset="-120"/>
              </a:endParaRPr>
            </a:p>
            <a:p>
              <a:pPr algn="ctr"/>
              <a:endParaRPr kumimoji="0" lang="en-US" altLang="zh-TW" sz="1400" b="1" dirty="0">
                <a:latin typeface="微軟正黑體" pitchFamily="34" charset="-120"/>
                <a:ea typeface="微軟正黑體" pitchFamily="34" charset="-120"/>
              </a:endParaRPr>
            </a:p>
          </p:txBody>
        </p:sp>
        <p:sp>
          <p:nvSpPr>
            <p:cNvPr id="85" name="Rectangle 49"/>
            <p:cNvSpPr>
              <a:spLocks noChangeArrowheads="1"/>
            </p:cNvSpPr>
            <p:nvPr/>
          </p:nvSpPr>
          <p:spPr bwMode="auto">
            <a:xfrm>
              <a:off x="419" y="1229"/>
              <a:ext cx="737" cy="278"/>
            </a:xfrm>
            <a:prstGeom prst="rect">
              <a:avLst/>
            </a:prstGeom>
            <a:solidFill>
              <a:srgbClr val="F57913"/>
            </a:solidFill>
            <a:ln w="9525">
              <a:noFill/>
              <a:miter lim="800000"/>
              <a:headEnd/>
              <a:tailEnd/>
            </a:ln>
            <a:effectLst>
              <a:outerShdw dist="107763" dir="2700000" algn="ctr" rotWithShape="0">
                <a:srgbClr val="808080">
                  <a:alpha val="50000"/>
                </a:srgbClr>
              </a:outerShdw>
            </a:effectLst>
          </p:spPr>
          <p:txBody>
            <a:bodyPr wrap="none" anchor="ctr"/>
            <a:lstStyle/>
            <a:p>
              <a:pPr algn="ctr">
                <a:defRPr/>
              </a:pPr>
              <a:r>
                <a:rPr lang="zh-TW" altLang="en-US" sz="1400" b="1" dirty="0">
                  <a:solidFill>
                    <a:srgbClr val="FFFFFF"/>
                  </a:solidFill>
                  <a:latin typeface="微軟正黑體" pitchFamily="34" charset="-120"/>
                  <a:ea typeface="微軟正黑體" pitchFamily="34" charset="-120"/>
                </a:rPr>
                <a:t>被動存取</a:t>
              </a:r>
            </a:p>
          </p:txBody>
        </p:sp>
        <p:sp>
          <p:nvSpPr>
            <p:cNvPr id="86" name="Rectangle 61"/>
            <p:cNvSpPr>
              <a:spLocks noChangeArrowheads="1"/>
            </p:cNvSpPr>
            <p:nvPr/>
          </p:nvSpPr>
          <p:spPr bwMode="auto">
            <a:xfrm>
              <a:off x="419" y="902"/>
              <a:ext cx="737" cy="266"/>
            </a:xfrm>
            <a:prstGeom prst="rect">
              <a:avLst/>
            </a:prstGeom>
            <a:solidFill>
              <a:srgbClr val="F57913"/>
            </a:solidFill>
            <a:ln w="9525">
              <a:noFill/>
              <a:miter lim="800000"/>
              <a:headEnd/>
              <a:tailEnd/>
            </a:ln>
            <a:effectLst>
              <a:outerShdw dist="107763" dir="2700000" algn="ctr" rotWithShape="0">
                <a:srgbClr val="808080">
                  <a:alpha val="50000"/>
                </a:srgbClr>
              </a:outerShdw>
            </a:effectLst>
          </p:spPr>
          <p:txBody>
            <a:bodyPr wrap="none" anchor="ctr"/>
            <a:lstStyle/>
            <a:p>
              <a:pPr algn="ctr">
                <a:defRPr/>
              </a:pPr>
              <a:r>
                <a:rPr lang="zh-TW" altLang="en-US" sz="1400" b="1" dirty="0">
                  <a:solidFill>
                    <a:srgbClr val="FFFFFF"/>
                  </a:solidFill>
                  <a:latin typeface="微軟正黑體" pitchFamily="34" charset="-120"/>
                  <a:ea typeface="微軟正黑體" pitchFamily="34" charset="-120"/>
                </a:rPr>
                <a:t>主動存取</a:t>
              </a:r>
            </a:p>
          </p:txBody>
        </p:sp>
      </p:grpSp>
      <p:sp>
        <p:nvSpPr>
          <p:cNvPr id="87" name="AutoShape 67"/>
          <p:cNvSpPr>
            <a:spLocks noChangeArrowheads="1"/>
          </p:cNvSpPr>
          <p:nvPr/>
        </p:nvSpPr>
        <p:spPr bwMode="auto">
          <a:xfrm>
            <a:off x="393700" y="5065713"/>
            <a:ext cx="3044825" cy="522287"/>
          </a:xfrm>
          <a:prstGeom prst="roundRect">
            <a:avLst>
              <a:gd name="adj" fmla="val 50000"/>
            </a:avLst>
          </a:prstGeom>
          <a:solidFill>
            <a:srgbClr val="FFFF00"/>
          </a:solidFill>
          <a:ln w="28575">
            <a:solidFill>
              <a:srgbClr val="FF0000"/>
            </a:solidFill>
            <a:prstDash val="dash"/>
            <a:round/>
            <a:headEnd/>
            <a:tailEnd/>
          </a:ln>
          <a:effectLst>
            <a:outerShdw dist="107763" dir="2700000" algn="ctr" rotWithShape="0">
              <a:schemeClr val="bg2">
                <a:alpha val="50000"/>
              </a:schemeClr>
            </a:outerShdw>
          </a:effectLst>
        </p:spPr>
        <p:txBody>
          <a:bodyPr wrap="none" anchor="ctr"/>
          <a:lstStyle/>
          <a:p>
            <a:pPr algn="ctr">
              <a:defRPr/>
            </a:pPr>
            <a:r>
              <a:rPr lang="zh-TW" altLang="en-US" sz="1400" b="1" dirty="0">
                <a:solidFill>
                  <a:schemeClr val="tx1"/>
                </a:solidFill>
                <a:effectLst>
                  <a:outerShdw blurRad="38100" dist="38100" dir="2700000" algn="tl">
                    <a:srgbClr val="FFFFFF"/>
                  </a:outerShdw>
                </a:effectLst>
                <a:latin typeface="微軟正黑體" pitchFamily="34" charset="-120"/>
                <a:ea typeface="微軟正黑體" pitchFamily="34" charset="-120"/>
                <a:cs typeface="華康中黑體" pitchFamily="49" charset="-120"/>
              </a:rPr>
              <a:t>標準車機通訊伺服器</a:t>
            </a:r>
          </a:p>
          <a:p>
            <a:pPr algn="ctr">
              <a:defRPr/>
            </a:pPr>
            <a:r>
              <a:rPr lang="zh-TW" altLang="en-US" sz="1400" b="1" dirty="0">
                <a:solidFill>
                  <a:schemeClr val="tx1"/>
                </a:solidFill>
                <a:effectLst>
                  <a:outerShdw blurRad="38100" dist="38100" dir="2700000" algn="tl">
                    <a:srgbClr val="FFFFFF"/>
                  </a:outerShdw>
                </a:effectLst>
                <a:latin typeface="微軟正黑體" pitchFamily="34" charset="-120"/>
                <a:ea typeface="微軟正黑體" pitchFamily="34" charset="-120"/>
                <a:cs typeface="華康中黑體" pitchFamily="49" charset="-120"/>
              </a:rPr>
              <a:t>資料交換格式</a:t>
            </a:r>
          </a:p>
        </p:txBody>
      </p:sp>
      <p:sp>
        <p:nvSpPr>
          <p:cNvPr id="88" name="AutoShape 68"/>
          <p:cNvSpPr>
            <a:spLocks noChangeArrowheads="1"/>
          </p:cNvSpPr>
          <p:nvPr/>
        </p:nvSpPr>
        <p:spPr bwMode="auto">
          <a:xfrm>
            <a:off x="3792538" y="5065713"/>
            <a:ext cx="2974975" cy="520700"/>
          </a:xfrm>
          <a:prstGeom prst="roundRect">
            <a:avLst>
              <a:gd name="adj" fmla="val 50000"/>
            </a:avLst>
          </a:prstGeom>
          <a:solidFill>
            <a:srgbClr val="FFFF00"/>
          </a:solidFill>
          <a:ln w="28575">
            <a:solidFill>
              <a:srgbClr val="FF0000"/>
            </a:solidFill>
            <a:prstDash val="dash"/>
            <a:round/>
            <a:headEnd/>
            <a:tailEnd/>
          </a:ln>
          <a:effectLst>
            <a:outerShdw dist="107763" dir="2700000" algn="ctr" rotWithShape="0">
              <a:schemeClr val="bg2">
                <a:alpha val="50000"/>
              </a:schemeClr>
            </a:outerShdw>
          </a:effectLst>
        </p:spPr>
        <p:txBody>
          <a:bodyPr wrap="none" anchor="ctr"/>
          <a:lstStyle/>
          <a:p>
            <a:pPr algn="ctr">
              <a:defRPr/>
            </a:pPr>
            <a:r>
              <a:rPr lang="zh-TW" altLang="en-US" sz="1400" b="1" dirty="0">
                <a:solidFill>
                  <a:schemeClr val="tx1"/>
                </a:solidFill>
                <a:effectLst>
                  <a:outerShdw blurRad="38100" dist="38100" dir="2700000" algn="tl">
                    <a:srgbClr val="FFFFFF"/>
                  </a:outerShdw>
                </a:effectLst>
                <a:latin typeface="微軟正黑體" pitchFamily="34" charset="-120"/>
                <a:ea typeface="微軟正黑體" pitchFamily="34" charset="-120"/>
                <a:cs typeface="華康中黑體" pitchFamily="49" charset="-120"/>
              </a:rPr>
              <a:t>標準智慧型站牌</a:t>
            </a:r>
          </a:p>
          <a:p>
            <a:pPr algn="ctr">
              <a:defRPr/>
            </a:pPr>
            <a:r>
              <a:rPr lang="zh-TW" altLang="en-US" sz="1400" b="1" dirty="0">
                <a:solidFill>
                  <a:schemeClr val="tx1"/>
                </a:solidFill>
                <a:effectLst>
                  <a:outerShdw blurRad="38100" dist="38100" dir="2700000" algn="tl">
                    <a:srgbClr val="FFFFFF"/>
                  </a:outerShdw>
                </a:effectLst>
                <a:latin typeface="微軟正黑體" pitchFamily="34" charset="-120"/>
                <a:ea typeface="微軟正黑體" pitchFamily="34" charset="-120"/>
                <a:cs typeface="華康中黑體" pitchFamily="49" charset="-120"/>
              </a:rPr>
              <a:t>通訊伺服器資料交換格式</a:t>
            </a:r>
          </a:p>
        </p:txBody>
      </p:sp>
      <p:sp>
        <p:nvSpPr>
          <p:cNvPr id="89" name="AutoShape 69"/>
          <p:cNvSpPr>
            <a:spLocks noChangeArrowheads="1"/>
          </p:cNvSpPr>
          <p:nvPr/>
        </p:nvSpPr>
        <p:spPr bwMode="auto">
          <a:xfrm>
            <a:off x="534988" y="2832100"/>
            <a:ext cx="6586537" cy="369888"/>
          </a:xfrm>
          <a:prstGeom prst="roundRect">
            <a:avLst>
              <a:gd name="adj" fmla="val 50000"/>
            </a:avLst>
          </a:prstGeom>
          <a:solidFill>
            <a:srgbClr val="FFFF00"/>
          </a:solidFill>
          <a:ln w="28575">
            <a:solidFill>
              <a:srgbClr val="FF0000"/>
            </a:solidFill>
            <a:prstDash val="dash"/>
            <a:round/>
            <a:headEnd/>
            <a:tailEnd/>
          </a:ln>
          <a:effectLst>
            <a:outerShdw dist="107763" dir="2700000" algn="ctr" rotWithShape="0">
              <a:schemeClr val="bg2">
                <a:alpha val="50000"/>
              </a:schemeClr>
            </a:outerShdw>
          </a:effectLst>
        </p:spPr>
        <p:txBody>
          <a:bodyPr wrap="none" anchor="ctr"/>
          <a:lstStyle/>
          <a:p>
            <a:pPr algn="ctr">
              <a:defRPr/>
            </a:pPr>
            <a:r>
              <a:rPr lang="zh-TW" altLang="en-US" sz="1400" b="1" dirty="0">
                <a:solidFill>
                  <a:schemeClr val="tx1"/>
                </a:solidFill>
                <a:effectLst>
                  <a:outerShdw blurRad="38100" dist="38100" dir="2700000" algn="tl">
                    <a:srgbClr val="FFFFFF"/>
                  </a:outerShdw>
                </a:effectLst>
                <a:latin typeface="微軟正黑體" pitchFamily="34" charset="-120"/>
                <a:ea typeface="微軟正黑體" pitchFamily="34" charset="-120"/>
                <a:cs typeface="華康中黑體" pitchFamily="49" charset="-120"/>
              </a:rPr>
              <a:t>標準資訊發佈資料交換格式</a:t>
            </a:r>
          </a:p>
        </p:txBody>
      </p:sp>
      <p:sp>
        <p:nvSpPr>
          <p:cNvPr id="90" name="AutoShape 70"/>
          <p:cNvSpPr>
            <a:spLocks noChangeArrowheads="1"/>
          </p:cNvSpPr>
          <p:nvPr/>
        </p:nvSpPr>
        <p:spPr bwMode="auto">
          <a:xfrm>
            <a:off x="7121525" y="3213100"/>
            <a:ext cx="496888" cy="2435225"/>
          </a:xfrm>
          <a:prstGeom prst="roundRect">
            <a:avLst>
              <a:gd name="adj" fmla="val 50000"/>
            </a:avLst>
          </a:prstGeom>
          <a:solidFill>
            <a:srgbClr val="FFFF00"/>
          </a:solidFill>
          <a:ln w="28575">
            <a:solidFill>
              <a:srgbClr val="FF0000"/>
            </a:solidFill>
            <a:prstDash val="dash"/>
            <a:round/>
            <a:headEnd/>
            <a:tailEnd/>
          </a:ln>
          <a:effectLst>
            <a:outerShdw dist="107763" dir="2700000" algn="ctr" rotWithShape="0">
              <a:schemeClr val="bg2">
                <a:alpha val="50000"/>
              </a:schemeClr>
            </a:outerShdw>
          </a:effectLst>
        </p:spPr>
        <p:txBody>
          <a:bodyPr wrap="none" anchor="ctr"/>
          <a:lstStyle/>
          <a:p>
            <a:pPr>
              <a:defRPr/>
            </a:pPr>
            <a:r>
              <a:rPr lang="zh-TW" altLang="en-US" sz="1400" dirty="0">
                <a:solidFill>
                  <a:schemeClr val="tx1"/>
                </a:solidFill>
                <a:effectLst>
                  <a:outerShdw blurRad="38100" dist="38100" dir="2700000" algn="tl">
                    <a:srgbClr val="FFFFFF"/>
                  </a:outerShdw>
                </a:effectLst>
                <a:latin typeface="微軟正黑體" pitchFamily="34" charset="-120"/>
                <a:ea typeface="微軟正黑體" pitchFamily="34" charset="-120"/>
                <a:cs typeface="華康中黑體" pitchFamily="49" charset="-120"/>
              </a:rPr>
              <a:t>標準</a:t>
            </a:r>
            <a:endParaRPr lang="en-US" altLang="zh-TW" sz="1400" dirty="0">
              <a:solidFill>
                <a:schemeClr val="tx1"/>
              </a:solidFill>
              <a:effectLst>
                <a:outerShdw blurRad="38100" dist="38100" dir="2700000" algn="tl">
                  <a:srgbClr val="FFFFFF"/>
                </a:outerShdw>
              </a:effectLst>
              <a:latin typeface="微軟正黑體" pitchFamily="34" charset="-120"/>
              <a:ea typeface="微軟正黑體" pitchFamily="34" charset="-120"/>
              <a:cs typeface="華康中黑體" pitchFamily="49" charset="-120"/>
            </a:endParaRPr>
          </a:p>
          <a:p>
            <a:pPr>
              <a:defRPr/>
            </a:pPr>
            <a:r>
              <a:rPr lang="zh-TW" altLang="en-US" sz="1400" dirty="0">
                <a:solidFill>
                  <a:schemeClr val="tx1"/>
                </a:solidFill>
                <a:effectLst>
                  <a:outerShdw blurRad="38100" dist="38100" dir="2700000" algn="tl">
                    <a:srgbClr val="FFFFFF"/>
                  </a:outerShdw>
                </a:effectLst>
                <a:latin typeface="微軟正黑體" pitchFamily="34" charset="-120"/>
                <a:ea typeface="微軟正黑體" pitchFamily="34" charset="-120"/>
                <a:cs typeface="華康中黑體" pitchFamily="49" charset="-120"/>
              </a:rPr>
              <a:t>演算</a:t>
            </a:r>
          </a:p>
          <a:p>
            <a:pPr>
              <a:defRPr/>
            </a:pPr>
            <a:r>
              <a:rPr lang="zh-TW" altLang="en-US" sz="1400" dirty="0">
                <a:solidFill>
                  <a:schemeClr val="tx1"/>
                </a:solidFill>
                <a:effectLst>
                  <a:outerShdw blurRad="38100" dist="38100" dir="2700000" algn="tl">
                    <a:srgbClr val="FFFFFF"/>
                  </a:outerShdw>
                </a:effectLst>
                <a:latin typeface="微軟正黑體" pitchFamily="34" charset="-120"/>
                <a:ea typeface="微軟正黑體" pitchFamily="34" charset="-120"/>
                <a:cs typeface="華康中黑體" pitchFamily="49" charset="-120"/>
              </a:rPr>
              <a:t>中心</a:t>
            </a:r>
            <a:endParaRPr lang="en-US" altLang="zh-TW" sz="1400" dirty="0">
              <a:solidFill>
                <a:schemeClr val="tx1"/>
              </a:solidFill>
              <a:effectLst>
                <a:outerShdw blurRad="38100" dist="38100" dir="2700000" algn="tl">
                  <a:srgbClr val="FFFFFF"/>
                </a:outerShdw>
              </a:effectLst>
              <a:latin typeface="微軟正黑體" pitchFamily="34" charset="-120"/>
              <a:ea typeface="微軟正黑體" pitchFamily="34" charset="-120"/>
              <a:cs typeface="華康中黑體" pitchFamily="49" charset="-120"/>
            </a:endParaRPr>
          </a:p>
          <a:p>
            <a:pPr>
              <a:defRPr/>
            </a:pPr>
            <a:r>
              <a:rPr lang="zh-TW" altLang="en-US" sz="1400" dirty="0">
                <a:solidFill>
                  <a:schemeClr val="tx1"/>
                </a:solidFill>
                <a:effectLst>
                  <a:outerShdw blurRad="38100" dist="38100" dir="2700000" algn="tl">
                    <a:srgbClr val="FFFFFF"/>
                  </a:outerShdw>
                </a:effectLst>
                <a:latin typeface="微軟正黑體" pitchFamily="34" charset="-120"/>
                <a:ea typeface="微軟正黑體" pitchFamily="34" charset="-120"/>
                <a:cs typeface="華康中黑體" pitchFamily="49" charset="-120"/>
              </a:rPr>
              <a:t>資料</a:t>
            </a:r>
          </a:p>
          <a:p>
            <a:pPr>
              <a:defRPr/>
            </a:pPr>
            <a:r>
              <a:rPr lang="zh-TW" altLang="en-US" sz="1400" dirty="0">
                <a:solidFill>
                  <a:schemeClr val="tx1"/>
                </a:solidFill>
                <a:effectLst>
                  <a:outerShdw blurRad="38100" dist="38100" dir="2700000" algn="tl">
                    <a:srgbClr val="FFFFFF"/>
                  </a:outerShdw>
                </a:effectLst>
                <a:latin typeface="微軟正黑體" pitchFamily="34" charset="-120"/>
                <a:ea typeface="微軟正黑體" pitchFamily="34" charset="-120"/>
                <a:cs typeface="華康中黑體" pitchFamily="49" charset="-120"/>
              </a:rPr>
              <a:t>交換</a:t>
            </a:r>
            <a:endParaRPr lang="en-US" altLang="zh-TW" sz="1400" dirty="0">
              <a:solidFill>
                <a:schemeClr val="tx1"/>
              </a:solidFill>
              <a:effectLst>
                <a:outerShdw blurRad="38100" dist="38100" dir="2700000" algn="tl">
                  <a:srgbClr val="FFFFFF"/>
                </a:outerShdw>
              </a:effectLst>
              <a:latin typeface="微軟正黑體" pitchFamily="34" charset="-120"/>
              <a:ea typeface="微軟正黑體" pitchFamily="34" charset="-120"/>
              <a:cs typeface="華康中黑體" pitchFamily="49" charset="-120"/>
            </a:endParaRPr>
          </a:p>
          <a:p>
            <a:pPr>
              <a:defRPr/>
            </a:pPr>
            <a:r>
              <a:rPr lang="zh-TW" altLang="en-US" sz="1400" dirty="0">
                <a:solidFill>
                  <a:schemeClr val="tx1"/>
                </a:solidFill>
                <a:effectLst>
                  <a:outerShdw blurRad="38100" dist="38100" dir="2700000" algn="tl">
                    <a:srgbClr val="FFFFFF"/>
                  </a:outerShdw>
                </a:effectLst>
                <a:latin typeface="微軟正黑體" pitchFamily="34" charset="-120"/>
                <a:ea typeface="微軟正黑體" pitchFamily="34" charset="-120"/>
                <a:cs typeface="華康中黑體" pitchFamily="49" charset="-120"/>
              </a:rPr>
              <a:t>格式</a:t>
            </a:r>
          </a:p>
        </p:txBody>
      </p:sp>
      <p:grpSp>
        <p:nvGrpSpPr>
          <p:cNvPr id="91" name="群組 139"/>
          <p:cNvGrpSpPr>
            <a:grpSpLocks/>
          </p:cNvGrpSpPr>
          <p:nvPr/>
        </p:nvGrpSpPr>
        <p:grpSpPr bwMode="auto">
          <a:xfrm>
            <a:off x="7688263" y="3213100"/>
            <a:ext cx="1096962" cy="1395413"/>
            <a:chOff x="7815263" y="4015124"/>
            <a:chExt cx="1114425" cy="1347451"/>
          </a:xfrm>
        </p:grpSpPr>
        <p:sp>
          <p:nvSpPr>
            <p:cNvPr id="92" name="Rectangle 8"/>
            <p:cNvSpPr>
              <a:spLocks noChangeArrowheads="1"/>
            </p:cNvSpPr>
            <p:nvPr/>
          </p:nvSpPr>
          <p:spPr bwMode="auto">
            <a:xfrm>
              <a:off x="7923318" y="4714143"/>
              <a:ext cx="1006370" cy="648432"/>
            </a:xfrm>
            <a:prstGeom prst="rect">
              <a:avLst/>
            </a:prstGeom>
            <a:gradFill rotWithShape="0">
              <a:gsLst>
                <a:gs pos="0">
                  <a:srgbClr val="595959"/>
                </a:gs>
                <a:gs pos="100000">
                  <a:srgbClr val="FFFFFF"/>
                </a:gs>
              </a:gsLst>
              <a:lin ang="540000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0000FF"/>
              </a:extrusionClr>
            </a:sp3d>
          </p:spPr>
          <p:txBody>
            <a:bodyPr wrap="none" anchor="ctr">
              <a:flatTx/>
            </a:bodyPr>
            <a:lstStyle/>
            <a:p>
              <a:pPr algn="ctr"/>
              <a:endParaRPr lang="zh-TW" altLang="zh-TW" sz="1200" b="1">
                <a:solidFill>
                  <a:srgbClr val="FFFFFF"/>
                </a:solidFill>
                <a:latin typeface="微軟正黑體" pitchFamily="34" charset="-120"/>
                <a:ea typeface="微軟正黑體" pitchFamily="34" charset="-120"/>
                <a:cs typeface="華康中黑體"/>
              </a:endParaRPr>
            </a:p>
          </p:txBody>
        </p:sp>
        <p:sp>
          <p:nvSpPr>
            <p:cNvPr id="93" name="Rectangle 71"/>
            <p:cNvSpPr>
              <a:spLocks noChangeArrowheads="1"/>
            </p:cNvSpPr>
            <p:nvPr/>
          </p:nvSpPr>
          <p:spPr bwMode="auto">
            <a:xfrm>
              <a:off x="7815263" y="4015124"/>
              <a:ext cx="1006475" cy="1212515"/>
            </a:xfrm>
            <a:prstGeom prst="rect">
              <a:avLst/>
            </a:prstGeom>
            <a:gradFill rotWithShape="0">
              <a:gsLst>
                <a:gs pos="0">
                  <a:srgbClr val="0000FF"/>
                </a:gs>
                <a:gs pos="100000">
                  <a:srgbClr val="003366"/>
                </a:gs>
              </a:gsLst>
              <a:lin ang="540000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0000FF"/>
              </a:extrusionClr>
            </a:sp3d>
          </p:spPr>
          <p:txBody>
            <a:bodyPr wrap="none" anchor="ctr">
              <a:flatTx/>
            </a:bodyPr>
            <a:lstStyle/>
            <a:p>
              <a:pPr algn="ctr"/>
              <a:r>
                <a:rPr lang="zh-TW" altLang="en-US" sz="1400" b="1">
                  <a:solidFill>
                    <a:srgbClr val="FFFFFF"/>
                  </a:solidFill>
                  <a:latin typeface="微軟正黑體" pitchFamily="34" charset="-120"/>
                  <a:ea typeface="微軟正黑體" pitchFamily="34" charset="-120"/>
                </a:rPr>
                <a:t>臺北市</a:t>
              </a:r>
              <a:r>
                <a:rPr lang="en-US" altLang="zh-TW" sz="1400" b="1">
                  <a:solidFill>
                    <a:srgbClr val="FFFFFF"/>
                  </a:solidFill>
                  <a:latin typeface="微軟正黑體" pitchFamily="34" charset="-120"/>
                  <a:ea typeface="微軟正黑體" pitchFamily="34" charset="-120"/>
                </a:rPr>
                <a:t/>
              </a:r>
              <a:br>
                <a:rPr lang="en-US" altLang="zh-TW" sz="1400" b="1">
                  <a:solidFill>
                    <a:srgbClr val="FFFFFF"/>
                  </a:solidFill>
                  <a:latin typeface="微軟正黑體" pitchFamily="34" charset="-120"/>
                  <a:ea typeface="微軟正黑體" pitchFamily="34" charset="-120"/>
                </a:rPr>
              </a:br>
              <a:r>
                <a:rPr lang="zh-TW" altLang="en-US" sz="1400" b="1">
                  <a:solidFill>
                    <a:srgbClr val="FFFFFF"/>
                  </a:solidFill>
                  <a:latin typeface="微軟正黑體" pitchFamily="34" charset="-120"/>
                  <a:ea typeface="微軟正黑體" pitchFamily="34" charset="-120"/>
                </a:rPr>
                <a:t>演算中心</a:t>
              </a:r>
            </a:p>
          </p:txBody>
        </p:sp>
      </p:grpSp>
      <p:sp>
        <p:nvSpPr>
          <p:cNvPr id="94" name="Line 73"/>
          <p:cNvSpPr>
            <a:spLocks noChangeShapeType="1"/>
          </p:cNvSpPr>
          <p:nvPr/>
        </p:nvSpPr>
        <p:spPr bwMode="auto">
          <a:xfrm flipH="1" flipV="1">
            <a:off x="179388" y="4916488"/>
            <a:ext cx="1587" cy="1536700"/>
          </a:xfrm>
          <a:prstGeom prst="line">
            <a:avLst/>
          </a:prstGeom>
          <a:noFill/>
          <a:ln w="9525">
            <a:solidFill>
              <a:schemeClr val="tx1"/>
            </a:solidFill>
            <a:prstDash val="dash"/>
            <a:round/>
            <a:headEnd/>
            <a:tailEnd/>
          </a:ln>
        </p:spPr>
        <p:txBody>
          <a:bodyPr/>
          <a:lstStyle/>
          <a:p>
            <a:endParaRPr lang="zh-TW" altLang="en-US"/>
          </a:p>
        </p:txBody>
      </p:sp>
      <p:sp>
        <p:nvSpPr>
          <p:cNvPr id="95" name="Rectangle 5"/>
          <p:cNvSpPr>
            <a:spLocks noChangeArrowheads="1"/>
          </p:cNvSpPr>
          <p:nvPr/>
        </p:nvSpPr>
        <p:spPr bwMode="auto">
          <a:xfrm>
            <a:off x="7688263" y="4767263"/>
            <a:ext cx="992187" cy="671512"/>
          </a:xfrm>
          <a:prstGeom prst="rect">
            <a:avLst/>
          </a:prstGeom>
          <a:gradFill rotWithShape="1">
            <a:gsLst>
              <a:gs pos="0">
                <a:srgbClr val="99FF66"/>
              </a:gs>
              <a:gs pos="100000">
                <a:srgbClr val="99CC00"/>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99FF66"/>
            </a:extrusionClr>
          </a:sp3d>
        </p:spPr>
        <p:txBody>
          <a:bodyPr wrap="none" anchor="ctr">
            <a:flatTx/>
          </a:bodyPr>
          <a:lstStyle/>
          <a:p>
            <a:pPr algn="ctr"/>
            <a:r>
              <a:rPr lang="zh-TW" altLang="en-US" sz="1200" b="1" dirty="0">
                <a:solidFill>
                  <a:schemeClr val="tx1"/>
                </a:solidFill>
                <a:latin typeface="微軟正黑體" pitchFamily="34" charset="-120"/>
                <a:ea typeface="微軟正黑體" pitchFamily="34" charset="-120"/>
              </a:rPr>
              <a:t>新北市</a:t>
            </a:r>
            <a:endParaRPr lang="en-US" altLang="zh-TW" sz="1200" b="1" dirty="0">
              <a:solidFill>
                <a:schemeClr val="tx1"/>
              </a:solidFill>
              <a:latin typeface="微軟正黑體" pitchFamily="34" charset="-120"/>
              <a:ea typeface="微軟正黑體" pitchFamily="34" charset="-120"/>
            </a:endParaRPr>
          </a:p>
          <a:p>
            <a:pPr algn="ctr"/>
            <a:r>
              <a:rPr lang="zh-TW" altLang="en-US" sz="1200" b="1" dirty="0">
                <a:solidFill>
                  <a:schemeClr val="tx1"/>
                </a:solidFill>
                <a:latin typeface="微軟正黑體" pitchFamily="34" charset="-120"/>
                <a:ea typeface="微軟正黑體" pitchFamily="34" charset="-120"/>
              </a:rPr>
              <a:t>監控中心</a:t>
            </a:r>
          </a:p>
        </p:txBody>
      </p:sp>
      <p:sp>
        <p:nvSpPr>
          <p:cNvPr id="96" name="Rectangle 5"/>
          <p:cNvSpPr>
            <a:spLocks noChangeArrowheads="1"/>
          </p:cNvSpPr>
          <p:nvPr/>
        </p:nvSpPr>
        <p:spPr bwMode="auto">
          <a:xfrm>
            <a:off x="7688263" y="5662613"/>
            <a:ext cx="992187" cy="669925"/>
          </a:xfrm>
          <a:prstGeom prst="rect">
            <a:avLst/>
          </a:prstGeom>
          <a:solidFill>
            <a:srgbClr val="7030A0"/>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7030A0"/>
            </a:extrusionClr>
          </a:sp3d>
        </p:spPr>
        <p:txBody>
          <a:bodyPr wrap="none" anchor="ctr">
            <a:flatTx/>
          </a:bodyPr>
          <a:lstStyle/>
          <a:p>
            <a:pPr algn="ctr"/>
            <a:r>
              <a:rPr lang="zh-TW" altLang="en-US" sz="1200" b="1">
                <a:solidFill>
                  <a:schemeClr val="bg1"/>
                </a:solidFill>
                <a:latin typeface="微軟正黑體" pitchFamily="34" charset="-120"/>
                <a:ea typeface="微軟正黑體" pitchFamily="34" charset="-120"/>
              </a:rPr>
              <a:t>公路總局</a:t>
            </a:r>
            <a:endParaRPr lang="en-US" altLang="zh-TW" sz="1200" b="1">
              <a:solidFill>
                <a:schemeClr val="bg1"/>
              </a:solidFill>
              <a:latin typeface="微軟正黑體" pitchFamily="34" charset="-120"/>
              <a:ea typeface="微軟正黑體" pitchFamily="34" charset="-120"/>
            </a:endParaRPr>
          </a:p>
          <a:p>
            <a:pPr algn="ctr"/>
            <a:r>
              <a:rPr lang="zh-TW" altLang="en-US" sz="1200" b="1">
                <a:solidFill>
                  <a:schemeClr val="bg1"/>
                </a:solidFill>
                <a:latin typeface="微軟正黑體" pitchFamily="34" charset="-120"/>
                <a:ea typeface="微軟正黑體" pitchFamily="34" charset="-120"/>
              </a:rPr>
              <a:t>監控中心</a:t>
            </a:r>
          </a:p>
        </p:txBody>
      </p:sp>
      <p:sp>
        <p:nvSpPr>
          <p:cNvPr id="97" name="Line 4"/>
          <p:cNvSpPr>
            <a:spLocks noChangeShapeType="1"/>
          </p:cNvSpPr>
          <p:nvPr/>
        </p:nvSpPr>
        <p:spPr bwMode="auto">
          <a:xfrm>
            <a:off x="1619250" y="4833938"/>
            <a:ext cx="0" cy="898525"/>
          </a:xfrm>
          <a:prstGeom prst="line">
            <a:avLst/>
          </a:prstGeom>
          <a:noFill/>
          <a:ln w="76200">
            <a:solidFill>
              <a:srgbClr val="FF0000"/>
            </a:solidFill>
            <a:prstDash val="sysDot"/>
            <a:round/>
            <a:headEnd/>
            <a:tailEnd type="triangle" w="med" len="med"/>
          </a:ln>
        </p:spPr>
        <p:txBody>
          <a:bodyPr/>
          <a:lstStyle/>
          <a:p>
            <a:endParaRPr lang="zh-TW" altLang="en-US"/>
          </a:p>
        </p:txBody>
      </p:sp>
      <p:sp>
        <p:nvSpPr>
          <p:cNvPr id="98" name="Line 5"/>
          <p:cNvSpPr>
            <a:spLocks noChangeShapeType="1"/>
          </p:cNvSpPr>
          <p:nvPr/>
        </p:nvSpPr>
        <p:spPr bwMode="auto">
          <a:xfrm flipV="1">
            <a:off x="2124075" y="4805363"/>
            <a:ext cx="0" cy="898525"/>
          </a:xfrm>
          <a:prstGeom prst="line">
            <a:avLst/>
          </a:prstGeom>
          <a:noFill/>
          <a:ln w="76200">
            <a:solidFill>
              <a:srgbClr val="FF0000"/>
            </a:solidFill>
            <a:prstDash val="sysDot"/>
            <a:round/>
            <a:headEnd/>
            <a:tailEnd type="triangle" w="med" len="med"/>
          </a:ln>
        </p:spPr>
        <p:txBody>
          <a:bodyPr/>
          <a:lstStyle/>
          <a:p>
            <a:endParaRPr lang="zh-TW" altLang="en-US"/>
          </a:p>
        </p:txBody>
      </p:sp>
      <p:sp>
        <p:nvSpPr>
          <p:cNvPr id="99" name="Line 4"/>
          <p:cNvSpPr>
            <a:spLocks noChangeShapeType="1"/>
          </p:cNvSpPr>
          <p:nvPr/>
        </p:nvSpPr>
        <p:spPr bwMode="auto">
          <a:xfrm>
            <a:off x="5003800" y="4897438"/>
            <a:ext cx="0" cy="900112"/>
          </a:xfrm>
          <a:prstGeom prst="line">
            <a:avLst/>
          </a:prstGeom>
          <a:noFill/>
          <a:ln w="76200">
            <a:solidFill>
              <a:srgbClr val="FF0000"/>
            </a:solidFill>
            <a:prstDash val="sysDot"/>
            <a:round/>
            <a:headEnd/>
            <a:tailEnd type="triangle" w="med" len="med"/>
          </a:ln>
        </p:spPr>
        <p:txBody>
          <a:bodyPr/>
          <a:lstStyle/>
          <a:p>
            <a:endParaRPr lang="zh-TW" altLang="en-US"/>
          </a:p>
        </p:txBody>
      </p:sp>
      <p:sp>
        <p:nvSpPr>
          <p:cNvPr id="100" name="Line 5"/>
          <p:cNvSpPr>
            <a:spLocks noChangeShapeType="1"/>
          </p:cNvSpPr>
          <p:nvPr/>
        </p:nvSpPr>
        <p:spPr bwMode="auto">
          <a:xfrm flipV="1">
            <a:off x="5508625" y="4868863"/>
            <a:ext cx="0" cy="900112"/>
          </a:xfrm>
          <a:prstGeom prst="line">
            <a:avLst/>
          </a:prstGeom>
          <a:noFill/>
          <a:ln w="76200">
            <a:solidFill>
              <a:srgbClr val="FF0000"/>
            </a:solidFill>
            <a:prstDash val="sysDot"/>
            <a:round/>
            <a:headEnd/>
            <a:tailEnd type="triangle" w="med" len="med"/>
          </a:ln>
        </p:spPr>
        <p:txBody>
          <a:bodyPr/>
          <a:lstStyle/>
          <a:p>
            <a:endParaRPr lang="zh-TW" altLang="en-US"/>
          </a:p>
        </p:txBody>
      </p:sp>
      <p:sp>
        <p:nvSpPr>
          <p:cNvPr id="101" name="Line 4"/>
          <p:cNvSpPr>
            <a:spLocks noChangeShapeType="1"/>
          </p:cNvSpPr>
          <p:nvPr/>
        </p:nvSpPr>
        <p:spPr bwMode="auto">
          <a:xfrm>
            <a:off x="2482850" y="2520950"/>
            <a:ext cx="0" cy="900113"/>
          </a:xfrm>
          <a:prstGeom prst="line">
            <a:avLst/>
          </a:prstGeom>
          <a:noFill/>
          <a:ln w="76200">
            <a:solidFill>
              <a:srgbClr val="FF0000"/>
            </a:solidFill>
            <a:prstDash val="sysDot"/>
            <a:round/>
            <a:headEnd/>
            <a:tailEnd type="triangle" w="med" len="med"/>
          </a:ln>
        </p:spPr>
        <p:txBody>
          <a:bodyPr/>
          <a:lstStyle/>
          <a:p>
            <a:endParaRPr lang="zh-TW" altLang="en-US"/>
          </a:p>
        </p:txBody>
      </p:sp>
      <p:sp>
        <p:nvSpPr>
          <p:cNvPr id="102" name="Line 5"/>
          <p:cNvSpPr>
            <a:spLocks noChangeShapeType="1"/>
          </p:cNvSpPr>
          <p:nvPr/>
        </p:nvSpPr>
        <p:spPr bwMode="auto">
          <a:xfrm flipV="1">
            <a:off x="2987675" y="2492375"/>
            <a:ext cx="0" cy="900113"/>
          </a:xfrm>
          <a:prstGeom prst="line">
            <a:avLst/>
          </a:prstGeom>
          <a:noFill/>
          <a:ln w="76200">
            <a:solidFill>
              <a:srgbClr val="FF0000"/>
            </a:solidFill>
            <a:prstDash val="sysDot"/>
            <a:round/>
            <a:headEnd/>
            <a:tailEnd type="triangle" w="med" len="med"/>
          </a:ln>
        </p:spPr>
        <p:txBody>
          <a:bodyPr/>
          <a:lstStyle/>
          <a:p>
            <a:endParaRPr lang="zh-TW" altLang="en-US"/>
          </a:p>
        </p:txBody>
      </p:sp>
      <p:sp>
        <p:nvSpPr>
          <p:cNvPr id="103" name="Line 4"/>
          <p:cNvSpPr>
            <a:spLocks noChangeShapeType="1"/>
          </p:cNvSpPr>
          <p:nvPr/>
        </p:nvSpPr>
        <p:spPr bwMode="auto">
          <a:xfrm>
            <a:off x="5940425" y="2593975"/>
            <a:ext cx="0" cy="900113"/>
          </a:xfrm>
          <a:prstGeom prst="line">
            <a:avLst/>
          </a:prstGeom>
          <a:noFill/>
          <a:ln w="76200">
            <a:solidFill>
              <a:srgbClr val="FF0000"/>
            </a:solidFill>
            <a:prstDash val="sysDot"/>
            <a:round/>
            <a:headEnd/>
            <a:tailEnd type="triangle" w="med" len="med"/>
          </a:ln>
        </p:spPr>
        <p:txBody>
          <a:bodyPr/>
          <a:lstStyle/>
          <a:p>
            <a:endParaRPr lang="zh-TW" altLang="en-US"/>
          </a:p>
        </p:txBody>
      </p:sp>
      <p:sp>
        <p:nvSpPr>
          <p:cNvPr id="104" name="Line 5"/>
          <p:cNvSpPr>
            <a:spLocks noChangeShapeType="1"/>
          </p:cNvSpPr>
          <p:nvPr/>
        </p:nvSpPr>
        <p:spPr bwMode="auto">
          <a:xfrm flipV="1">
            <a:off x="6445250" y="2565400"/>
            <a:ext cx="0" cy="900113"/>
          </a:xfrm>
          <a:prstGeom prst="line">
            <a:avLst/>
          </a:prstGeom>
          <a:noFill/>
          <a:ln w="76200">
            <a:solidFill>
              <a:srgbClr val="FF0000"/>
            </a:solidFill>
            <a:prstDash val="sysDot"/>
            <a:round/>
            <a:headEnd/>
            <a:tailEnd type="triangle" w="med" len="med"/>
          </a:ln>
        </p:spPr>
        <p:txBody>
          <a:bodyPr/>
          <a:lstStyle/>
          <a:p>
            <a:endParaRPr lang="zh-TW" altLang="en-US"/>
          </a:p>
        </p:txBody>
      </p:sp>
      <p:sp>
        <p:nvSpPr>
          <p:cNvPr id="105" name="Line 8"/>
          <p:cNvSpPr>
            <a:spLocks noChangeShapeType="1"/>
          </p:cNvSpPr>
          <p:nvPr/>
        </p:nvSpPr>
        <p:spPr bwMode="auto">
          <a:xfrm flipH="1">
            <a:off x="6875463" y="3789363"/>
            <a:ext cx="792162" cy="42862"/>
          </a:xfrm>
          <a:prstGeom prst="line">
            <a:avLst/>
          </a:prstGeom>
          <a:noFill/>
          <a:ln w="76200">
            <a:solidFill>
              <a:srgbClr val="FF0000"/>
            </a:solidFill>
            <a:prstDash val="sysDot"/>
            <a:round/>
            <a:headEnd/>
            <a:tailEnd type="triangle" w="med" len="med"/>
          </a:ln>
        </p:spPr>
        <p:txBody>
          <a:bodyPr/>
          <a:lstStyle/>
          <a:p>
            <a:endParaRPr lang="zh-TW" altLang="en-US"/>
          </a:p>
        </p:txBody>
      </p:sp>
      <p:sp>
        <p:nvSpPr>
          <p:cNvPr id="106" name="Line 9"/>
          <p:cNvSpPr>
            <a:spLocks noChangeShapeType="1"/>
          </p:cNvSpPr>
          <p:nvPr/>
        </p:nvSpPr>
        <p:spPr bwMode="auto">
          <a:xfrm flipV="1">
            <a:off x="6948488" y="4264025"/>
            <a:ext cx="792162" cy="0"/>
          </a:xfrm>
          <a:prstGeom prst="line">
            <a:avLst/>
          </a:prstGeom>
          <a:noFill/>
          <a:ln w="76200">
            <a:solidFill>
              <a:srgbClr val="FF0000"/>
            </a:solidFill>
            <a:prstDash val="sysDot"/>
            <a:round/>
            <a:headEnd/>
            <a:tailEnd type="triangle" w="med" len="med"/>
          </a:ln>
        </p:spPr>
        <p:txBody>
          <a:bodyPr/>
          <a:lstStyle/>
          <a:p>
            <a:endParaRPr lang="zh-TW" altLang="en-US"/>
          </a:p>
        </p:txBody>
      </p:sp>
      <p:grpSp>
        <p:nvGrpSpPr>
          <p:cNvPr id="107" name="Group 71"/>
          <p:cNvGrpSpPr>
            <a:grpSpLocks/>
          </p:cNvGrpSpPr>
          <p:nvPr/>
        </p:nvGrpSpPr>
        <p:grpSpPr bwMode="auto">
          <a:xfrm>
            <a:off x="2241550" y="1019175"/>
            <a:ext cx="2757488" cy="1546225"/>
            <a:chOff x="1412" y="642"/>
            <a:chExt cx="1737" cy="974"/>
          </a:xfrm>
        </p:grpSpPr>
        <p:sp>
          <p:nvSpPr>
            <p:cNvPr id="108" name="Rectangle 40"/>
            <p:cNvSpPr>
              <a:spLocks noChangeArrowheads="1"/>
            </p:cNvSpPr>
            <p:nvPr/>
          </p:nvSpPr>
          <p:spPr bwMode="auto">
            <a:xfrm>
              <a:off x="1412" y="642"/>
              <a:ext cx="1737" cy="974"/>
            </a:xfrm>
            <a:prstGeom prst="rect">
              <a:avLst/>
            </a:prstGeom>
            <a:gradFill rotWithShape="1">
              <a:gsLst>
                <a:gs pos="0">
                  <a:srgbClr val="FFFFFF"/>
                </a:gs>
                <a:gs pos="100000">
                  <a:srgbClr val="C6E6E8">
                    <a:alpha val="60001"/>
                  </a:srgbClr>
                </a:gs>
              </a:gsLst>
              <a:lin ang="5400000" scaled="1"/>
            </a:gradFill>
            <a:ln w="9525">
              <a:noFill/>
              <a:miter lim="800000"/>
              <a:headEnd/>
              <a:tailEnd/>
            </a:ln>
          </p:spPr>
          <p:txBody>
            <a:bodyPr wrap="none"/>
            <a:lstStyle/>
            <a:p>
              <a:pPr algn="ctr"/>
              <a:r>
                <a:rPr kumimoji="0" lang="zh-TW" altLang="en-US" sz="1400" b="1" dirty="0">
                  <a:solidFill>
                    <a:schemeClr val="tx1"/>
                  </a:solidFill>
                  <a:latin typeface="微軟正黑體" pitchFamily="34" charset="-120"/>
                  <a:ea typeface="微軟正黑體" pitchFamily="34" charset="-120"/>
                </a:rPr>
                <a:t>便民服務</a:t>
              </a:r>
            </a:p>
            <a:p>
              <a:pPr algn="ctr"/>
              <a:endParaRPr kumimoji="0" lang="zh-TW" altLang="en-US" sz="1400" b="1" dirty="0">
                <a:latin typeface="微軟正黑體" pitchFamily="34" charset="-120"/>
                <a:ea typeface="微軟正黑體" pitchFamily="34" charset="-120"/>
              </a:endParaRPr>
            </a:p>
            <a:p>
              <a:pPr algn="ctr"/>
              <a:endParaRPr kumimoji="0" lang="zh-TW" altLang="en-US" sz="1400" b="1" dirty="0">
                <a:latin typeface="微軟正黑體" pitchFamily="34" charset="-120"/>
                <a:ea typeface="微軟正黑體" pitchFamily="34" charset="-120"/>
              </a:endParaRPr>
            </a:p>
            <a:p>
              <a:pPr algn="ctr"/>
              <a:endParaRPr kumimoji="0" lang="zh-TW" altLang="en-US" sz="1400" b="1" dirty="0">
                <a:latin typeface="微軟正黑體" pitchFamily="34" charset="-120"/>
                <a:ea typeface="微軟正黑體" pitchFamily="34" charset="-120"/>
              </a:endParaRPr>
            </a:p>
            <a:p>
              <a:pPr algn="ctr"/>
              <a:endParaRPr kumimoji="0" lang="en-US" altLang="zh-TW" sz="1400" b="1" dirty="0">
                <a:latin typeface="微軟正黑體" pitchFamily="34" charset="-120"/>
                <a:ea typeface="微軟正黑體" pitchFamily="34" charset="-120"/>
              </a:endParaRPr>
            </a:p>
          </p:txBody>
        </p:sp>
        <p:sp>
          <p:nvSpPr>
            <p:cNvPr id="109" name="Rectangle 44"/>
            <p:cNvSpPr>
              <a:spLocks noChangeArrowheads="1"/>
            </p:cNvSpPr>
            <p:nvPr/>
          </p:nvSpPr>
          <p:spPr bwMode="auto">
            <a:xfrm>
              <a:off x="1516" y="883"/>
              <a:ext cx="684" cy="282"/>
            </a:xfrm>
            <a:prstGeom prst="rect">
              <a:avLst/>
            </a:prstGeom>
            <a:solidFill>
              <a:srgbClr val="F57913"/>
            </a:solidFill>
            <a:ln w="9525">
              <a:noFill/>
              <a:miter lim="800000"/>
              <a:headEnd/>
              <a:tailEnd/>
            </a:ln>
            <a:effectLst>
              <a:outerShdw dist="107763" dir="2700000" algn="ctr" rotWithShape="0">
                <a:srgbClr val="808080">
                  <a:alpha val="50000"/>
                </a:srgbClr>
              </a:outerShdw>
            </a:effectLst>
          </p:spPr>
          <p:txBody>
            <a:bodyPr wrap="none" anchor="ctr"/>
            <a:lstStyle/>
            <a:p>
              <a:pPr algn="ctr">
                <a:defRPr/>
              </a:pPr>
              <a:r>
                <a:rPr lang="zh-TW" altLang="en-US" sz="1400" b="1" dirty="0">
                  <a:solidFill>
                    <a:srgbClr val="FFFFFF"/>
                  </a:solidFill>
                  <a:latin typeface="微軟正黑體" pitchFamily="34" charset="-120"/>
                  <a:ea typeface="微軟正黑體" pitchFamily="34" charset="-120"/>
                </a:rPr>
                <a:t>大眾運輸路</a:t>
              </a:r>
              <a:endParaRPr lang="en-US" altLang="zh-TW" sz="1400" b="1" dirty="0">
                <a:solidFill>
                  <a:srgbClr val="FFFFFF"/>
                </a:solidFill>
                <a:latin typeface="微軟正黑體" pitchFamily="34" charset="-120"/>
                <a:ea typeface="微軟正黑體" pitchFamily="34" charset="-120"/>
              </a:endParaRPr>
            </a:p>
            <a:p>
              <a:pPr algn="ctr">
                <a:defRPr/>
              </a:pPr>
              <a:r>
                <a:rPr lang="zh-TW" altLang="en-US" sz="1400" b="1" dirty="0">
                  <a:solidFill>
                    <a:srgbClr val="FFFFFF"/>
                  </a:solidFill>
                  <a:latin typeface="微軟正黑體" pitchFamily="34" charset="-120"/>
                  <a:ea typeface="微軟正黑體" pitchFamily="34" charset="-120"/>
                </a:rPr>
                <a:t>線轉乘系統</a:t>
              </a:r>
            </a:p>
          </p:txBody>
        </p:sp>
        <p:sp>
          <p:nvSpPr>
            <p:cNvPr id="110" name="Rectangle 45"/>
            <p:cNvSpPr>
              <a:spLocks noChangeArrowheads="1"/>
            </p:cNvSpPr>
            <p:nvPr/>
          </p:nvSpPr>
          <p:spPr bwMode="auto">
            <a:xfrm>
              <a:off x="1516" y="1212"/>
              <a:ext cx="684" cy="278"/>
            </a:xfrm>
            <a:prstGeom prst="rect">
              <a:avLst/>
            </a:prstGeom>
            <a:solidFill>
              <a:srgbClr val="F57913"/>
            </a:solidFill>
            <a:ln w="9525">
              <a:noFill/>
              <a:miter lim="800000"/>
              <a:headEnd/>
              <a:tailEnd/>
            </a:ln>
            <a:effectLst>
              <a:outerShdw dist="107763" dir="2700000" algn="ctr" rotWithShape="0">
                <a:srgbClr val="808080">
                  <a:alpha val="50000"/>
                </a:srgbClr>
              </a:outerShdw>
            </a:effectLst>
          </p:spPr>
          <p:txBody>
            <a:bodyPr wrap="none" anchor="ctr"/>
            <a:lstStyle/>
            <a:p>
              <a:pPr algn="ctr">
                <a:defRPr/>
              </a:pPr>
              <a:r>
                <a:rPr lang="zh-TW" altLang="en-US" sz="1400" b="1" dirty="0">
                  <a:solidFill>
                    <a:srgbClr val="FFFFFF"/>
                  </a:solidFill>
                  <a:latin typeface="微軟正黑體" pitchFamily="34" charset="-120"/>
                  <a:ea typeface="微軟正黑體" pitchFamily="34" charset="-120"/>
                </a:rPr>
                <a:t>行動</a:t>
              </a:r>
              <a:endParaRPr lang="en-US" altLang="zh-TW" sz="1400" b="1" dirty="0">
                <a:solidFill>
                  <a:srgbClr val="FFFFFF"/>
                </a:solidFill>
                <a:latin typeface="微軟正黑體" pitchFamily="34" charset="-120"/>
                <a:ea typeface="微軟正黑體" pitchFamily="34" charset="-120"/>
              </a:endParaRPr>
            </a:p>
            <a:p>
              <a:pPr algn="ctr">
                <a:defRPr/>
              </a:pPr>
              <a:r>
                <a:rPr lang="zh-TW" altLang="en-US" sz="1400" b="1" dirty="0">
                  <a:solidFill>
                    <a:srgbClr val="FFFFFF"/>
                  </a:solidFill>
                  <a:latin typeface="微軟正黑體" pitchFamily="34" charset="-120"/>
                  <a:ea typeface="微軟正黑體" pitchFamily="34" charset="-120"/>
                </a:rPr>
                <a:t>查詢系統</a:t>
              </a:r>
            </a:p>
          </p:txBody>
        </p:sp>
        <p:sp>
          <p:nvSpPr>
            <p:cNvPr id="111" name="Rectangle 53"/>
            <p:cNvSpPr>
              <a:spLocks noChangeArrowheads="1"/>
            </p:cNvSpPr>
            <p:nvPr/>
          </p:nvSpPr>
          <p:spPr bwMode="auto">
            <a:xfrm>
              <a:off x="2332" y="890"/>
              <a:ext cx="681" cy="272"/>
            </a:xfrm>
            <a:prstGeom prst="rect">
              <a:avLst/>
            </a:prstGeom>
            <a:solidFill>
              <a:srgbClr val="F57913"/>
            </a:solidFill>
            <a:ln w="9525">
              <a:noFill/>
              <a:miter lim="800000"/>
              <a:headEnd/>
              <a:tailEnd/>
            </a:ln>
            <a:effectLst>
              <a:outerShdw dist="107763" dir="2700000" algn="ctr" rotWithShape="0">
                <a:srgbClr val="808080">
                  <a:alpha val="50000"/>
                </a:srgbClr>
              </a:outerShdw>
            </a:effectLst>
          </p:spPr>
          <p:txBody>
            <a:bodyPr wrap="none" anchor="ctr"/>
            <a:lstStyle/>
            <a:p>
              <a:pPr algn="ctr">
                <a:defRPr/>
              </a:pPr>
              <a:r>
                <a:rPr lang="zh-TW" altLang="en-US" sz="1400" b="1" dirty="0">
                  <a:solidFill>
                    <a:srgbClr val="FFFFFF"/>
                  </a:solidFill>
                  <a:latin typeface="微軟正黑體" pitchFamily="34" charset="-120"/>
                  <a:ea typeface="華康中黑體" pitchFamily="49" charset="-120"/>
                </a:rPr>
                <a:t>簡圖系統</a:t>
              </a:r>
            </a:p>
          </p:txBody>
        </p:sp>
        <p:sp>
          <p:nvSpPr>
            <p:cNvPr id="112" name="Rectangle 54"/>
            <p:cNvSpPr>
              <a:spLocks noChangeArrowheads="1"/>
            </p:cNvSpPr>
            <p:nvPr/>
          </p:nvSpPr>
          <p:spPr bwMode="auto">
            <a:xfrm>
              <a:off x="2332" y="1207"/>
              <a:ext cx="681" cy="273"/>
            </a:xfrm>
            <a:prstGeom prst="rect">
              <a:avLst/>
            </a:prstGeom>
            <a:solidFill>
              <a:srgbClr val="F57913"/>
            </a:solidFill>
            <a:ln w="9525">
              <a:noFill/>
              <a:miter lim="800000"/>
              <a:headEnd/>
              <a:tailEnd/>
            </a:ln>
            <a:effectLst>
              <a:outerShdw dist="107763" dir="2700000" algn="ctr" rotWithShape="0">
                <a:srgbClr val="808080">
                  <a:alpha val="50000"/>
                </a:srgbClr>
              </a:outerShdw>
            </a:effectLst>
          </p:spPr>
          <p:txBody>
            <a:bodyPr wrap="none" anchor="ctr"/>
            <a:lstStyle/>
            <a:p>
              <a:pPr algn="ctr">
                <a:defRPr/>
              </a:pPr>
              <a:r>
                <a:rPr lang="zh-TW" altLang="en-US" sz="1400" b="1" dirty="0">
                  <a:solidFill>
                    <a:srgbClr val="FFFFFF"/>
                  </a:solidFill>
                  <a:latin typeface="微軟正黑體" pitchFamily="34" charset="-120"/>
                  <a:ea typeface="華康中黑體" pitchFamily="49" charset="-120"/>
                </a:rPr>
                <a:t>語音查詢</a:t>
              </a:r>
            </a:p>
          </p:txBody>
        </p:sp>
      </p:grpSp>
      <p:sp>
        <p:nvSpPr>
          <p:cNvPr id="113" name="AutoShape 31"/>
          <p:cNvSpPr>
            <a:spLocks noChangeArrowheads="1"/>
          </p:cNvSpPr>
          <p:nvPr/>
        </p:nvSpPr>
        <p:spPr bwMode="auto">
          <a:xfrm>
            <a:off x="4932363" y="3213100"/>
            <a:ext cx="2232025" cy="1584325"/>
          </a:xfrm>
          <a:prstGeom prst="irregularSeal2">
            <a:avLst/>
          </a:prstGeom>
          <a:solidFill>
            <a:srgbClr val="7F9E40"/>
          </a:solidFill>
          <a:ln w="9525">
            <a:solidFill>
              <a:schemeClr val="tx1"/>
            </a:solidFill>
            <a:miter lim="800000"/>
            <a:headEnd/>
            <a:tailEnd/>
          </a:ln>
        </p:spPr>
        <p:txBody>
          <a:bodyPr wrap="none" anchor="ctr"/>
          <a:lstStyle/>
          <a:p>
            <a:pPr algn="ctr"/>
            <a:r>
              <a:rPr lang="zh-TW" altLang="en-US" sz="1800" b="1">
                <a:solidFill>
                  <a:schemeClr val="bg1"/>
                </a:solidFill>
                <a:latin typeface="微軟正黑體" pitchFamily="34" charset="-120"/>
                <a:ea typeface="微軟正黑體" pitchFamily="34" charset="-120"/>
              </a:rPr>
              <a:t>每日</a:t>
            </a:r>
            <a:r>
              <a:rPr lang="en-US" altLang="zh-TW" sz="1800" b="1">
                <a:solidFill>
                  <a:schemeClr val="bg1"/>
                </a:solidFill>
                <a:latin typeface="微軟正黑體" pitchFamily="34" charset="-120"/>
                <a:ea typeface="微軟正黑體" pitchFamily="34" charset="-120"/>
              </a:rPr>
              <a:t/>
            </a:r>
            <a:br>
              <a:rPr lang="en-US" altLang="zh-TW" sz="1800" b="1">
                <a:solidFill>
                  <a:schemeClr val="bg1"/>
                </a:solidFill>
                <a:latin typeface="微軟正黑體" pitchFamily="34" charset="-120"/>
                <a:ea typeface="微軟正黑體" pitchFamily="34" charset="-120"/>
              </a:rPr>
            </a:br>
            <a:r>
              <a:rPr lang="zh-TW" altLang="en-US" sz="1800" b="1" smtClean="0">
                <a:solidFill>
                  <a:schemeClr val="bg1"/>
                </a:solidFill>
                <a:latin typeface="微軟正黑體" pitchFamily="34" charset="-120"/>
                <a:ea typeface="微軟正黑體" pitchFamily="34" charset="-120"/>
              </a:rPr>
              <a:t>定點 </a:t>
            </a:r>
            <a:r>
              <a:rPr lang="en-US" altLang="zh-TW" sz="1800" b="1">
                <a:solidFill>
                  <a:schemeClr val="bg1"/>
                </a:solidFill>
                <a:latin typeface="微軟正黑體" pitchFamily="34" charset="-120"/>
                <a:ea typeface="微軟正黑體" pitchFamily="34" charset="-120"/>
              </a:rPr>
              <a:t>324</a:t>
            </a:r>
            <a:r>
              <a:rPr lang="zh-TW" altLang="en-US" sz="1800" b="1">
                <a:solidFill>
                  <a:schemeClr val="bg1"/>
                </a:solidFill>
                <a:latin typeface="微軟正黑體" pitchFamily="34" charset="-120"/>
                <a:ea typeface="微軟正黑體" pitchFamily="34" charset="-120"/>
              </a:rPr>
              <a:t>萬筆</a:t>
            </a:r>
            <a:r>
              <a:rPr lang="en-US" altLang="zh-TW" sz="1800" b="1">
                <a:solidFill>
                  <a:schemeClr val="bg1"/>
                </a:solidFill>
                <a:latin typeface="微軟正黑體" pitchFamily="34" charset="-120"/>
                <a:ea typeface="微軟正黑體" pitchFamily="34" charset="-120"/>
              </a:rPr>
              <a:t/>
            </a:r>
            <a:br>
              <a:rPr lang="en-US" altLang="zh-TW" sz="1800" b="1">
                <a:solidFill>
                  <a:schemeClr val="bg1"/>
                </a:solidFill>
                <a:latin typeface="微軟正黑體" pitchFamily="34" charset="-120"/>
                <a:ea typeface="微軟正黑體" pitchFamily="34" charset="-120"/>
              </a:rPr>
            </a:br>
            <a:r>
              <a:rPr lang="zh-TW" altLang="en-US" sz="1800" b="1" smtClean="0">
                <a:solidFill>
                  <a:schemeClr val="bg1"/>
                </a:solidFill>
                <a:latin typeface="微軟正黑體" pitchFamily="34" charset="-120"/>
                <a:ea typeface="微軟正黑體" pitchFamily="34" charset="-120"/>
              </a:rPr>
              <a:t>定時</a:t>
            </a:r>
            <a:r>
              <a:rPr lang="en-US" altLang="zh-TW" sz="1800" b="1" smtClean="0">
                <a:solidFill>
                  <a:schemeClr val="bg1"/>
                </a:solidFill>
                <a:latin typeface="微軟正黑體" pitchFamily="34" charset="-120"/>
                <a:ea typeface="微軟正黑體" pitchFamily="34" charset="-120"/>
              </a:rPr>
              <a:t> </a:t>
            </a:r>
            <a:r>
              <a:rPr lang="en-US" altLang="zh-TW" sz="1800" b="1">
                <a:solidFill>
                  <a:schemeClr val="bg1"/>
                </a:solidFill>
                <a:latin typeface="微軟正黑體" pitchFamily="34" charset="-120"/>
                <a:ea typeface="微軟正黑體" pitchFamily="34" charset="-120"/>
              </a:rPr>
              <a:t>2000</a:t>
            </a:r>
            <a:r>
              <a:rPr lang="zh-TW" altLang="en-US" sz="1800" b="1">
                <a:solidFill>
                  <a:schemeClr val="bg1"/>
                </a:solidFill>
                <a:latin typeface="微軟正黑體" pitchFamily="34" charset="-120"/>
                <a:ea typeface="微軟正黑體" pitchFamily="34" charset="-120"/>
              </a:rPr>
              <a:t>萬筆</a:t>
            </a:r>
          </a:p>
        </p:txBody>
      </p:sp>
      <p:sp>
        <p:nvSpPr>
          <p:cNvPr id="114" name="圓角矩形 16"/>
          <p:cNvSpPr/>
          <p:nvPr/>
        </p:nvSpPr>
        <p:spPr bwMode="auto">
          <a:xfrm>
            <a:off x="179512" y="3284984"/>
            <a:ext cx="1800200" cy="508711"/>
          </a:xfrm>
          <a:prstGeom prst="roundRect">
            <a:avLst>
              <a:gd name="adj" fmla="val 50000"/>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lang="zh-TW" altLang="en-US" sz="28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平行擴充</a:t>
            </a:r>
          </a:p>
        </p:txBody>
      </p:sp>
      <p:sp>
        <p:nvSpPr>
          <p:cNvPr id="115" name="圓角矩形 16"/>
          <p:cNvSpPr/>
          <p:nvPr/>
        </p:nvSpPr>
        <p:spPr bwMode="auto">
          <a:xfrm>
            <a:off x="323528" y="3861048"/>
            <a:ext cx="1944216" cy="508711"/>
          </a:xfrm>
          <a:prstGeom prst="roundRect">
            <a:avLst>
              <a:gd name="adj" fmla="val 50000"/>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lang="zh-TW" altLang="en-US" sz="28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分散演算</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repeatCount="indefinite" fill="hold" grpId="0"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1000"/>
                                        <p:tgtEl>
                                          <p:spTgt spid="97"/>
                                        </p:tgtEl>
                                      </p:cBhvr>
                                    </p:animEffect>
                                  </p:childTnLst>
                                  <p:subTnLst>
                                    <p:set>
                                      <p:cBhvr override="childStyle">
                                        <p:cTn dur="1" fill="hold" display="0" masterRel="sameClick" afterEffect="1">
                                          <p:stCondLst>
                                            <p:cond evt="end" delay="0">
                                              <p:tn val="5"/>
                                            </p:cond>
                                          </p:stCondLst>
                                        </p:cTn>
                                        <p:tgtEl>
                                          <p:spTgt spid="97"/>
                                        </p:tgtEl>
                                        <p:attrNameLst>
                                          <p:attrName>style.visibility</p:attrName>
                                        </p:attrNameLst>
                                      </p:cBhvr>
                                      <p:to>
                                        <p:strVal val="hidden"/>
                                      </p:to>
                                    </p:set>
                                  </p:subTnLst>
                                </p:cTn>
                              </p:par>
                              <p:par>
                                <p:cTn id="8" presetID="22" presetClass="entr" presetSubtype="4" repeatCount="indefinite"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wipe(down)">
                                      <p:cBhvr>
                                        <p:cTn id="10" dur="1000"/>
                                        <p:tgtEl>
                                          <p:spTgt spid="98"/>
                                        </p:tgtEl>
                                      </p:cBhvr>
                                    </p:animEffect>
                                  </p:childTnLst>
                                  <p:subTnLst>
                                    <p:set>
                                      <p:cBhvr override="childStyle">
                                        <p:cTn dur="1" fill="hold" display="0" masterRel="sameClick" afterEffect="1">
                                          <p:stCondLst>
                                            <p:cond evt="end" delay="0">
                                              <p:tn val="8"/>
                                            </p:cond>
                                          </p:stCondLst>
                                        </p:cTn>
                                        <p:tgtEl>
                                          <p:spTgt spid="98"/>
                                        </p:tgtEl>
                                        <p:attrNameLst>
                                          <p:attrName>style.visibility</p:attrName>
                                        </p:attrNameLst>
                                      </p:cBhvr>
                                      <p:to>
                                        <p:strVal val="hidden"/>
                                      </p:to>
                                    </p:set>
                                  </p:subTnLst>
                                </p:cTn>
                              </p:par>
                              <p:par>
                                <p:cTn id="11" presetID="22" presetClass="entr" presetSubtype="1" repeatCount="indefinite"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wipe(up)">
                                      <p:cBhvr>
                                        <p:cTn id="13" dur="1000"/>
                                        <p:tgtEl>
                                          <p:spTgt spid="99"/>
                                        </p:tgtEl>
                                      </p:cBhvr>
                                    </p:animEffect>
                                  </p:childTnLst>
                                  <p:subTnLst>
                                    <p:set>
                                      <p:cBhvr override="childStyle">
                                        <p:cTn dur="1" fill="hold" display="0" masterRel="sameClick" afterEffect="1">
                                          <p:stCondLst>
                                            <p:cond evt="end" delay="0">
                                              <p:tn val="11"/>
                                            </p:cond>
                                          </p:stCondLst>
                                        </p:cTn>
                                        <p:tgtEl>
                                          <p:spTgt spid="99"/>
                                        </p:tgtEl>
                                        <p:attrNameLst>
                                          <p:attrName>style.visibility</p:attrName>
                                        </p:attrNameLst>
                                      </p:cBhvr>
                                      <p:to>
                                        <p:strVal val="hidden"/>
                                      </p:to>
                                    </p:set>
                                  </p:subTnLst>
                                </p:cTn>
                              </p:par>
                              <p:par>
                                <p:cTn id="14" presetID="22" presetClass="entr" presetSubtype="4" repeatCount="indefinite" fill="hold" grpId="0" nodeType="with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wipe(down)">
                                      <p:cBhvr>
                                        <p:cTn id="16" dur="1000"/>
                                        <p:tgtEl>
                                          <p:spTgt spid="100"/>
                                        </p:tgtEl>
                                      </p:cBhvr>
                                    </p:animEffect>
                                  </p:childTnLst>
                                  <p:subTnLst>
                                    <p:set>
                                      <p:cBhvr override="childStyle">
                                        <p:cTn dur="1" fill="hold" display="0" masterRel="sameClick" afterEffect="1">
                                          <p:stCondLst>
                                            <p:cond evt="end" delay="0">
                                              <p:tn val="14"/>
                                            </p:cond>
                                          </p:stCondLst>
                                        </p:cTn>
                                        <p:tgtEl>
                                          <p:spTgt spid="100"/>
                                        </p:tgtEl>
                                        <p:attrNameLst>
                                          <p:attrName>style.visibility</p:attrName>
                                        </p:attrNameLst>
                                      </p:cBhvr>
                                      <p:to>
                                        <p:strVal val="hidden"/>
                                      </p:to>
                                    </p:set>
                                  </p:subTnLst>
                                </p:cTn>
                              </p:par>
                              <p:par>
                                <p:cTn id="17" presetID="22" presetClass="entr" presetSubtype="1" repeatCount="indefinite" fill="hold" grpId="0" nodeType="withEffect">
                                  <p:stCondLst>
                                    <p:cond delay="0"/>
                                  </p:stCondLst>
                                  <p:childTnLst>
                                    <p:set>
                                      <p:cBhvr>
                                        <p:cTn id="18" dur="1" fill="hold">
                                          <p:stCondLst>
                                            <p:cond delay="0"/>
                                          </p:stCondLst>
                                        </p:cTn>
                                        <p:tgtEl>
                                          <p:spTgt spid="101"/>
                                        </p:tgtEl>
                                        <p:attrNameLst>
                                          <p:attrName>style.visibility</p:attrName>
                                        </p:attrNameLst>
                                      </p:cBhvr>
                                      <p:to>
                                        <p:strVal val="visible"/>
                                      </p:to>
                                    </p:set>
                                    <p:animEffect transition="in" filter="wipe(up)">
                                      <p:cBhvr>
                                        <p:cTn id="19" dur="1000"/>
                                        <p:tgtEl>
                                          <p:spTgt spid="101"/>
                                        </p:tgtEl>
                                      </p:cBhvr>
                                    </p:animEffect>
                                  </p:childTnLst>
                                  <p:subTnLst>
                                    <p:set>
                                      <p:cBhvr override="childStyle">
                                        <p:cTn dur="1" fill="hold" display="0" masterRel="sameClick" afterEffect="1">
                                          <p:stCondLst>
                                            <p:cond evt="end" delay="0">
                                              <p:tn val="17"/>
                                            </p:cond>
                                          </p:stCondLst>
                                        </p:cTn>
                                        <p:tgtEl>
                                          <p:spTgt spid="101"/>
                                        </p:tgtEl>
                                        <p:attrNameLst>
                                          <p:attrName>style.visibility</p:attrName>
                                        </p:attrNameLst>
                                      </p:cBhvr>
                                      <p:to>
                                        <p:strVal val="hidden"/>
                                      </p:to>
                                    </p:set>
                                  </p:subTnLst>
                                </p:cTn>
                              </p:par>
                              <p:par>
                                <p:cTn id="20" presetID="22" presetClass="entr" presetSubtype="4" repeatCount="indefinite" fill="hold" grpId="0" nodeType="with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wipe(down)">
                                      <p:cBhvr>
                                        <p:cTn id="22" dur="1000"/>
                                        <p:tgtEl>
                                          <p:spTgt spid="102"/>
                                        </p:tgtEl>
                                      </p:cBhvr>
                                    </p:animEffect>
                                  </p:childTnLst>
                                  <p:subTnLst>
                                    <p:set>
                                      <p:cBhvr override="childStyle">
                                        <p:cTn dur="1" fill="hold" display="0" masterRel="sameClick" afterEffect="1">
                                          <p:stCondLst>
                                            <p:cond evt="end" delay="0">
                                              <p:tn val="20"/>
                                            </p:cond>
                                          </p:stCondLst>
                                        </p:cTn>
                                        <p:tgtEl>
                                          <p:spTgt spid="102"/>
                                        </p:tgtEl>
                                        <p:attrNameLst>
                                          <p:attrName>style.visibility</p:attrName>
                                        </p:attrNameLst>
                                      </p:cBhvr>
                                      <p:to>
                                        <p:strVal val="hidden"/>
                                      </p:to>
                                    </p:set>
                                  </p:subTnLst>
                                </p:cTn>
                              </p:par>
                              <p:par>
                                <p:cTn id="23" presetID="22" presetClass="entr" presetSubtype="1" repeatCount="indefinite" fill="hold" grpId="0" nodeType="withEffect">
                                  <p:stCondLst>
                                    <p:cond delay="0"/>
                                  </p:stCondLst>
                                  <p:childTnLst>
                                    <p:set>
                                      <p:cBhvr>
                                        <p:cTn id="24" dur="1" fill="hold">
                                          <p:stCondLst>
                                            <p:cond delay="0"/>
                                          </p:stCondLst>
                                        </p:cTn>
                                        <p:tgtEl>
                                          <p:spTgt spid="103"/>
                                        </p:tgtEl>
                                        <p:attrNameLst>
                                          <p:attrName>style.visibility</p:attrName>
                                        </p:attrNameLst>
                                      </p:cBhvr>
                                      <p:to>
                                        <p:strVal val="visible"/>
                                      </p:to>
                                    </p:set>
                                    <p:animEffect transition="in" filter="wipe(up)">
                                      <p:cBhvr>
                                        <p:cTn id="25" dur="1000"/>
                                        <p:tgtEl>
                                          <p:spTgt spid="103"/>
                                        </p:tgtEl>
                                      </p:cBhvr>
                                    </p:animEffect>
                                  </p:childTnLst>
                                  <p:subTnLst>
                                    <p:set>
                                      <p:cBhvr override="childStyle">
                                        <p:cTn dur="1" fill="hold" display="0" masterRel="sameClick" afterEffect="1">
                                          <p:stCondLst>
                                            <p:cond evt="end" delay="0">
                                              <p:tn val="23"/>
                                            </p:cond>
                                          </p:stCondLst>
                                        </p:cTn>
                                        <p:tgtEl>
                                          <p:spTgt spid="103"/>
                                        </p:tgtEl>
                                        <p:attrNameLst>
                                          <p:attrName>style.visibility</p:attrName>
                                        </p:attrNameLst>
                                      </p:cBhvr>
                                      <p:to>
                                        <p:strVal val="hidden"/>
                                      </p:to>
                                    </p:set>
                                  </p:subTnLst>
                                </p:cTn>
                              </p:par>
                              <p:par>
                                <p:cTn id="26" presetID="22" presetClass="entr" presetSubtype="4" repeatCount="indefinite" fill="hold" grpId="0" nodeType="withEffect">
                                  <p:stCondLst>
                                    <p:cond delay="0"/>
                                  </p:stCondLst>
                                  <p:childTnLst>
                                    <p:set>
                                      <p:cBhvr>
                                        <p:cTn id="27" dur="1" fill="hold">
                                          <p:stCondLst>
                                            <p:cond delay="0"/>
                                          </p:stCondLst>
                                        </p:cTn>
                                        <p:tgtEl>
                                          <p:spTgt spid="104"/>
                                        </p:tgtEl>
                                        <p:attrNameLst>
                                          <p:attrName>style.visibility</p:attrName>
                                        </p:attrNameLst>
                                      </p:cBhvr>
                                      <p:to>
                                        <p:strVal val="visible"/>
                                      </p:to>
                                    </p:set>
                                    <p:animEffect transition="in" filter="wipe(down)">
                                      <p:cBhvr>
                                        <p:cTn id="28" dur="1000"/>
                                        <p:tgtEl>
                                          <p:spTgt spid="104"/>
                                        </p:tgtEl>
                                      </p:cBhvr>
                                    </p:animEffect>
                                  </p:childTnLst>
                                  <p:subTnLst>
                                    <p:set>
                                      <p:cBhvr override="childStyle">
                                        <p:cTn dur="1" fill="hold" display="0" masterRel="sameClick" afterEffect="1">
                                          <p:stCondLst>
                                            <p:cond evt="end" delay="0">
                                              <p:tn val="26"/>
                                            </p:cond>
                                          </p:stCondLst>
                                        </p:cTn>
                                        <p:tgtEl>
                                          <p:spTgt spid="104"/>
                                        </p:tgtEl>
                                        <p:attrNameLst>
                                          <p:attrName>style.visibility</p:attrName>
                                        </p:attrNameLst>
                                      </p:cBhvr>
                                      <p:to>
                                        <p:strVal val="hidden"/>
                                      </p:to>
                                    </p:set>
                                  </p:subTnLst>
                                </p:cTn>
                              </p:par>
                              <p:par>
                                <p:cTn id="29" presetID="22" presetClass="entr" presetSubtype="2" repeatCount="indefinite"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wipe(right)">
                                      <p:cBhvr>
                                        <p:cTn id="31" dur="1000"/>
                                        <p:tgtEl>
                                          <p:spTgt spid="105"/>
                                        </p:tgtEl>
                                      </p:cBhvr>
                                    </p:animEffect>
                                  </p:childTnLst>
                                </p:cTn>
                              </p:par>
                              <p:par>
                                <p:cTn id="32" presetID="22" presetClass="entr" presetSubtype="8" repeatCount="indefinite" fill="hold" grpId="0" nodeType="with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wipe(left)">
                                      <p:cBhvr>
                                        <p:cTn id="34" dur="1000"/>
                                        <p:tgtEl>
                                          <p:spTgt spid="10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dissolve">
                                      <p:cBhvr>
                                        <p:cTn id="37" dur="1000"/>
                                        <p:tgtEl>
                                          <p:spTgt spid="113"/>
                                        </p:tgtEl>
                                      </p:cBhvr>
                                    </p:animEffect>
                                  </p:childTnLst>
                                </p:cTn>
                              </p:par>
                              <p:par>
                                <p:cTn id="38" presetID="1" presetClass="exit" presetSubtype="0" fill="hold" grpId="1" nodeType="withEffect">
                                  <p:stCondLst>
                                    <p:cond delay="0"/>
                                  </p:stCondLst>
                                  <p:childTnLst>
                                    <p:set>
                                      <p:cBhvr>
                                        <p:cTn id="39" dur="1" fill="hold">
                                          <p:stCondLst>
                                            <p:cond delay="0"/>
                                          </p:stCondLst>
                                        </p:cTn>
                                        <p:tgtEl>
                                          <p:spTgt spid="105"/>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99" grpId="0" animBg="1"/>
      <p:bldP spid="100" grpId="0" animBg="1"/>
      <p:bldP spid="101" grpId="0" animBg="1"/>
      <p:bldP spid="102" grpId="0" animBg="1"/>
      <p:bldP spid="103" grpId="0" animBg="1"/>
      <p:bldP spid="104" grpId="0" animBg="1"/>
      <p:bldP spid="105" grpId="0" animBg="1"/>
      <p:bldP spid="105" grpId="1" animBg="1"/>
      <p:bldP spid="106" grpId="0" animBg="1"/>
      <p:bldP spid="106" grpId="1" animBg="1"/>
      <p:bldP spid="1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投影片編號版面配置區 2"/>
          <p:cNvSpPr>
            <a:spLocks noGrp="1"/>
          </p:cNvSpPr>
          <p:nvPr>
            <p:ph type="sldNum" sz="quarter" idx="10"/>
          </p:nvPr>
        </p:nvSpPr>
        <p:spPr>
          <a:noFill/>
        </p:spPr>
        <p:txBody>
          <a:bodyPr/>
          <a:lstStyle/>
          <a:p>
            <a:fld id="{DE496F7F-8A2B-4CDE-BAA5-9BCFD1D9A78E}" type="slidenum">
              <a:rPr lang="zh-TW" altLang="zh-TW" b="1" smtClean="0">
                <a:latin typeface="微軟正黑體" pitchFamily="34" charset="-120"/>
                <a:ea typeface="微軟正黑體" pitchFamily="34" charset="-120"/>
              </a:rPr>
              <a:pPr/>
              <a:t>16</a:t>
            </a:fld>
            <a:endParaRPr lang="zh-TW" altLang="zh-TW" b="1" smtClean="0">
              <a:latin typeface="微軟正黑體" pitchFamily="34" charset="-120"/>
              <a:ea typeface="微軟正黑體" pitchFamily="34" charset="-120"/>
            </a:endParaRPr>
          </a:p>
        </p:txBody>
      </p:sp>
      <p:sp>
        <p:nvSpPr>
          <p:cNvPr id="10243" name="Rectangle 3"/>
          <p:cNvSpPr>
            <a:spLocks noChangeArrowheads="1"/>
          </p:cNvSpPr>
          <p:nvPr/>
        </p:nvSpPr>
        <p:spPr bwMode="auto">
          <a:xfrm>
            <a:off x="2916238" y="3382963"/>
            <a:ext cx="4967287" cy="865187"/>
          </a:xfrm>
          <a:prstGeom prst="rect">
            <a:avLst/>
          </a:prstGeom>
          <a:solidFill>
            <a:srgbClr val="99CCFF"/>
          </a:solidFill>
          <a:ln w="28575">
            <a:solidFill>
              <a:schemeClr val="tx2"/>
            </a:solidFill>
            <a:miter lim="800000"/>
            <a:headEnd/>
            <a:tailEnd/>
          </a:ln>
        </p:spPr>
        <p:txBody>
          <a:bodyPr wrap="none" anchor="ctr"/>
          <a:lstStyle/>
          <a:p>
            <a:pPr algn="ctr"/>
            <a:r>
              <a:rPr lang="zh-TW" altLang="en-US" sz="1800" dirty="0">
                <a:solidFill>
                  <a:schemeClr val="tx2"/>
                </a:solidFill>
                <a:latin typeface="微軟正黑體" pitchFamily="34" charset="-120"/>
                <a:ea typeface="微軟正黑體" pitchFamily="34" charset="-120"/>
              </a:rPr>
              <a:t>演算中心分</a:t>
            </a:r>
            <a:r>
              <a:rPr kumimoji="1" lang="zh-TW" altLang="en-US" sz="1800" dirty="0">
                <a:solidFill>
                  <a:schemeClr val="tx2"/>
                </a:solidFill>
                <a:latin typeface="微軟正黑體" pitchFamily="34" charset="-120"/>
                <a:ea typeface="微軟正黑體" pitchFamily="34" charset="-120"/>
              </a:rPr>
              <a:t>派平台</a:t>
            </a:r>
          </a:p>
          <a:p>
            <a:pPr algn="ctr"/>
            <a:r>
              <a:rPr kumimoji="1" lang="en-US" altLang="zh-TW" sz="1800" dirty="0">
                <a:solidFill>
                  <a:schemeClr val="tx2"/>
                </a:solidFill>
                <a:latin typeface="微軟正黑體" pitchFamily="34" charset="-120"/>
                <a:ea typeface="微軟正黑體" pitchFamily="34" charset="-120"/>
              </a:rPr>
              <a:t>(ADP)</a:t>
            </a:r>
          </a:p>
          <a:p>
            <a:pPr algn="ctr"/>
            <a:endParaRPr kumimoji="1" lang="zh-TW" altLang="en-US" sz="1800" dirty="0">
              <a:solidFill>
                <a:schemeClr val="tx2"/>
              </a:solidFill>
              <a:latin typeface="微軟正黑體" pitchFamily="34" charset="-120"/>
              <a:ea typeface="微軟正黑體" pitchFamily="34" charset="-120"/>
            </a:endParaRPr>
          </a:p>
        </p:txBody>
      </p:sp>
      <p:sp>
        <p:nvSpPr>
          <p:cNvPr id="10244" name="Rectangle 4"/>
          <p:cNvSpPr>
            <a:spLocks noChangeArrowheads="1"/>
          </p:cNvSpPr>
          <p:nvPr/>
        </p:nvSpPr>
        <p:spPr bwMode="auto">
          <a:xfrm>
            <a:off x="4787900" y="4321175"/>
            <a:ext cx="1439863" cy="938213"/>
          </a:xfrm>
          <a:prstGeom prst="rect">
            <a:avLst/>
          </a:prstGeom>
          <a:solidFill>
            <a:srgbClr val="99CCFF"/>
          </a:solidFill>
          <a:ln w="28575">
            <a:solidFill>
              <a:schemeClr val="tx2"/>
            </a:solidFill>
            <a:miter lim="800000"/>
            <a:headEnd/>
            <a:tailEnd/>
          </a:ln>
        </p:spPr>
        <p:txBody>
          <a:bodyPr wrap="none" anchor="ctr"/>
          <a:lstStyle/>
          <a:p>
            <a:pPr algn="ctr"/>
            <a:r>
              <a:rPr kumimoji="1" lang="zh-TW" altLang="en-US" sz="1800" dirty="0">
                <a:solidFill>
                  <a:schemeClr val="tx2"/>
                </a:solidFill>
                <a:latin typeface="微軟正黑體" pitchFamily="34" charset="-120"/>
                <a:ea typeface="微軟正黑體" pitchFamily="34" charset="-120"/>
              </a:rPr>
              <a:t>站牌</a:t>
            </a:r>
            <a:r>
              <a:rPr kumimoji="1" lang="en-US" altLang="zh-TW" sz="1800" dirty="0">
                <a:solidFill>
                  <a:schemeClr val="tx2"/>
                </a:solidFill>
                <a:latin typeface="微軟正黑體" pitchFamily="34" charset="-120"/>
                <a:ea typeface="微軟正黑體" pitchFamily="34" charset="-120"/>
              </a:rPr>
              <a:t>/</a:t>
            </a:r>
            <a:r>
              <a:rPr kumimoji="1" lang="zh-TW" altLang="en-US" sz="1800" dirty="0">
                <a:solidFill>
                  <a:schemeClr val="tx2"/>
                </a:solidFill>
                <a:latin typeface="微軟正黑體" pitchFamily="34" charset="-120"/>
                <a:ea typeface="微軟正黑體" pitchFamily="34" charset="-120"/>
              </a:rPr>
              <a:t>車機</a:t>
            </a:r>
          </a:p>
          <a:p>
            <a:pPr algn="ctr"/>
            <a:r>
              <a:rPr kumimoji="1" lang="zh-TW" altLang="en-US" sz="1800" dirty="0">
                <a:solidFill>
                  <a:schemeClr val="tx2"/>
                </a:solidFill>
                <a:latin typeface="微軟正黑體" pitchFamily="34" charset="-120"/>
                <a:ea typeface="微軟正黑體" pitchFamily="34" charset="-120"/>
              </a:rPr>
              <a:t>通訊伺服器</a:t>
            </a:r>
          </a:p>
          <a:p>
            <a:pPr algn="ctr"/>
            <a:r>
              <a:rPr kumimoji="1" lang="en-US" altLang="zh-TW" sz="1800" dirty="0">
                <a:solidFill>
                  <a:schemeClr val="tx2"/>
                </a:solidFill>
                <a:latin typeface="微軟正黑體" pitchFamily="34" charset="-120"/>
                <a:ea typeface="微軟正黑體" pitchFamily="34" charset="-120"/>
              </a:rPr>
              <a:t>(VC)</a:t>
            </a:r>
          </a:p>
        </p:txBody>
      </p:sp>
      <p:sp>
        <p:nvSpPr>
          <p:cNvPr id="10245" name="Rectangle 5"/>
          <p:cNvSpPr>
            <a:spLocks noChangeArrowheads="1"/>
          </p:cNvSpPr>
          <p:nvPr/>
        </p:nvSpPr>
        <p:spPr bwMode="auto">
          <a:xfrm>
            <a:off x="2913063" y="4322763"/>
            <a:ext cx="1587500" cy="977900"/>
          </a:xfrm>
          <a:prstGeom prst="rect">
            <a:avLst/>
          </a:prstGeom>
          <a:solidFill>
            <a:srgbClr val="99CCFF"/>
          </a:solidFill>
          <a:ln w="28575">
            <a:solidFill>
              <a:schemeClr val="tx2"/>
            </a:solidFill>
            <a:miter lim="800000"/>
            <a:headEnd/>
            <a:tailEnd/>
          </a:ln>
        </p:spPr>
        <p:txBody>
          <a:bodyPr wrap="none" anchor="ctr"/>
          <a:lstStyle/>
          <a:p>
            <a:pPr algn="ctr"/>
            <a:r>
              <a:rPr kumimoji="1" lang="zh-TW" altLang="en-US" sz="1800" dirty="0">
                <a:solidFill>
                  <a:schemeClr val="tx2"/>
                </a:solidFill>
                <a:latin typeface="微軟正黑體" pitchFamily="34" charset="-120"/>
                <a:ea typeface="微軟正黑體" pitchFamily="34" charset="-120"/>
              </a:rPr>
              <a:t>　邏輯演算中心</a:t>
            </a:r>
          </a:p>
          <a:p>
            <a:pPr algn="ctr"/>
            <a:r>
              <a:rPr kumimoji="1" lang="en-US" altLang="zh-TW" sz="1800" dirty="0">
                <a:solidFill>
                  <a:schemeClr val="tx2"/>
                </a:solidFill>
                <a:latin typeface="微軟正黑體" pitchFamily="34" charset="-120"/>
                <a:ea typeface="微軟正黑體" pitchFamily="34" charset="-120"/>
              </a:rPr>
              <a:t>(LAC)</a:t>
            </a:r>
          </a:p>
        </p:txBody>
      </p:sp>
      <p:sp>
        <p:nvSpPr>
          <p:cNvPr id="10246" name="Rectangle 6"/>
          <p:cNvSpPr>
            <a:spLocks noChangeArrowheads="1"/>
          </p:cNvSpPr>
          <p:nvPr/>
        </p:nvSpPr>
        <p:spPr bwMode="auto">
          <a:xfrm>
            <a:off x="2913063" y="2378075"/>
            <a:ext cx="4972050" cy="835025"/>
          </a:xfrm>
          <a:prstGeom prst="rect">
            <a:avLst/>
          </a:prstGeom>
          <a:solidFill>
            <a:srgbClr val="FF99CC"/>
          </a:solidFill>
          <a:ln w="28575">
            <a:solidFill>
              <a:schemeClr val="tx2"/>
            </a:solidFill>
            <a:miter lim="800000"/>
            <a:headEnd/>
            <a:tailEnd/>
          </a:ln>
        </p:spPr>
        <p:txBody>
          <a:bodyPr wrap="none" anchor="ctr"/>
          <a:lstStyle/>
          <a:p>
            <a:pPr algn="ctr"/>
            <a:r>
              <a:rPr kumimoji="1" lang="zh-TW" altLang="en-US" sz="1800" dirty="0">
                <a:solidFill>
                  <a:schemeClr val="tx2"/>
                </a:solidFill>
                <a:latin typeface="微軟正黑體" pitchFamily="34" charset="-120"/>
                <a:ea typeface="微軟正黑體" pitchFamily="34" charset="-120"/>
              </a:rPr>
              <a:t>資訊彙整發佈平台</a:t>
            </a:r>
          </a:p>
          <a:p>
            <a:pPr algn="ctr"/>
            <a:r>
              <a:rPr kumimoji="1" lang="en-US" altLang="zh-TW" sz="1800" dirty="0">
                <a:solidFill>
                  <a:schemeClr val="tx2"/>
                </a:solidFill>
                <a:latin typeface="微軟正黑體" pitchFamily="34" charset="-120"/>
                <a:ea typeface="微軟正黑體" pitchFamily="34" charset="-120"/>
              </a:rPr>
              <a:t>(IMP)</a:t>
            </a:r>
          </a:p>
        </p:txBody>
      </p:sp>
      <p:sp>
        <p:nvSpPr>
          <p:cNvPr id="10247" name="Rectangle 7"/>
          <p:cNvSpPr>
            <a:spLocks noChangeArrowheads="1"/>
          </p:cNvSpPr>
          <p:nvPr/>
        </p:nvSpPr>
        <p:spPr bwMode="auto">
          <a:xfrm>
            <a:off x="6445250" y="4321175"/>
            <a:ext cx="1943100" cy="936625"/>
          </a:xfrm>
          <a:prstGeom prst="rect">
            <a:avLst/>
          </a:prstGeom>
          <a:solidFill>
            <a:srgbClr val="99CCFF"/>
          </a:solidFill>
          <a:ln w="28575">
            <a:solidFill>
              <a:schemeClr val="tx2"/>
            </a:solidFill>
            <a:miter lim="800000"/>
            <a:headEnd/>
            <a:tailEnd/>
          </a:ln>
        </p:spPr>
        <p:txBody>
          <a:bodyPr wrap="none" anchor="ctr"/>
          <a:lstStyle/>
          <a:p>
            <a:pPr algn="ctr"/>
            <a:r>
              <a:rPr kumimoji="1" lang="zh-TW" altLang="en-US" sz="1800" dirty="0">
                <a:solidFill>
                  <a:schemeClr val="tx2"/>
                </a:solidFill>
                <a:latin typeface="微軟正黑體" pitchFamily="34" charset="-120"/>
                <a:ea typeface="微軟正黑體" pitchFamily="34" charset="-120"/>
              </a:rPr>
              <a:t>行車監控管理系統</a:t>
            </a:r>
            <a:endParaRPr kumimoji="1" lang="en-US" altLang="zh-TW" sz="1800" dirty="0">
              <a:solidFill>
                <a:schemeClr val="tx2"/>
              </a:solidFill>
              <a:latin typeface="微軟正黑體" pitchFamily="34" charset="-120"/>
              <a:ea typeface="微軟正黑體" pitchFamily="34" charset="-120"/>
            </a:endParaRPr>
          </a:p>
          <a:p>
            <a:pPr algn="ctr"/>
            <a:r>
              <a:rPr kumimoji="1" lang="en-US" altLang="zh-TW" sz="1800" dirty="0">
                <a:solidFill>
                  <a:schemeClr val="tx2"/>
                </a:solidFill>
                <a:latin typeface="微軟正黑體" pitchFamily="34" charset="-120"/>
                <a:ea typeface="微軟正黑體" pitchFamily="34" charset="-120"/>
              </a:rPr>
              <a:t>(MPMS)</a:t>
            </a:r>
          </a:p>
        </p:txBody>
      </p:sp>
      <p:sp>
        <p:nvSpPr>
          <p:cNvPr id="10248" name="Rectangle 9"/>
          <p:cNvSpPr>
            <a:spLocks noChangeArrowheads="1"/>
          </p:cNvSpPr>
          <p:nvPr/>
        </p:nvSpPr>
        <p:spPr bwMode="auto">
          <a:xfrm>
            <a:off x="1476375" y="1844675"/>
            <a:ext cx="935038" cy="1800225"/>
          </a:xfrm>
          <a:prstGeom prst="rect">
            <a:avLst/>
          </a:prstGeom>
          <a:solidFill>
            <a:srgbClr val="99CCFF"/>
          </a:solidFill>
          <a:ln w="28575">
            <a:solidFill>
              <a:schemeClr val="tx2"/>
            </a:solidFill>
            <a:miter lim="800000"/>
            <a:headEnd/>
            <a:tailEnd/>
          </a:ln>
        </p:spPr>
        <p:txBody>
          <a:bodyPr wrap="none" anchor="ctr"/>
          <a:lstStyle/>
          <a:p>
            <a:pPr algn="ctr"/>
            <a:r>
              <a:rPr lang="zh-TW" altLang="en-US" sz="1800" dirty="0">
                <a:solidFill>
                  <a:schemeClr val="tx2"/>
                </a:solidFill>
                <a:latin typeface="微軟正黑體" pitchFamily="34" charset="-120"/>
                <a:ea typeface="微軟正黑體" pitchFamily="34" charset="-120"/>
              </a:rPr>
              <a:t>應用</a:t>
            </a:r>
          </a:p>
          <a:p>
            <a:pPr algn="ctr"/>
            <a:r>
              <a:rPr lang="zh-TW" altLang="en-US" sz="1800" dirty="0">
                <a:solidFill>
                  <a:schemeClr val="tx2"/>
                </a:solidFill>
                <a:latin typeface="微軟正黑體" pitchFamily="34" charset="-120"/>
                <a:ea typeface="微軟正黑體" pitchFamily="34" charset="-120"/>
              </a:rPr>
              <a:t>程式</a:t>
            </a:r>
          </a:p>
          <a:p>
            <a:pPr algn="ctr"/>
            <a:r>
              <a:rPr lang="zh-TW" altLang="en-US" sz="1800" dirty="0">
                <a:solidFill>
                  <a:schemeClr val="tx2"/>
                </a:solidFill>
                <a:latin typeface="微軟正黑體" pitchFamily="34" charset="-120"/>
                <a:ea typeface="微軟正黑體" pitchFamily="34" charset="-120"/>
              </a:rPr>
              <a:t>介面</a:t>
            </a:r>
          </a:p>
          <a:p>
            <a:pPr algn="ctr"/>
            <a:r>
              <a:rPr lang="en-US" altLang="zh-TW" sz="1800" dirty="0">
                <a:solidFill>
                  <a:schemeClr val="tx2"/>
                </a:solidFill>
                <a:latin typeface="微軟正黑體" pitchFamily="34" charset="-120"/>
                <a:ea typeface="微軟正黑體" pitchFamily="34" charset="-120"/>
              </a:rPr>
              <a:t>(API)</a:t>
            </a:r>
            <a:endParaRPr kumimoji="1" lang="en-US" altLang="zh-TW" sz="1800" dirty="0">
              <a:solidFill>
                <a:schemeClr val="tx2"/>
              </a:solidFill>
              <a:latin typeface="微軟正黑體" pitchFamily="34" charset="-120"/>
              <a:ea typeface="微軟正黑體" pitchFamily="34" charset="-120"/>
            </a:endParaRPr>
          </a:p>
        </p:txBody>
      </p:sp>
      <p:sp>
        <p:nvSpPr>
          <p:cNvPr id="10249" name="AutoShape 10"/>
          <p:cNvSpPr>
            <a:spLocks noChangeArrowheads="1"/>
          </p:cNvSpPr>
          <p:nvPr/>
        </p:nvSpPr>
        <p:spPr bwMode="auto">
          <a:xfrm>
            <a:off x="252413" y="2157413"/>
            <a:ext cx="1008062" cy="1295400"/>
          </a:xfrm>
          <a:prstGeom prst="flowChartMagneticDisk">
            <a:avLst/>
          </a:prstGeom>
          <a:solidFill>
            <a:srgbClr val="99CCFF"/>
          </a:solidFill>
          <a:ln w="9525">
            <a:solidFill>
              <a:schemeClr val="tx2"/>
            </a:solidFill>
            <a:round/>
            <a:headEnd/>
            <a:tailEnd/>
          </a:ln>
        </p:spPr>
        <p:txBody>
          <a:bodyPr wrap="none" anchor="ctr"/>
          <a:lstStyle/>
          <a:p>
            <a:pPr algn="ctr"/>
            <a:r>
              <a:rPr lang="zh-TW" altLang="en-US" sz="1800">
                <a:solidFill>
                  <a:schemeClr val="tx2"/>
                </a:solidFill>
                <a:latin typeface="微軟正黑體" pitchFamily="34" charset="-120"/>
                <a:ea typeface="微軟正黑體" pitchFamily="34" charset="-120"/>
              </a:rPr>
              <a:t>統一</a:t>
            </a:r>
          </a:p>
          <a:p>
            <a:pPr algn="ctr"/>
            <a:r>
              <a:rPr lang="zh-TW" altLang="en-US" sz="1800">
                <a:solidFill>
                  <a:schemeClr val="tx2"/>
                </a:solidFill>
                <a:latin typeface="微軟正黑體" pitchFamily="34" charset="-120"/>
                <a:ea typeface="微軟正黑體" pitchFamily="34" charset="-120"/>
              </a:rPr>
              <a:t>資料庫</a:t>
            </a:r>
          </a:p>
        </p:txBody>
      </p:sp>
      <p:sp>
        <p:nvSpPr>
          <p:cNvPr id="10250" name="Rectangle 11"/>
          <p:cNvSpPr>
            <a:spLocks noChangeArrowheads="1"/>
          </p:cNvSpPr>
          <p:nvPr/>
        </p:nvSpPr>
        <p:spPr bwMode="auto">
          <a:xfrm>
            <a:off x="1258888" y="3789363"/>
            <a:ext cx="1511300" cy="2087562"/>
          </a:xfrm>
          <a:prstGeom prst="rect">
            <a:avLst/>
          </a:prstGeom>
          <a:solidFill>
            <a:srgbClr val="99CCFF"/>
          </a:solidFill>
          <a:ln w="28575">
            <a:solidFill>
              <a:schemeClr val="tx2"/>
            </a:solidFill>
            <a:miter lim="800000"/>
            <a:headEnd/>
            <a:tailEnd/>
          </a:ln>
        </p:spPr>
        <p:txBody>
          <a:bodyPr wrap="none" anchor="ctr"/>
          <a:lstStyle/>
          <a:p>
            <a:pPr algn="ctr"/>
            <a:r>
              <a:rPr kumimoji="1" lang="zh-TW" altLang="en-US" sz="1800" dirty="0">
                <a:solidFill>
                  <a:schemeClr val="tx2"/>
                </a:solidFill>
                <a:latin typeface="微軟正黑體" pitchFamily="34" charset="-120"/>
                <a:ea typeface="微軟正黑體" pitchFamily="34" charset="-120"/>
              </a:rPr>
              <a:t>基本</a:t>
            </a:r>
          </a:p>
          <a:p>
            <a:pPr algn="ctr"/>
            <a:r>
              <a:rPr kumimoji="1" lang="zh-TW" altLang="en-US" sz="1800" dirty="0">
                <a:solidFill>
                  <a:schemeClr val="tx2"/>
                </a:solidFill>
                <a:latin typeface="微軟正黑體" pitchFamily="34" charset="-120"/>
                <a:ea typeface="微軟正黑體" pitchFamily="34" charset="-120"/>
              </a:rPr>
              <a:t>資料</a:t>
            </a:r>
          </a:p>
          <a:p>
            <a:pPr algn="ctr"/>
            <a:r>
              <a:rPr kumimoji="1" lang="zh-TW" altLang="en-US" sz="1800" dirty="0">
                <a:solidFill>
                  <a:schemeClr val="tx2"/>
                </a:solidFill>
                <a:latin typeface="微軟正黑體" pitchFamily="34" charset="-120"/>
                <a:ea typeface="微軟正黑體" pitchFamily="34" charset="-120"/>
              </a:rPr>
              <a:t>管理</a:t>
            </a:r>
          </a:p>
          <a:p>
            <a:pPr algn="ctr"/>
            <a:r>
              <a:rPr kumimoji="1" lang="zh-TW" altLang="en-US" sz="1800" dirty="0">
                <a:solidFill>
                  <a:schemeClr val="tx2"/>
                </a:solidFill>
                <a:latin typeface="微軟正黑體" pitchFamily="34" charset="-120"/>
                <a:ea typeface="微軟正黑體" pitchFamily="34" charset="-120"/>
              </a:rPr>
              <a:t>系統</a:t>
            </a:r>
          </a:p>
          <a:p>
            <a:pPr algn="ctr"/>
            <a:r>
              <a:rPr kumimoji="1" lang="en-US" altLang="zh-TW" sz="1800" dirty="0">
                <a:solidFill>
                  <a:schemeClr val="tx2"/>
                </a:solidFill>
                <a:latin typeface="微軟正黑體" pitchFamily="34" charset="-120"/>
                <a:ea typeface="微軟正黑體" pitchFamily="34" charset="-120"/>
              </a:rPr>
              <a:t>(APTS)</a:t>
            </a:r>
          </a:p>
        </p:txBody>
      </p:sp>
      <p:sp>
        <p:nvSpPr>
          <p:cNvPr id="10251" name="Rectangle 12"/>
          <p:cNvSpPr>
            <a:spLocks noChangeArrowheads="1"/>
          </p:cNvSpPr>
          <p:nvPr/>
        </p:nvSpPr>
        <p:spPr bwMode="auto">
          <a:xfrm>
            <a:off x="4787900" y="5430838"/>
            <a:ext cx="1439863" cy="938212"/>
          </a:xfrm>
          <a:prstGeom prst="rect">
            <a:avLst/>
          </a:prstGeom>
          <a:solidFill>
            <a:srgbClr val="FFFF99"/>
          </a:solidFill>
          <a:ln w="28575">
            <a:solidFill>
              <a:schemeClr val="tx2"/>
            </a:solidFill>
            <a:miter lim="800000"/>
            <a:headEnd/>
            <a:tailEnd/>
          </a:ln>
        </p:spPr>
        <p:txBody>
          <a:bodyPr wrap="none" anchor="ctr"/>
          <a:lstStyle/>
          <a:p>
            <a:pPr algn="ctr"/>
            <a:r>
              <a:rPr kumimoji="1" lang="zh-TW" altLang="en-US" sz="1800">
                <a:solidFill>
                  <a:schemeClr val="tx2"/>
                </a:solidFill>
                <a:latin typeface="微軟正黑體" panose="020B0604030504040204" pitchFamily="34" charset="-120"/>
                <a:ea typeface="微軟正黑體" panose="020B0604030504040204" pitchFamily="34" charset="-120"/>
              </a:rPr>
              <a:t>站牌車機</a:t>
            </a:r>
          </a:p>
        </p:txBody>
      </p:sp>
      <p:sp>
        <p:nvSpPr>
          <p:cNvPr id="10252" name="Rectangle 13"/>
          <p:cNvSpPr>
            <a:spLocks noChangeArrowheads="1"/>
          </p:cNvSpPr>
          <p:nvPr/>
        </p:nvSpPr>
        <p:spPr bwMode="auto">
          <a:xfrm>
            <a:off x="6445250" y="5445125"/>
            <a:ext cx="1943100" cy="938213"/>
          </a:xfrm>
          <a:prstGeom prst="rect">
            <a:avLst/>
          </a:prstGeom>
          <a:solidFill>
            <a:srgbClr val="FFFF99"/>
          </a:solidFill>
          <a:ln w="28575">
            <a:solidFill>
              <a:schemeClr val="tx2"/>
            </a:solidFill>
            <a:miter lim="800000"/>
            <a:headEnd/>
            <a:tailEnd/>
          </a:ln>
        </p:spPr>
        <p:txBody>
          <a:bodyPr wrap="none" anchor="ctr"/>
          <a:lstStyle/>
          <a:p>
            <a:pPr algn="ctr"/>
            <a:r>
              <a:rPr kumimoji="1" lang="zh-TW" altLang="en-US" sz="1800">
                <a:solidFill>
                  <a:schemeClr val="tx2"/>
                </a:solidFill>
                <a:latin typeface="微軟正黑體" pitchFamily="34" charset="-120"/>
                <a:ea typeface="微軟正黑體" pitchFamily="34" charset="-120"/>
              </a:rPr>
              <a:t>公車車機</a:t>
            </a:r>
            <a:r>
              <a:rPr kumimoji="1" lang="en-US" altLang="zh-TW" sz="1800">
                <a:solidFill>
                  <a:schemeClr val="tx2"/>
                </a:solidFill>
                <a:latin typeface="微軟正黑體" pitchFamily="34" charset="-120"/>
                <a:ea typeface="微軟正黑體" pitchFamily="34" charset="-120"/>
              </a:rPr>
              <a:t>/UI</a:t>
            </a:r>
          </a:p>
        </p:txBody>
      </p:sp>
      <p:sp>
        <p:nvSpPr>
          <p:cNvPr id="10253" name="Rectangle 14"/>
          <p:cNvSpPr>
            <a:spLocks noChangeArrowheads="1"/>
          </p:cNvSpPr>
          <p:nvPr/>
        </p:nvSpPr>
        <p:spPr bwMode="auto">
          <a:xfrm>
            <a:off x="2987675" y="5445125"/>
            <a:ext cx="1439863" cy="792163"/>
          </a:xfrm>
          <a:prstGeom prst="rect">
            <a:avLst/>
          </a:prstGeom>
          <a:solidFill>
            <a:srgbClr val="99CCFF"/>
          </a:solidFill>
          <a:ln w="28575">
            <a:solidFill>
              <a:schemeClr val="tx2"/>
            </a:solidFill>
            <a:miter lim="800000"/>
            <a:headEnd/>
            <a:tailEnd/>
          </a:ln>
        </p:spPr>
        <p:txBody>
          <a:bodyPr wrap="none" anchor="ctr"/>
          <a:lstStyle/>
          <a:p>
            <a:pPr algn="ctr"/>
            <a:r>
              <a:rPr kumimoji="1" lang="zh-TW" altLang="en-US" sz="1800">
                <a:solidFill>
                  <a:schemeClr val="tx2"/>
                </a:solidFill>
                <a:latin typeface="微軟正黑體" pitchFamily="34" charset="-120"/>
                <a:ea typeface="微軟正黑體" pitchFamily="34" charset="-120"/>
              </a:rPr>
              <a:t>社區站牌</a:t>
            </a:r>
          </a:p>
          <a:p>
            <a:pPr algn="ctr"/>
            <a:r>
              <a:rPr kumimoji="1" lang="en-US" altLang="zh-TW" sz="1800">
                <a:solidFill>
                  <a:schemeClr val="tx2"/>
                </a:solidFill>
                <a:latin typeface="微軟正黑體" pitchFamily="34" charset="-120"/>
                <a:ea typeface="微軟正黑體" pitchFamily="34" charset="-120"/>
              </a:rPr>
              <a:t>(LCDTV)</a:t>
            </a:r>
          </a:p>
        </p:txBody>
      </p:sp>
      <p:sp>
        <p:nvSpPr>
          <p:cNvPr id="10254" name="Rectangle 15"/>
          <p:cNvSpPr>
            <a:spLocks noChangeArrowheads="1"/>
          </p:cNvSpPr>
          <p:nvPr/>
        </p:nvSpPr>
        <p:spPr bwMode="auto">
          <a:xfrm>
            <a:off x="6515100" y="908050"/>
            <a:ext cx="1225550" cy="1398588"/>
          </a:xfrm>
          <a:prstGeom prst="rect">
            <a:avLst/>
          </a:prstGeom>
          <a:solidFill>
            <a:srgbClr val="FF99CC"/>
          </a:solidFill>
          <a:ln w="9525">
            <a:solidFill>
              <a:schemeClr val="tx2"/>
            </a:solidFill>
            <a:miter lim="800000"/>
            <a:headEnd/>
            <a:tailEnd/>
          </a:ln>
        </p:spPr>
        <p:txBody>
          <a:bodyPr wrap="none" anchor="ctr"/>
          <a:lstStyle/>
          <a:p>
            <a:pPr algn="ctr"/>
            <a:r>
              <a:rPr lang="zh-TW" altLang="en-US" sz="1400">
                <a:solidFill>
                  <a:schemeClr val="tx2"/>
                </a:solidFill>
                <a:latin typeface="微軟正黑體" panose="020B0604030504040204" pitchFamily="34" charset="-120"/>
                <a:ea typeface="微軟正黑體" panose="020B0604030504040204" pitchFamily="34" charset="-120"/>
              </a:rPr>
              <a:t>公車業</a:t>
            </a:r>
            <a:r>
              <a:rPr kumimoji="1" lang="zh-TW" altLang="en-US" sz="1400">
                <a:solidFill>
                  <a:schemeClr val="tx2"/>
                </a:solidFill>
                <a:latin typeface="微軟正黑體" pitchFamily="34" charset="-120"/>
                <a:ea typeface="微軟正黑體" pitchFamily="34" charset="-120"/>
              </a:rPr>
              <a:t>者服務</a:t>
            </a:r>
          </a:p>
          <a:p>
            <a:pPr algn="ctr"/>
            <a:endParaRPr kumimoji="1" lang="zh-TW" altLang="en-US" sz="1400">
              <a:solidFill>
                <a:schemeClr val="tx2"/>
              </a:solidFill>
              <a:latin typeface="微軟正黑體" pitchFamily="34" charset="-120"/>
              <a:ea typeface="微軟正黑體" pitchFamily="34" charset="-120"/>
            </a:endParaRPr>
          </a:p>
          <a:p>
            <a:pPr algn="ctr"/>
            <a:endParaRPr kumimoji="1" lang="zh-TW" altLang="en-US" sz="1400">
              <a:solidFill>
                <a:schemeClr val="tx2"/>
              </a:solidFill>
              <a:latin typeface="微軟正黑體" pitchFamily="34" charset="-120"/>
              <a:ea typeface="微軟正黑體" pitchFamily="34" charset="-120"/>
            </a:endParaRPr>
          </a:p>
          <a:p>
            <a:pPr algn="ctr"/>
            <a:endParaRPr kumimoji="1" lang="zh-TW" altLang="en-US" sz="1400">
              <a:solidFill>
                <a:schemeClr val="tx2"/>
              </a:solidFill>
              <a:latin typeface="微軟正黑體" pitchFamily="34" charset="-120"/>
              <a:ea typeface="微軟正黑體" pitchFamily="34" charset="-120"/>
            </a:endParaRPr>
          </a:p>
          <a:p>
            <a:pPr algn="ctr"/>
            <a:endParaRPr kumimoji="1" lang="zh-TW" altLang="en-US" sz="1400">
              <a:solidFill>
                <a:schemeClr val="tx2"/>
              </a:solidFill>
              <a:latin typeface="微軟正黑體" pitchFamily="34" charset="-120"/>
              <a:ea typeface="微軟正黑體" pitchFamily="34" charset="-120"/>
            </a:endParaRPr>
          </a:p>
          <a:p>
            <a:pPr algn="ctr"/>
            <a:endParaRPr kumimoji="1" lang="zh-TW" altLang="en-US" sz="1400">
              <a:solidFill>
                <a:schemeClr val="tx2"/>
              </a:solidFill>
              <a:latin typeface="微軟正黑體" pitchFamily="34" charset="-120"/>
              <a:ea typeface="微軟正黑體" pitchFamily="34" charset="-120"/>
            </a:endParaRPr>
          </a:p>
        </p:txBody>
      </p:sp>
      <p:sp>
        <p:nvSpPr>
          <p:cNvPr id="10255" name="Rectangle 16"/>
          <p:cNvSpPr>
            <a:spLocks noChangeArrowheads="1"/>
          </p:cNvSpPr>
          <p:nvPr/>
        </p:nvSpPr>
        <p:spPr bwMode="auto">
          <a:xfrm>
            <a:off x="2994025" y="908050"/>
            <a:ext cx="1135063" cy="1398588"/>
          </a:xfrm>
          <a:prstGeom prst="rect">
            <a:avLst/>
          </a:prstGeom>
          <a:solidFill>
            <a:srgbClr val="FF99CC"/>
          </a:solidFill>
          <a:ln w="9525">
            <a:solidFill>
              <a:schemeClr val="tx2"/>
            </a:solidFill>
            <a:miter lim="800000"/>
            <a:headEnd/>
            <a:tailEnd/>
          </a:ln>
        </p:spPr>
        <p:txBody>
          <a:bodyPr wrap="none" anchor="ctr"/>
          <a:lstStyle/>
          <a:p>
            <a:pPr algn="ctr"/>
            <a:r>
              <a:rPr lang="zh-TW" altLang="en-US" sz="1400">
                <a:solidFill>
                  <a:schemeClr val="tx2"/>
                </a:solidFill>
                <a:latin typeface="微軟正黑體" panose="020B0604030504040204" pitchFamily="34" charset="-120"/>
                <a:ea typeface="微軟正黑體" panose="020B0604030504040204" pitchFamily="34" charset="-120"/>
              </a:rPr>
              <a:t>加值業</a:t>
            </a:r>
            <a:r>
              <a:rPr kumimoji="1" lang="zh-TW" altLang="en-US" sz="1400">
                <a:solidFill>
                  <a:schemeClr val="tx2"/>
                </a:solidFill>
                <a:latin typeface="微軟正黑體" pitchFamily="34" charset="-120"/>
                <a:ea typeface="微軟正黑體" pitchFamily="34" charset="-120"/>
              </a:rPr>
              <a:t>者服務</a:t>
            </a:r>
          </a:p>
          <a:p>
            <a:pPr algn="ctr"/>
            <a:endParaRPr kumimoji="1" lang="zh-TW" altLang="en-US" sz="1400">
              <a:solidFill>
                <a:schemeClr val="tx2"/>
              </a:solidFill>
              <a:latin typeface="微軟正黑體" pitchFamily="34" charset="-120"/>
              <a:ea typeface="微軟正黑體" pitchFamily="34" charset="-120"/>
            </a:endParaRPr>
          </a:p>
          <a:p>
            <a:pPr algn="ctr"/>
            <a:endParaRPr kumimoji="1" lang="zh-TW" altLang="en-US" sz="1400">
              <a:solidFill>
                <a:schemeClr val="tx2"/>
              </a:solidFill>
              <a:latin typeface="微軟正黑體" pitchFamily="34" charset="-120"/>
              <a:ea typeface="微軟正黑體" pitchFamily="34" charset="-120"/>
            </a:endParaRPr>
          </a:p>
          <a:p>
            <a:pPr algn="ctr"/>
            <a:endParaRPr kumimoji="1" lang="zh-TW" altLang="en-US" sz="1400">
              <a:solidFill>
                <a:schemeClr val="tx2"/>
              </a:solidFill>
              <a:latin typeface="微軟正黑體" pitchFamily="34" charset="-120"/>
              <a:ea typeface="微軟正黑體" pitchFamily="34" charset="-120"/>
            </a:endParaRPr>
          </a:p>
          <a:p>
            <a:pPr algn="ctr"/>
            <a:endParaRPr kumimoji="1" lang="zh-TW" altLang="en-US" sz="1400">
              <a:solidFill>
                <a:schemeClr val="tx2"/>
              </a:solidFill>
              <a:latin typeface="微軟正黑體" pitchFamily="34" charset="-120"/>
              <a:ea typeface="微軟正黑體" pitchFamily="34" charset="-120"/>
            </a:endParaRPr>
          </a:p>
          <a:p>
            <a:pPr algn="ctr"/>
            <a:endParaRPr kumimoji="1" lang="zh-TW" altLang="en-US" sz="1400">
              <a:solidFill>
                <a:schemeClr val="tx2"/>
              </a:solidFill>
              <a:latin typeface="微軟正黑體" pitchFamily="34" charset="-120"/>
              <a:ea typeface="微軟正黑體" pitchFamily="34" charset="-120"/>
            </a:endParaRPr>
          </a:p>
        </p:txBody>
      </p:sp>
      <p:sp>
        <p:nvSpPr>
          <p:cNvPr id="10256" name="Rectangle 17"/>
          <p:cNvSpPr>
            <a:spLocks noChangeArrowheads="1"/>
          </p:cNvSpPr>
          <p:nvPr/>
        </p:nvSpPr>
        <p:spPr bwMode="auto">
          <a:xfrm>
            <a:off x="5338763" y="908050"/>
            <a:ext cx="1138237" cy="1397000"/>
          </a:xfrm>
          <a:prstGeom prst="rect">
            <a:avLst/>
          </a:prstGeom>
          <a:solidFill>
            <a:srgbClr val="FF99CC"/>
          </a:solidFill>
          <a:ln w="9525">
            <a:solidFill>
              <a:schemeClr val="tx2"/>
            </a:solidFill>
            <a:miter lim="800000"/>
            <a:headEnd/>
            <a:tailEnd/>
          </a:ln>
        </p:spPr>
        <p:txBody>
          <a:bodyPr wrap="none" anchor="ctr"/>
          <a:lstStyle/>
          <a:p>
            <a:pPr algn="ctr"/>
            <a:r>
              <a:rPr lang="zh-TW" altLang="en-US" sz="1400">
                <a:solidFill>
                  <a:schemeClr val="tx2"/>
                </a:solidFill>
                <a:latin typeface="微軟正黑體" panose="020B0604030504040204" pitchFamily="34" charset="-120"/>
                <a:ea typeface="微軟正黑體" panose="020B0604030504040204" pitchFamily="34" charset="-120"/>
              </a:rPr>
              <a:t>市府</a:t>
            </a:r>
            <a:r>
              <a:rPr kumimoji="1" lang="zh-TW" altLang="en-US" sz="1400">
                <a:solidFill>
                  <a:schemeClr val="tx2"/>
                </a:solidFill>
                <a:latin typeface="微軟正黑體" pitchFamily="34" charset="-120"/>
                <a:ea typeface="微軟正黑體" pitchFamily="34" charset="-120"/>
              </a:rPr>
              <a:t>服務</a:t>
            </a:r>
          </a:p>
          <a:p>
            <a:pPr algn="ctr"/>
            <a:endParaRPr kumimoji="1" lang="zh-TW" altLang="en-US" sz="1400">
              <a:solidFill>
                <a:schemeClr val="tx2"/>
              </a:solidFill>
              <a:latin typeface="微軟正黑體" pitchFamily="34" charset="-120"/>
              <a:ea typeface="微軟正黑體" pitchFamily="34" charset="-120"/>
            </a:endParaRPr>
          </a:p>
          <a:p>
            <a:pPr algn="ctr"/>
            <a:endParaRPr kumimoji="1" lang="zh-TW" altLang="en-US" sz="1400">
              <a:solidFill>
                <a:schemeClr val="tx2"/>
              </a:solidFill>
              <a:latin typeface="微軟正黑體" pitchFamily="34" charset="-120"/>
              <a:ea typeface="微軟正黑體" pitchFamily="34" charset="-120"/>
            </a:endParaRPr>
          </a:p>
          <a:p>
            <a:pPr algn="ctr"/>
            <a:endParaRPr kumimoji="1" lang="zh-TW" altLang="en-US" sz="1400">
              <a:solidFill>
                <a:schemeClr val="tx2"/>
              </a:solidFill>
              <a:latin typeface="微軟正黑體" pitchFamily="34" charset="-120"/>
              <a:ea typeface="微軟正黑體" pitchFamily="34" charset="-120"/>
            </a:endParaRPr>
          </a:p>
          <a:p>
            <a:pPr algn="ctr"/>
            <a:endParaRPr kumimoji="1" lang="zh-TW" altLang="en-US" sz="1400">
              <a:solidFill>
                <a:schemeClr val="tx2"/>
              </a:solidFill>
              <a:latin typeface="微軟正黑體" pitchFamily="34" charset="-120"/>
              <a:ea typeface="微軟正黑體" pitchFamily="34" charset="-120"/>
            </a:endParaRPr>
          </a:p>
          <a:p>
            <a:pPr algn="ctr"/>
            <a:endParaRPr kumimoji="1" lang="zh-TW" altLang="en-US" sz="1400">
              <a:solidFill>
                <a:schemeClr val="tx2"/>
              </a:solidFill>
              <a:latin typeface="微軟正黑體" pitchFamily="34" charset="-120"/>
              <a:ea typeface="微軟正黑體" pitchFamily="34" charset="-120"/>
            </a:endParaRPr>
          </a:p>
        </p:txBody>
      </p:sp>
      <p:sp>
        <p:nvSpPr>
          <p:cNvPr id="10257" name="Rectangle 18"/>
          <p:cNvSpPr>
            <a:spLocks noChangeArrowheads="1"/>
          </p:cNvSpPr>
          <p:nvPr/>
        </p:nvSpPr>
        <p:spPr bwMode="auto">
          <a:xfrm>
            <a:off x="4156075" y="908050"/>
            <a:ext cx="1147763" cy="1398588"/>
          </a:xfrm>
          <a:prstGeom prst="rect">
            <a:avLst/>
          </a:prstGeom>
          <a:solidFill>
            <a:srgbClr val="FF99CC"/>
          </a:solidFill>
          <a:ln w="9525">
            <a:solidFill>
              <a:schemeClr val="tx2"/>
            </a:solidFill>
            <a:miter lim="800000"/>
            <a:headEnd/>
            <a:tailEnd/>
          </a:ln>
        </p:spPr>
        <p:txBody>
          <a:bodyPr wrap="none" anchor="ctr"/>
          <a:lstStyle/>
          <a:p>
            <a:pPr algn="ctr"/>
            <a:r>
              <a:rPr kumimoji="1" lang="zh-TW" altLang="en-US" sz="1400">
                <a:solidFill>
                  <a:schemeClr val="tx2"/>
                </a:solidFill>
                <a:latin typeface="微軟正黑體" pitchFamily="34" charset="-120"/>
                <a:ea typeface="微軟正黑體" pitchFamily="34" charset="-120"/>
              </a:rPr>
              <a:t>便民服務</a:t>
            </a:r>
          </a:p>
          <a:p>
            <a:pPr algn="ctr"/>
            <a:endParaRPr kumimoji="1" lang="zh-TW" altLang="en-US" sz="1400">
              <a:solidFill>
                <a:schemeClr val="tx2"/>
              </a:solidFill>
              <a:latin typeface="微軟正黑體" pitchFamily="34" charset="-120"/>
              <a:ea typeface="微軟正黑體" pitchFamily="34" charset="-120"/>
            </a:endParaRPr>
          </a:p>
          <a:p>
            <a:pPr algn="ctr"/>
            <a:endParaRPr kumimoji="1" lang="zh-TW" altLang="en-US" sz="1400">
              <a:solidFill>
                <a:schemeClr val="tx2"/>
              </a:solidFill>
              <a:latin typeface="微軟正黑體" pitchFamily="34" charset="-120"/>
              <a:ea typeface="微軟正黑體" pitchFamily="34" charset="-120"/>
            </a:endParaRPr>
          </a:p>
          <a:p>
            <a:pPr algn="ctr"/>
            <a:endParaRPr kumimoji="1" lang="zh-TW" altLang="en-US" sz="1400">
              <a:solidFill>
                <a:schemeClr val="tx2"/>
              </a:solidFill>
              <a:latin typeface="微軟正黑體" pitchFamily="34" charset="-120"/>
              <a:ea typeface="微軟正黑體" pitchFamily="34" charset="-120"/>
            </a:endParaRPr>
          </a:p>
          <a:p>
            <a:pPr algn="ctr"/>
            <a:endParaRPr kumimoji="1" lang="zh-TW" altLang="en-US" sz="1400">
              <a:solidFill>
                <a:schemeClr val="tx2"/>
              </a:solidFill>
              <a:latin typeface="微軟正黑體" pitchFamily="34" charset="-120"/>
              <a:ea typeface="微軟正黑體" pitchFamily="34" charset="-120"/>
            </a:endParaRPr>
          </a:p>
          <a:p>
            <a:pPr algn="ctr"/>
            <a:endParaRPr kumimoji="1" lang="zh-TW" altLang="en-US" sz="1400">
              <a:solidFill>
                <a:schemeClr val="tx2"/>
              </a:solidFill>
              <a:latin typeface="微軟正黑體" pitchFamily="34" charset="-120"/>
              <a:ea typeface="微軟正黑體" pitchFamily="34" charset="-120"/>
            </a:endParaRPr>
          </a:p>
        </p:txBody>
      </p:sp>
      <p:sp>
        <p:nvSpPr>
          <p:cNvPr id="10258" name="Rectangle 19"/>
          <p:cNvSpPr>
            <a:spLocks noChangeArrowheads="1"/>
          </p:cNvSpPr>
          <p:nvPr/>
        </p:nvSpPr>
        <p:spPr bwMode="auto">
          <a:xfrm>
            <a:off x="4286250" y="1214438"/>
            <a:ext cx="966788" cy="285750"/>
          </a:xfrm>
          <a:prstGeom prst="rect">
            <a:avLst/>
          </a:prstGeom>
          <a:solidFill>
            <a:srgbClr val="FF99CC"/>
          </a:solidFill>
          <a:ln w="9525">
            <a:solidFill>
              <a:schemeClr val="tx2"/>
            </a:solidFill>
            <a:miter lim="800000"/>
            <a:headEnd/>
            <a:tailEnd/>
          </a:ln>
        </p:spPr>
        <p:txBody>
          <a:bodyPr wrap="none" anchor="ctr"/>
          <a:lstStyle/>
          <a:p>
            <a:pPr algn="ctr"/>
            <a:r>
              <a:rPr kumimoji="1" lang="en-US" altLang="zh-TW" sz="1200">
                <a:solidFill>
                  <a:schemeClr val="tx2"/>
                </a:solidFill>
                <a:latin typeface="微軟正黑體" pitchFamily="34" charset="-120"/>
                <a:ea typeface="微軟正黑體" pitchFamily="34" charset="-120"/>
              </a:rPr>
              <a:t>5284</a:t>
            </a:r>
            <a:r>
              <a:rPr kumimoji="1" lang="zh-TW" altLang="en-US" sz="1200">
                <a:solidFill>
                  <a:schemeClr val="tx2"/>
                </a:solidFill>
                <a:latin typeface="微軟正黑體" pitchFamily="34" charset="-120"/>
                <a:ea typeface="微軟正黑體" pitchFamily="34" charset="-120"/>
              </a:rPr>
              <a:t>便民網</a:t>
            </a:r>
          </a:p>
        </p:txBody>
      </p:sp>
      <p:sp>
        <p:nvSpPr>
          <p:cNvPr id="10259" name="Rectangle 20"/>
          <p:cNvSpPr>
            <a:spLocks noChangeArrowheads="1"/>
          </p:cNvSpPr>
          <p:nvPr/>
        </p:nvSpPr>
        <p:spPr bwMode="auto">
          <a:xfrm>
            <a:off x="4286250" y="1571625"/>
            <a:ext cx="966788" cy="285750"/>
          </a:xfrm>
          <a:prstGeom prst="rect">
            <a:avLst/>
          </a:prstGeom>
          <a:solidFill>
            <a:srgbClr val="FF99CC"/>
          </a:solidFill>
          <a:ln w="9525">
            <a:solidFill>
              <a:schemeClr val="tx2"/>
            </a:solidFill>
            <a:miter lim="800000"/>
            <a:headEnd/>
            <a:tailEnd/>
          </a:ln>
        </p:spPr>
        <p:txBody>
          <a:bodyPr wrap="none" anchor="ctr"/>
          <a:lstStyle/>
          <a:p>
            <a:pPr algn="ctr"/>
            <a:r>
              <a:rPr kumimoji="1" lang="zh-TW" altLang="en-US" sz="1200" dirty="0">
                <a:solidFill>
                  <a:schemeClr val="tx2"/>
                </a:solidFill>
                <a:latin typeface="微軟正黑體" panose="020B0604030504040204" pitchFamily="34" charset="-120"/>
                <a:ea typeface="微軟正黑體" panose="020B0604030504040204" pitchFamily="34" charset="-120"/>
              </a:rPr>
              <a:t>行動查詢系統</a:t>
            </a:r>
          </a:p>
        </p:txBody>
      </p:sp>
      <p:sp>
        <p:nvSpPr>
          <p:cNvPr id="10260" name="Rectangle 22"/>
          <p:cNvSpPr>
            <a:spLocks noChangeArrowheads="1"/>
          </p:cNvSpPr>
          <p:nvPr/>
        </p:nvSpPr>
        <p:spPr bwMode="auto">
          <a:xfrm>
            <a:off x="6642100" y="1844675"/>
            <a:ext cx="979488" cy="431800"/>
          </a:xfrm>
          <a:prstGeom prst="rect">
            <a:avLst/>
          </a:prstGeom>
          <a:solidFill>
            <a:srgbClr val="FF99CC"/>
          </a:solidFill>
          <a:ln w="9525">
            <a:solidFill>
              <a:schemeClr val="tx2"/>
            </a:solidFill>
            <a:miter lim="800000"/>
            <a:headEnd/>
            <a:tailEnd/>
          </a:ln>
        </p:spPr>
        <p:txBody>
          <a:bodyPr wrap="none" anchor="ctr"/>
          <a:lstStyle/>
          <a:p>
            <a:pPr algn="ctr"/>
            <a:r>
              <a:rPr kumimoji="1" lang="zh-TW" altLang="en-US" sz="1200">
                <a:solidFill>
                  <a:schemeClr val="tx2"/>
                </a:solidFill>
                <a:latin typeface="微軟正黑體" pitchFamily="34" charset="-120"/>
                <a:ea typeface="微軟正黑體" pitchFamily="34" charset="-120"/>
              </a:rPr>
              <a:t>乘車安全</a:t>
            </a:r>
          </a:p>
          <a:p>
            <a:pPr algn="ctr"/>
            <a:r>
              <a:rPr kumimoji="1" lang="zh-TW" altLang="en-US" sz="1200">
                <a:solidFill>
                  <a:schemeClr val="tx2"/>
                </a:solidFill>
                <a:latin typeface="微軟正黑體" pitchFamily="34" charset="-120"/>
                <a:ea typeface="微軟正黑體" pitchFamily="34" charset="-120"/>
              </a:rPr>
              <a:t>分析系統</a:t>
            </a:r>
          </a:p>
        </p:txBody>
      </p:sp>
      <p:sp>
        <p:nvSpPr>
          <p:cNvPr id="10261" name="Rectangle 23"/>
          <p:cNvSpPr>
            <a:spLocks noChangeArrowheads="1"/>
          </p:cNvSpPr>
          <p:nvPr/>
        </p:nvSpPr>
        <p:spPr bwMode="auto">
          <a:xfrm>
            <a:off x="5429250" y="1357313"/>
            <a:ext cx="968375" cy="431800"/>
          </a:xfrm>
          <a:prstGeom prst="rect">
            <a:avLst/>
          </a:prstGeom>
          <a:solidFill>
            <a:srgbClr val="FF99CC"/>
          </a:solidFill>
          <a:ln w="9525">
            <a:solidFill>
              <a:schemeClr val="tx2"/>
            </a:solidFill>
            <a:miter lim="800000"/>
            <a:headEnd/>
            <a:tailEnd/>
          </a:ln>
        </p:spPr>
        <p:txBody>
          <a:bodyPr wrap="none" anchor="ctr"/>
          <a:lstStyle/>
          <a:p>
            <a:pPr algn="ctr"/>
            <a:r>
              <a:rPr kumimoji="1" lang="en-US" altLang="zh-TW" sz="1200">
                <a:solidFill>
                  <a:schemeClr val="tx2"/>
                </a:solidFill>
                <a:latin typeface="微軟正黑體" pitchFamily="34" charset="-120"/>
                <a:ea typeface="微軟正黑體" pitchFamily="34" charset="-120"/>
              </a:rPr>
              <a:t>GIS</a:t>
            </a:r>
            <a:r>
              <a:rPr kumimoji="1" lang="zh-TW" altLang="en-US" sz="1200">
                <a:solidFill>
                  <a:schemeClr val="tx2"/>
                </a:solidFill>
                <a:latin typeface="微軟正黑體" pitchFamily="34" charset="-120"/>
                <a:ea typeface="微軟正黑體" pitchFamily="34" charset="-120"/>
              </a:rPr>
              <a:t>站牌</a:t>
            </a:r>
          </a:p>
          <a:p>
            <a:pPr algn="ctr"/>
            <a:r>
              <a:rPr kumimoji="1" lang="zh-TW" altLang="en-US" sz="1200">
                <a:solidFill>
                  <a:schemeClr val="tx2"/>
                </a:solidFill>
                <a:latin typeface="微軟正黑體" pitchFamily="34" charset="-120"/>
                <a:ea typeface="微軟正黑體" pitchFamily="34" charset="-120"/>
              </a:rPr>
              <a:t>編輯系統</a:t>
            </a:r>
          </a:p>
        </p:txBody>
      </p:sp>
      <p:sp>
        <p:nvSpPr>
          <p:cNvPr id="10262" name="Rectangle 24"/>
          <p:cNvSpPr>
            <a:spLocks noChangeArrowheads="1"/>
          </p:cNvSpPr>
          <p:nvPr/>
        </p:nvSpPr>
        <p:spPr bwMode="auto">
          <a:xfrm>
            <a:off x="3059113" y="1870075"/>
            <a:ext cx="966787" cy="406400"/>
          </a:xfrm>
          <a:prstGeom prst="rect">
            <a:avLst/>
          </a:prstGeom>
          <a:solidFill>
            <a:srgbClr val="FF99CC"/>
          </a:solidFill>
          <a:ln w="9525">
            <a:solidFill>
              <a:schemeClr val="tx2"/>
            </a:solidFill>
            <a:miter lim="800000"/>
            <a:headEnd/>
            <a:tailEnd/>
          </a:ln>
        </p:spPr>
        <p:txBody>
          <a:bodyPr wrap="none" anchor="ctr"/>
          <a:lstStyle/>
          <a:p>
            <a:pPr algn="ctr"/>
            <a:r>
              <a:rPr kumimoji="1" lang="zh-TW" altLang="en-US" sz="1200" dirty="0">
                <a:solidFill>
                  <a:schemeClr val="tx2"/>
                </a:solidFill>
                <a:latin typeface="微軟正黑體" panose="020B0604030504040204" pitchFamily="34" charset="-120"/>
                <a:ea typeface="微軟正黑體" panose="020B0604030504040204" pitchFamily="34" charset="-120"/>
              </a:rPr>
              <a:t>被動存取</a:t>
            </a:r>
          </a:p>
        </p:txBody>
      </p:sp>
      <p:sp>
        <p:nvSpPr>
          <p:cNvPr id="10263" name="Rectangle 26"/>
          <p:cNvSpPr>
            <a:spLocks noChangeArrowheads="1"/>
          </p:cNvSpPr>
          <p:nvPr/>
        </p:nvSpPr>
        <p:spPr bwMode="auto">
          <a:xfrm>
            <a:off x="3059113" y="1393825"/>
            <a:ext cx="966787" cy="406400"/>
          </a:xfrm>
          <a:prstGeom prst="rect">
            <a:avLst/>
          </a:prstGeom>
          <a:solidFill>
            <a:srgbClr val="FF99CC"/>
          </a:solidFill>
          <a:ln w="9525">
            <a:solidFill>
              <a:schemeClr val="tx2"/>
            </a:solidFill>
            <a:miter lim="800000"/>
            <a:headEnd/>
            <a:tailEnd/>
          </a:ln>
        </p:spPr>
        <p:txBody>
          <a:bodyPr wrap="none" anchor="ctr"/>
          <a:lstStyle/>
          <a:p>
            <a:pPr algn="ctr"/>
            <a:r>
              <a:rPr kumimoji="1" lang="zh-TW" altLang="en-US" sz="1200" dirty="0">
                <a:solidFill>
                  <a:schemeClr val="tx2"/>
                </a:solidFill>
                <a:latin typeface="微軟正黑體" panose="020B0604030504040204" pitchFamily="34" charset="-120"/>
                <a:ea typeface="微軟正黑體" panose="020B0604030504040204" pitchFamily="34" charset="-120"/>
              </a:rPr>
              <a:t>主動存取</a:t>
            </a:r>
          </a:p>
        </p:txBody>
      </p:sp>
      <p:sp>
        <p:nvSpPr>
          <p:cNvPr id="960541" name="Rectangle 29"/>
          <p:cNvSpPr>
            <a:spLocks noChangeArrowheads="1"/>
          </p:cNvSpPr>
          <p:nvPr/>
        </p:nvSpPr>
        <p:spPr bwMode="auto">
          <a:xfrm>
            <a:off x="539552" y="260648"/>
            <a:ext cx="5562600" cy="457200"/>
          </a:xfrm>
          <a:prstGeom prst="rect">
            <a:avLst/>
          </a:prstGeom>
          <a:noFill/>
          <a:ln w="9525">
            <a:noFill/>
            <a:miter lim="800000"/>
            <a:headEnd/>
            <a:tailEnd/>
          </a:ln>
          <a:effectLst/>
        </p:spPr>
        <p:txBody>
          <a:bodyPr anchor="ctr"/>
          <a:lstStyle/>
          <a:p>
            <a:pPr algn="l">
              <a:defRPr/>
            </a:pPr>
            <a:r>
              <a:rPr kumimoji="1" lang="zh-TW" altLang="en-US" sz="3200" dirty="0">
                <a:solidFill>
                  <a:srgbClr val="000066"/>
                </a:solidFill>
                <a:effectLst>
                  <a:outerShdw blurRad="38100" dist="38100" dir="2700000" algn="tl">
                    <a:srgbClr val="C0C0C0"/>
                  </a:outerShdw>
                </a:effectLst>
                <a:latin typeface="微軟正黑體" pitchFamily="34" charset="-120"/>
                <a:ea typeface="微軟正黑體" pitchFamily="34" charset="-120"/>
              </a:rPr>
              <a:t>北市</a:t>
            </a:r>
            <a:r>
              <a:rPr kumimoji="1" lang="zh-TW" altLang="en-US" sz="3200" dirty="0" smtClean="0">
                <a:solidFill>
                  <a:srgbClr val="000066"/>
                </a:solidFill>
                <a:effectLst>
                  <a:outerShdw blurRad="38100" dist="38100" dir="2700000" algn="tl">
                    <a:srgbClr val="C0C0C0"/>
                  </a:outerShdw>
                </a:effectLst>
                <a:latin typeface="微軟正黑體" pitchFamily="34" charset="-120"/>
                <a:ea typeface="微軟正黑體" pitchFamily="34" charset="-120"/>
              </a:rPr>
              <a:t>公車</a:t>
            </a:r>
            <a:r>
              <a:rPr kumimoji="1" lang="en-US" altLang="zh-TW" sz="3200" dirty="0" smtClean="0">
                <a:solidFill>
                  <a:srgbClr val="000066"/>
                </a:solidFill>
                <a:effectLst>
                  <a:outerShdw blurRad="38100" dist="38100" dir="2700000" algn="tl">
                    <a:srgbClr val="C0C0C0"/>
                  </a:outerShdw>
                </a:effectLst>
                <a:latin typeface="微軟正黑體" pitchFamily="34" charset="-120"/>
                <a:ea typeface="微軟正黑體" pitchFamily="34" charset="-120"/>
              </a:rPr>
              <a:t>-</a:t>
            </a:r>
            <a:r>
              <a:rPr kumimoji="1" lang="zh-TW" altLang="en-US" sz="3200" dirty="0" smtClean="0">
                <a:solidFill>
                  <a:srgbClr val="000066"/>
                </a:solidFill>
                <a:effectLst>
                  <a:outerShdw blurRad="38100" dist="38100" dir="2700000" algn="tl">
                    <a:srgbClr val="C0C0C0"/>
                  </a:outerShdw>
                </a:effectLst>
                <a:latin typeface="微軟正黑體" pitchFamily="34" charset="-120"/>
                <a:ea typeface="微軟正黑體" pitchFamily="34" charset="-120"/>
              </a:rPr>
              <a:t>系統</a:t>
            </a:r>
            <a:r>
              <a:rPr kumimoji="1" lang="zh-TW" altLang="en-US" sz="3200" dirty="0">
                <a:solidFill>
                  <a:srgbClr val="000066"/>
                </a:solidFill>
                <a:effectLst>
                  <a:outerShdw blurRad="38100" dist="38100" dir="2700000" algn="tl">
                    <a:srgbClr val="C0C0C0"/>
                  </a:outerShdw>
                </a:effectLst>
                <a:latin typeface="微軟正黑體" pitchFamily="34" charset="-120"/>
                <a:ea typeface="微軟正黑體" pitchFamily="34" charset="-120"/>
              </a:rPr>
              <a:t>模組</a:t>
            </a:r>
          </a:p>
        </p:txBody>
      </p:sp>
      <p:sp>
        <p:nvSpPr>
          <p:cNvPr id="10265" name="Rectangle 30"/>
          <p:cNvSpPr>
            <a:spLocks noChangeArrowheads="1"/>
          </p:cNvSpPr>
          <p:nvPr/>
        </p:nvSpPr>
        <p:spPr bwMode="auto">
          <a:xfrm>
            <a:off x="2700338" y="836613"/>
            <a:ext cx="5327650" cy="2447925"/>
          </a:xfrm>
          <a:prstGeom prst="rect">
            <a:avLst/>
          </a:prstGeom>
          <a:noFill/>
          <a:ln w="65532">
            <a:solidFill>
              <a:srgbClr val="FF0000"/>
            </a:solidFill>
            <a:prstDash val="sysDot"/>
            <a:miter lim="800000"/>
            <a:headEnd/>
            <a:tailEnd/>
          </a:ln>
        </p:spPr>
        <p:txBody>
          <a:bodyPr wrap="none"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0266" name="Rectangle 32"/>
          <p:cNvSpPr>
            <a:spLocks noChangeArrowheads="1"/>
          </p:cNvSpPr>
          <p:nvPr/>
        </p:nvSpPr>
        <p:spPr bwMode="auto">
          <a:xfrm>
            <a:off x="4643438" y="5364163"/>
            <a:ext cx="3889375" cy="1081087"/>
          </a:xfrm>
          <a:prstGeom prst="rect">
            <a:avLst/>
          </a:prstGeom>
          <a:noFill/>
          <a:ln w="65532">
            <a:solidFill>
              <a:srgbClr val="FF0000"/>
            </a:solidFill>
            <a:prstDash val="sysDot"/>
            <a:miter lim="800000"/>
            <a:headEnd/>
            <a:tailEnd/>
          </a:ln>
        </p:spPr>
        <p:txBody>
          <a:bodyPr wrap="none"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0267" name="Rectangle 21"/>
          <p:cNvSpPr>
            <a:spLocks noChangeArrowheads="1"/>
          </p:cNvSpPr>
          <p:nvPr/>
        </p:nvSpPr>
        <p:spPr bwMode="auto">
          <a:xfrm>
            <a:off x="6876256" y="3861048"/>
            <a:ext cx="968375" cy="360362"/>
          </a:xfrm>
          <a:prstGeom prst="rect">
            <a:avLst/>
          </a:prstGeom>
          <a:solidFill>
            <a:srgbClr val="99CCFF"/>
          </a:solidFill>
          <a:ln w="9525">
            <a:solidFill>
              <a:schemeClr val="tx2"/>
            </a:solidFill>
            <a:miter lim="800000"/>
            <a:headEnd/>
            <a:tailEnd/>
          </a:ln>
        </p:spPr>
        <p:txBody>
          <a:bodyPr wrap="none" anchor="ctr"/>
          <a:lstStyle/>
          <a:p>
            <a:pPr algn="ctr"/>
            <a:r>
              <a:rPr kumimoji="1" lang="zh-TW" altLang="en-US" sz="1200" dirty="0">
                <a:solidFill>
                  <a:schemeClr val="tx2"/>
                </a:solidFill>
                <a:latin typeface="微軟正黑體" panose="020B0604030504040204" pitchFamily="34" charset="-120"/>
                <a:ea typeface="微軟正黑體" panose="020B0604030504040204" pitchFamily="34" charset="-120"/>
              </a:rPr>
              <a:t>檢核系統</a:t>
            </a:r>
          </a:p>
        </p:txBody>
      </p:sp>
      <p:sp>
        <p:nvSpPr>
          <p:cNvPr id="10268" name="Rectangle 27"/>
          <p:cNvSpPr>
            <a:spLocks noChangeArrowheads="1"/>
          </p:cNvSpPr>
          <p:nvPr/>
        </p:nvSpPr>
        <p:spPr bwMode="auto">
          <a:xfrm>
            <a:off x="6876256" y="2780928"/>
            <a:ext cx="968375" cy="360362"/>
          </a:xfrm>
          <a:prstGeom prst="rect">
            <a:avLst/>
          </a:prstGeom>
          <a:solidFill>
            <a:srgbClr val="FF99CC"/>
          </a:solidFill>
          <a:ln w="9525">
            <a:solidFill>
              <a:schemeClr val="tx2"/>
            </a:solidFill>
            <a:miter lim="800000"/>
            <a:headEnd/>
            <a:tailEnd/>
          </a:ln>
        </p:spPr>
        <p:txBody>
          <a:bodyPr wrap="none" anchor="ctr"/>
          <a:lstStyle/>
          <a:p>
            <a:pPr algn="ctr"/>
            <a:r>
              <a:rPr kumimoji="1" lang="zh-TW" altLang="en-US" sz="1200" dirty="0">
                <a:solidFill>
                  <a:schemeClr val="tx2"/>
                </a:solidFill>
                <a:latin typeface="微軟正黑體" panose="020B0604030504040204" pitchFamily="34" charset="-120"/>
                <a:ea typeface="微軟正黑體" panose="020B0604030504040204" pitchFamily="34" charset="-120"/>
              </a:rPr>
              <a:t>檢核系統</a:t>
            </a:r>
          </a:p>
        </p:txBody>
      </p:sp>
      <p:grpSp>
        <p:nvGrpSpPr>
          <p:cNvPr id="2" name="Group 40"/>
          <p:cNvGrpSpPr>
            <a:grpSpLocks/>
          </p:cNvGrpSpPr>
          <p:nvPr/>
        </p:nvGrpSpPr>
        <p:grpSpPr bwMode="auto">
          <a:xfrm>
            <a:off x="107950" y="5516563"/>
            <a:ext cx="1655763" cy="1027112"/>
            <a:chOff x="113" y="3521"/>
            <a:chExt cx="1043" cy="647"/>
          </a:xfrm>
        </p:grpSpPr>
        <p:sp>
          <p:nvSpPr>
            <p:cNvPr id="10274" name="Rectangle 33"/>
            <p:cNvSpPr>
              <a:spLocks noChangeArrowheads="1"/>
            </p:cNvSpPr>
            <p:nvPr/>
          </p:nvSpPr>
          <p:spPr bwMode="auto">
            <a:xfrm>
              <a:off x="113" y="3566"/>
              <a:ext cx="181" cy="136"/>
            </a:xfrm>
            <a:prstGeom prst="rect">
              <a:avLst/>
            </a:prstGeom>
            <a:solidFill>
              <a:srgbClr val="99CCFF"/>
            </a:solidFill>
            <a:ln w="28575" algn="ctr">
              <a:solidFill>
                <a:schemeClr val="tx2"/>
              </a:solidFill>
              <a:miter lim="800000"/>
              <a:headEnd/>
              <a:tailEnd/>
            </a:ln>
          </p:spPr>
          <p:txBody>
            <a:bodyPr wrap="none"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0275" name="Rectangle 34"/>
            <p:cNvSpPr>
              <a:spLocks noChangeArrowheads="1"/>
            </p:cNvSpPr>
            <p:nvPr/>
          </p:nvSpPr>
          <p:spPr bwMode="auto">
            <a:xfrm>
              <a:off x="113" y="3793"/>
              <a:ext cx="181" cy="136"/>
            </a:xfrm>
            <a:prstGeom prst="rect">
              <a:avLst/>
            </a:prstGeom>
            <a:solidFill>
              <a:srgbClr val="FFFF99"/>
            </a:solidFill>
            <a:ln w="28575" algn="ctr">
              <a:solidFill>
                <a:schemeClr val="tx2"/>
              </a:solidFill>
              <a:miter lim="800000"/>
              <a:headEnd/>
              <a:tailEnd/>
            </a:ln>
          </p:spPr>
          <p:txBody>
            <a:bodyPr wrap="none"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0276" name="Rectangle 35"/>
            <p:cNvSpPr>
              <a:spLocks noChangeArrowheads="1"/>
            </p:cNvSpPr>
            <p:nvPr/>
          </p:nvSpPr>
          <p:spPr bwMode="auto">
            <a:xfrm>
              <a:off x="113" y="4020"/>
              <a:ext cx="181" cy="136"/>
            </a:xfrm>
            <a:prstGeom prst="rect">
              <a:avLst/>
            </a:prstGeom>
            <a:solidFill>
              <a:srgbClr val="FF99CC"/>
            </a:solidFill>
            <a:ln w="28575" algn="ctr">
              <a:solidFill>
                <a:schemeClr val="tx2"/>
              </a:solidFill>
              <a:miter lim="800000"/>
              <a:headEnd/>
              <a:tailEnd/>
            </a:ln>
          </p:spPr>
          <p:txBody>
            <a:bodyPr wrap="none"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0277" name="Text Box 36"/>
            <p:cNvSpPr txBox="1">
              <a:spLocks noChangeArrowheads="1"/>
            </p:cNvSpPr>
            <p:nvPr/>
          </p:nvSpPr>
          <p:spPr bwMode="auto">
            <a:xfrm>
              <a:off x="295" y="3521"/>
              <a:ext cx="453" cy="194"/>
            </a:xfrm>
            <a:prstGeom prst="rect">
              <a:avLst/>
            </a:prstGeom>
            <a:noFill/>
            <a:ln w="9525">
              <a:noFill/>
              <a:miter lim="800000"/>
              <a:headEnd/>
              <a:tailEnd/>
            </a:ln>
          </p:spPr>
          <p:txBody>
            <a:bodyPr>
              <a:spAutoFit/>
            </a:bodyPr>
            <a:lstStyle/>
            <a:p>
              <a:pPr algn="ctr">
                <a:spcBef>
                  <a:spcPct val="50000"/>
                </a:spcBef>
              </a:pPr>
              <a:r>
                <a:rPr lang="zh-TW" altLang="en-US" sz="1400" dirty="0" smtClean="0">
                  <a:solidFill>
                    <a:srgbClr val="000066"/>
                  </a:solidFill>
                  <a:latin typeface="微軟正黑體" pitchFamily="34" charset="-120"/>
                  <a:ea typeface="微軟正黑體" pitchFamily="34" charset="-120"/>
                </a:rPr>
                <a:t>系統端</a:t>
              </a:r>
              <a:endParaRPr lang="en-US" altLang="zh-TW" sz="1400" dirty="0">
                <a:solidFill>
                  <a:srgbClr val="000066"/>
                </a:solidFill>
                <a:latin typeface="微軟正黑體" pitchFamily="34" charset="-120"/>
                <a:ea typeface="微軟正黑體" pitchFamily="34" charset="-120"/>
              </a:endParaRPr>
            </a:p>
          </p:txBody>
        </p:sp>
        <p:sp>
          <p:nvSpPr>
            <p:cNvPr id="10278" name="Text Box 37"/>
            <p:cNvSpPr txBox="1">
              <a:spLocks noChangeArrowheads="1"/>
            </p:cNvSpPr>
            <p:nvPr/>
          </p:nvSpPr>
          <p:spPr bwMode="auto">
            <a:xfrm>
              <a:off x="295" y="3748"/>
              <a:ext cx="453" cy="194"/>
            </a:xfrm>
            <a:prstGeom prst="rect">
              <a:avLst/>
            </a:prstGeom>
            <a:noFill/>
            <a:ln w="9525">
              <a:noFill/>
              <a:miter lim="800000"/>
              <a:headEnd/>
              <a:tailEnd/>
            </a:ln>
          </p:spPr>
          <p:txBody>
            <a:bodyPr>
              <a:spAutoFit/>
            </a:bodyPr>
            <a:lstStyle/>
            <a:p>
              <a:pPr algn="ctr">
                <a:spcBef>
                  <a:spcPct val="50000"/>
                </a:spcBef>
              </a:pPr>
              <a:r>
                <a:rPr lang="zh-TW" altLang="en-US" sz="1400" dirty="0" smtClean="0">
                  <a:solidFill>
                    <a:srgbClr val="000066"/>
                  </a:solidFill>
                  <a:latin typeface="微軟正黑體" pitchFamily="34" charset="-120"/>
                  <a:ea typeface="微軟正黑體" pitchFamily="34" charset="-120"/>
                </a:rPr>
                <a:t>設備端</a:t>
              </a:r>
              <a:endParaRPr lang="en-US" altLang="zh-TW" sz="1400" dirty="0">
                <a:solidFill>
                  <a:srgbClr val="000066"/>
                </a:solidFill>
                <a:latin typeface="微軟正黑體" pitchFamily="34" charset="-120"/>
                <a:ea typeface="微軟正黑體" pitchFamily="34" charset="-120"/>
              </a:endParaRPr>
            </a:p>
          </p:txBody>
        </p:sp>
        <p:sp>
          <p:nvSpPr>
            <p:cNvPr id="10279" name="Text Box 38"/>
            <p:cNvSpPr txBox="1">
              <a:spLocks noChangeArrowheads="1"/>
            </p:cNvSpPr>
            <p:nvPr/>
          </p:nvSpPr>
          <p:spPr bwMode="auto">
            <a:xfrm>
              <a:off x="295" y="3974"/>
              <a:ext cx="861" cy="194"/>
            </a:xfrm>
            <a:prstGeom prst="rect">
              <a:avLst/>
            </a:prstGeom>
            <a:noFill/>
            <a:ln w="9525">
              <a:noFill/>
              <a:miter lim="800000"/>
              <a:headEnd/>
              <a:tailEnd/>
            </a:ln>
          </p:spPr>
          <p:txBody>
            <a:bodyPr>
              <a:spAutoFit/>
            </a:bodyPr>
            <a:lstStyle/>
            <a:p>
              <a:pPr algn="l">
                <a:spcBef>
                  <a:spcPct val="50000"/>
                </a:spcBef>
              </a:pPr>
              <a:r>
                <a:rPr lang="zh-TW" altLang="en-US" sz="1400" dirty="0" smtClean="0">
                  <a:solidFill>
                    <a:srgbClr val="000066"/>
                  </a:solidFill>
                  <a:latin typeface="微軟正黑體" panose="020B0604030504040204" pitchFamily="34" charset="-120"/>
                  <a:ea typeface="微軟正黑體" panose="020B0604030504040204" pitchFamily="34" charset="-120"/>
                </a:rPr>
                <a:t>便民服務端</a:t>
              </a:r>
              <a:endParaRPr lang="zh-TW" altLang="en-US" sz="1400" dirty="0">
                <a:solidFill>
                  <a:srgbClr val="000066"/>
                </a:solidFill>
                <a:latin typeface="微軟正黑體" pitchFamily="34" charset="-120"/>
                <a:ea typeface="微軟正黑體" pitchFamily="34" charset="-120"/>
              </a:endParaRPr>
            </a:p>
          </p:txBody>
        </p:sp>
      </p:grpSp>
      <p:sp>
        <p:nvSpPr>
          <p:cNvPr id="10270" name="AutoShape 39"/>
          <p:cNvSpPr>
            <a:spLocks noChangeArrowheads="1"/>
          </p:cNvSpPr>
          <p:nvPr/>
        </p:nvSpPr>
        <p:spPr bwMode="auto">
          <a:xfrm>
            <a:off x="394420" y="980728"/>
            <a:ext cx="2665412" cy="792163"/>
          </a:xfrm>
          <a:prstGeom prst="curvedDownArrow">
            <a:avLst>
              <a:gd name="adj1" fmla="val 67295"/>
              <a:gd name="adj2" fmla="val 134589"/>
              <a:gd name="adj3" fmla="val 33333"/>
            </a:avLst>
          </a:prstGeom>
          <a:solidFill>
            <a:srgbClr val="FFCC00"/>
          </a:solidFill>
          <a:ln w="9525">
            <a:solidFill>
              <a:schemeClr val="tx2"/>
            </a:solidFill>
            <a:miter lim="800000"/>
            <a:headEnd/>
            <a:tailEnd/>
          </a:ln>
        </p:spPr>
        <p:txBody>
          <a:bodyPr wrap="none"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0271" name="Rectangle 31"/>
          <p:cNvSpPr>
            <a:spLocks noChangeArrowheads="1"/>
          </p:cNvSpPr>
          <p:nvPr/>
        </p:nvSpPr>
        <p:spPr bwMode="auto">
          <a:xfrm>
            <a:off x="1475656" y="5257800"/>
            <a:ext cx="1151409" cy="562297"/>
          </a:xfrm>
          <a:prstGeom prst="rect">
            <a:avLst/>
          </a:prstGeom>
          <a:solidFill>
            <a:srgbClr val="99CCFF"/>
          </a:solidFill>
          <a:ln w="9525">
            <a:solidFill>
              <a:schemeClr val="tx2"/>
            </a:solidFill>
            <a:miter lim="800000"/>
            <a:headEnd/>
            <a:tailEnd/>
          </a:ln>
        </p:spPr>
        <p:txBody>
          <a:bodyPr wrap="none" anchor="ctr"/>
          <a:lstStyle/>
          <a:p>
            <a:pPr algn="ctr"/>
            <a:r>
              <a:rPr kumimoji="1" lang="zh-TW" altLang="en-US" sz="1200" dirty="0">
                <a:solidFill>
                  <a:schemeClr val="tx2"/>
                </a:solidFill>
                <a:latin typeface="微軟正黑體" pitchFamily="34" charset="-120"/>
                <a:ea typeface="微軟正黑體" pitchFamily="34" charset="-120"/>
              </a:rPr>
              <a:t>智慧型站牌管理</a:t>
            </a:r>
            <a:endParaRPr kumimoji="1" lang="en-US" altLang="zh-TW" sz="1200" dirty="0">
              <a:solidFill>
                <a:schemeClr val="tx2"/>
              </a:solidFill>
              <a:latin typeface="微軟正黑體" pitchFamily="34" charset="-120"/>
              <a:ea typeface="微軟正黑體" pitchFamily="34" charset="-120"/>
            </a:endParaRPr>
          </a:p>
          <a:p>
            <a:pPr algn="ctr"/>
            <a:r>
              <a:rPr kumimoji="1" lang="zh-TW" altLang="en-US" sz="1200" dirty="0">
                <a:solidFill>
                  <a:schemeClr val="tx2"/>
                </a:solidFill>
                <a:latin typeface="微軟正黑體" pitchFamily="34" charset="-120"/>
                <a:ea typeface="微軟正黑體" pitchFamily="34" charset="-120"/>
              </a:rPr>
              <a:t>營管系統</a:t>
            </a:r>
          </a:p>
        </p:txBody>
      </p:sp>
      <p:sp>
        <p:nvSpPr>
          <p:cNvPr id="10272" name="Rectangle 23"/>
          <p:cNvSpPr>
            <a:spLocks noChangeArrowheads="1"/>
          </p:cNvSpPr>
          <p:nvPr/>
        </p:nvSpPr>
        <p:spPr bwMode="auto">
          <a:xfrm>
            <a:off x="5429250" y="1857375"/>
            <a:ext cx="968375" cy="431800"/>
          </a:xfrm>
          <a:prstGeom prst="rect">
            <a:avLst/>
          </a:prstGeom>
          <a:solidFill>
            <a:srgbClr val="FF99CC"/>
          </a:solidFill>
          <a:ln w="9525">
            <a:solidFill>
              <a:schemeClr val="tx2"/>
            </a:solidFill>
            <a:miter lim="800000"/>
            <a:headEnd/>
            <a:tailEnd/>
          </a:ln>
        </p:spPr>
        <p:txBody>
          <a:bodyPr wrap="none" anchor="ctr"/>
          <a:lstStyle/>
          <a:p>
            <a:pPr algn="ctr"/>
            <a:r>
              <a:rPr kumimoji="1" lang="zh-TW" altLang="en-US" sz="1200" dirty="0">
                <a:solidFill>
                  <a:schemeClr val="tx2"/>
                </a:solidFill>
                <a:latin typeface="微軟正黑體" panose="020B0604030504040204" pitchFamily="34" charset="-120"/>
                <a:ea typeface="微軟正黑體" panose="020B0604030504040204" pitchFamily="34" charset="-120"/>
              </a:rPr>
              <a:t>影像發佈平台</a:t>
            </a:r>
          </a:p>
        </p:txBody>
      </p:sp>
      <p:sp>
        <p:nvSpPr>
          <p:cNvPr id="10273" name="Rectangle 19"/>
          <p:cNvSpPr>
            <a:spLocks noChangeArrowheads="1"/>
          </p:cNvSpPr>
          <p:nvPr/>
        </p:nvSpPr>
        <p:spPr bwMode="auto">
          <a:xfrm>
            <a:off x="4286250" y="1928813"/>
            <a:ext cx="966788" cy="285750"/>
          </a:xfrm>
          <a:prstGeom prst="rect">
            <a:avLst/>
          </a:prstGeom>
          <a:solidFill>
            <a:srgbClr val="FF99CC"/>
          </a:solidFill>
          <a:ln w="9525">
            <a:solidFill>
              <a:schemeClr val="tx2"/>
            </a:solidFill>
            <a:miter lim="800000"/>
            <a:headEnd/>
            <a:tailEnd/>
          </a:ln>
        </p:spPr>
        <p:txBody>
          <a:bodyPr wrap="none" anchor="ctr"/>
          <a:lstStyle/>
          <a:p>
            <a:r>
              <a:rPr kumimoji="1" lang="en-US" altLang="zh-TW" sz="1200" dirty="0">
                <a:solidFill>
                  <a:schemeClr val="tx2"/>
                </a:solidFill>
                <a:latin typeface="微軟正黑體" pitchFamily="34" charset="-120"/>
                <a:ea typeface="微軟正黑體" pitchFamily="34" charset="-120"/>
              </a:rPr>
              <a:t>Widget</a:t>
            </a:r>
            <a:endParaRPr kumimoji="1" lang="zh-TW" altLang="en-US" sz="1200" dirty="0">
              <a:solidFill>
                <a:schemeClr val="tx2"/>
              </a:solidFill>
              <a:latin typeface="微軟正黑體" pitchFamily="34" charset="-120"/>
              <a:ea typeface="微軟正黑體" pitchFamily="34" charset="-120"/>
            </a:endParaRPr>
          </a:p>
        </p:txBody>
      </p:sp>
    </p:spTree>
    <p:extLst>
      <p:ext uri="{BB962C8B-B14F-4D97-AF65-F5344CB8AC3E}">
        <p14:creationId xmlns:p14="http://schemas.microsoft.com/office/powerpoint/2010/main" val="2988741800"/>
      </p:ext>
    </p:extLst>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標題 1"/>
          <p:cNvSpPr>
            <a:spLocks noGrp="1"/>
          </p:cNvSpPr>
          <p:nvPr>
            <p:ph type="title"/>
          </p:nvPr>
        </p:nvSpPr>
        <p:spPr>
          <a:xfrm>
            <a:off x="609600" y="228600"/>
            <a:ext cx="6554688" cy="457200"/>
          </a:xfrm>
        </p:spPr>
        <p:txBody>
          <a:bodyPr/>
          <a:lstStyle/>
          <a:p>
            <a:r>
              <a:rPr lang="en-US" altLang="zh-TW" dirty="0" smtClean="0"/>
              <a:t>Three Arrows for Taipei APTS</a:t>
            </a:r>
            <a:endParaRPr lang="zh-TW" altLang="en-US" dirty="0" smtClean="0"/>
          </a:p>
        </p:txBody>
      </p:sp>
      <p:sp>
        <p:nvSpPr>
          <p:cNvPr id="27650" name="投影片編號版面配置區 3"/>
          <p:cNvSpPr>
            <a:spLocks noGrp="1"/>
          </p:cNvSpPr>
          <p:nvPr>
            <p:ph type="sldNum" sz="quarter" idx="4294967295"/>
          </p:nvPr>
        </p:nvSpPr>
        <p:spPr>
          <a:xfrm>
            <a:off x="7239000" y="6400800"/>
            <a:ext cx="1905000" cy="457200"/>
          </a:xfrm>
          <a:prstGeom prst="rect">
            <a:avLst/>
          </a:prstGeom>
          <a:noFill/>
          <a:ln>
            <a:miter lim="800000"/>
            <a:headEnd/>
            <a:tailEnd/>
          </a:ln>
        </p:spPr>
        <p:txBody>
          <a:bodyPr/>
          <a:lstStyle/>
          <a:p>
            <a:fld id="{B1AEA2C2-28DD-44C2-8BE5-6242034FEB0C}" type="slidenum">
              <a:rPr lang="en-US" altLang="zh-TW" smtClean="0">
                <a:ea typeface="新細明體" charset="-120"/>
              </a:rPr>
              <a:pPr/>
              <a:t>17</a:t>
            </a:fld>
            <a:endParaRPr lang="en-US" altLang="zh-TW" smtClean="0">
              <a:ea typeface="新細明體" charset="-120"/>
            </a:endParaRPr>
          </a:p>
        </p:txBody>
      </p:sp>
      <p:pic>
        <p:nvPicPr>
          <p:cNvPr id="27651" name="Picture 3" descr="C:\Users\AllenChen\Dropbox\Public\2013ITS Congress Japan\簡報\簡報素材\three_arrows.png"/>
          <p:cNvPicPr>
            <a:picLocks noChangeAspect="1" noChangeArrowheads="1"/>
          </p:cNvPicPr>
          <p:nvPr/>
        </p:nvPicPr>
        <p:blipFill>
          <a:blip r:embed="rId3"/>
          <a:srcRect/>
          <a:stretch>
            <a:fillRect/>
          </a:stretch>
        </p:blipFill>
        <p:spPr bwMode="auto">
          <a:xfrm>
            <a:off x="214313" y="2924175"/>
            <a:ext cx="2547937" cy="2565400"/>
          </a:xfrm>
          <a:prstGeom prst="rect">
            <a:avLst/>
          </a:prstGeom>
          <a:noFill/>
          <a:ln w="9525">
            <a:noFill/>
            <a:miter lim="800000"/>
            <a:headEnd/>
            <a:tailEnd/>
          </a:ln>
        </p:spPr>
      </p:pic>
      <p:pic>
        <p:nvPicPr>
          <p:cNvPr id="27652" name="Picture 5" descr="C:\Users\AllenChen\Dropbox\Public\2013ITS Congress Japan\簡報\簡報素材\abe.jpg"/>
          <p:cNvPicPr>
            <a:picLocks noChangeAspect="1" noChangeArrowheads="1"/>
          </p:cNvPicPr>
          <p:nvPr/>
        </p:nvPicPr>
        <p:blipFill>
          <a:blip r:embed="rId4"/>
          <a:srcRect/>
          <a:stretch>
            <a:fillRect/>
          </a:stretch>
        </p:blipFill>
        <p:spPr bwMode="auto">
          <a:xfrm>
            <a:off x="395536" y="1235075"/>
            <a:ext cx="1800225" cy="1136650"/>
          </a:xfrm>
          <a:prstGeom prst="rect">
            <a:avLst/>
          </a:prstGeom>
          <a:noFill/>
          <a:ln w="9525">
            <a:noFill/>
            <a:miter lim="800000"/>
            <a:headEnd/>
            <a:tailEnd/>
          </a:ln>
        </p:spPr>
      </p:pic>
      <p:graphicFrame>
        <p:nvGraphicFramePr>
          <p:cNvPr id="6" name="資料庫圖表 5"/>
          <p:cNvGraphicFramePr/>
          <p:nvPr>
            <p:extLst/>
          </p:nvPr>
        </p:nvGraphicFramePr>
        <p:xfrm>
          <a:off x="2915816" y="1700808"/>
          <a:ext cx="5688632" cy="42484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654" name="圖片 6"/>
          <p:cNvPicPr>
            <a:picLocks noChangeAspect="1"/>
          </p:cNvPicPr>
          <p:nvPr/>
        </p:nvPicPr>
        <p:blipFill>
          <a:blip r:embed="rId10"/>
          <a:srcRect/>
          <a:stretch>
            <a:fillRect/>
          </a:stretch>
        </p:blipFill>
        <p:spPr bwMode="auto">
          <a:xfrm>
            <a:off x="4500563" y="1235075"/>
            <a:ext cx="3006725" cy="766763"/>
          </a:xfrm>
          <a:prstGeom prst="rect">
            <a:avLst/>
          </a:prstGeom>
          <a:noFill/>
          <a:ln w="9525">
            <a:noFill/>
            <a:miter lim="800000"/>
            <a:headEnd/>
            <a:tailEnd/>
          </a:ln>
        </p:spPr>
      </p:pic>
    </p:spTree>
    <p:extLst>
      <p:ext uri="{BB962C8B-B14F-4D97-AF65-F5344CB8AC3E}">
        <p14:creationId xmlns:p14="http://schemas.microsoft.com/office/powerpoint/2010/main" val="2699826617"/>
      </p:ext>
    </p:extLst>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標題 1"/>
          <p:cNvSpPr>
            <a:spLocks noGrp="1"/>
          </p:cNvSpPr>
          <p:nvPr>
            <p:ph type="title"/>
          </p:nvPr>
        </p:nvSpPr>
        <p:spPr>
          <a:xfrm>
            <a:off x="609599" y="228600"/>
            <a:ext cx="8354889" cy="457200"/>
          </a:xfrm>
        </p:spPr>
        <p:txBody>
          <a:bodyPr/>
          <a:lstStyle/>
          <a:p>
            <a:r>
              <a:rPr lang="en-US" altLang="zh-TW" dirty="0" smtClean="0"/>
              <a:t>1</a:t>
            </a:r>
            <a:r>
              <a:rPr lang="en-US" altLang="zh-TW" baseline="30000" dirty="0" smtClean="0"/>
              <a:t>st</a:t>
            </a:r>
            <a:r>
              <a:rPr lang="en-US" altLang="zh-TW" dirty="0" smtClean="0"/>
              <a:t> Arrow-Logic Algorithm Center(LAC)</a:t>
            </a:r>
            <a:endParaRPr lang="zh-TW" altLang="en-US" dirty="0" smtClean="0"/>
          </a:p>
        </p:txBody>
      </p:sp>
      <p:sp>
        <p:nvSpPr>
          <p:cNvPr id="29698" name="投影片編號版面配置區 2"/>
          <p:cNvSpPr>
            <a:spLocks noGrp="1"/>
          </p:cNvSpPr>
          <p:nvPr>
            <p:ph type="sldNum" sz="quarter" idx="4294967295"/>
          </p:nvPr>
        </p:nvSpPr>
        <p:spPr>
          <a:xfrm>
            <a:off x="7239000" y="6400800"/>
            <a:ext cx="1905000" cy="457200"/>
          </a:xfrm>
          <a:prstGeom prst="rect">
            <a:avLst/>
          </a:prstGeom>
          <a:noFill/>
          <a:ln>
            <a:miter lim="800000"/>
            <a:headEnd/>
            <a:tailEnd/>
          </a:ln>
        </p:spPr>
        <p:txBody>
          <a:bodyPr/>
          <a:lstStyle/>
          <a:p>
            <a:fld id="{0E081058-A0C3-4F12-816A-DCF3B241CAD0}" type="slidenum">
              <a:rPr lang="en-US" altLang="zh-TW" smtClean="0">
                <a:ea typeface="新細明體" charset="-120"/>
              </a:rPr>
              <a:pPr/>
              <a:t>18</a:t>
            </a:fld>
            <a:endParaRPr lang="en-US" altLang="zh-TW" smtClean="0">
              <a:ea typeface="新細明體" charset="-120"/>
            </a:endParaRPr>
          </a:p>
        </p:txBody>
      </p:sp>
      <p:pic>
        <p:nvPicPr>
          <p:cNvPr id="29699" name="Picture 2"/>
          <p:cNvPicPr>
            <a:picLocks noChangeAspect="1" noChangeArrowheads="1"/>
          </p:cNvPicPr>
          <p:nvPr/>
        </p:nvPicPr>
        <p:blipFill>
          <a:blip r:embed="rId3"/>
          <a:srcRect/>
          <a:stretch>
            <a:fillRect/>
          </a:stretch>
        </p:blipFill>
        <p:spPr bwMode="auto">
          <a:xfrm>
            <a:off x="1014413" y="908050"/>
            <a:ext cx="7200900" cy="5430838"/>
          </a:xfrm>
          <a:prstGeom prst="rect">
            <a:avLst/>
          </a:prstGeom>
          <a:noFill/>
          <a:ln w="9525">
            <a:noFill/>
            <a:miter lim="800000"/>
            <a:headEnd/>
            <a:tailEnd/>
          </a:ln>
        </p:spPr>
      </p:pic>
    </p:spTree>
    <p:extLst>
      <p:ext uri="{BB962C8B-B14F-4D97-AF65-F5344CB8AC3E}">
        <p14:creationId xmlns:p14="http://schemas.microsoft.com/office/powerpoint/2010/main" val="634831539"/>
      </p:ext>
    </p:extLst>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標題 1"/>
          <p:cNvSpPr>
            <a:spLocks noGrp="1"/>
          </p:cNvSpPr>
          <p:nvPr>
            <p:ph type="title"/>
          </p:nvPr>
        </p:nvSpPr>
        <p:spPr>
          <a:xfrm>
            <a:off x="323528" y="228600"/>
            <a:ext cx="9146977" cy="457200"/>
          </a:xfrm>
        </p:spPr>
        <p:txBody>
          <a:bodyPr/>
          <a:lstStyle/>
          <a:p>
            <a:r>
              <a:rPr lang="en-US" altLang="zh-TW" dirty="0" smtClean="0"/>
              <a:t>2</a:t>
            </a:r>
            <a:r>
              <a:rPr lang="en-US" altLang="zh-TW" baseline="30000" dirty="0" smtClean="0"/>
              <a:t>nd</a:t>
            </a:r>
            <a:r>
              <a:rPr lang="en-US" altLang="zh-TW" dirty="0" smtClean="0"/>
              <a:t> Arrow-Algorithm Dispatch Platform(ADP)</a:t>
            </a:r>
            <a:endParaRPr lang="zh-TW" altLang="en-US" dirty="0" smtClean="0"/>
          </a:p>
        </p:txBody>
      </p:sp>
      <p:sp>
        <p:nvSpPr>
          <p:cNvPr id="31746" name="投影片編號版面配置區 2"/>
          <p:cNvSpPr>
            <a:spLocks noGrp="1"/>
          </p:cNvSpPr>
          <p:nvPr>
            <p:ph type="sldNum" sz="quarter" idx="4294967295"/>
          </p:nvPr>
        </p:nvSpPr>
        <p:spPr>
          <a:xfrm>
            <a:off x="7239000" y="6400800"/>
            <a:ext cx="1905000" cy="457200"/>
          </a:xfrm>
          <a:prstGeom prst="rect">
            <a:avLst/>
          </a:prstGeom>
          <a:noFill/>
          <a:ln>
            <a:miter lim="800000"/>
            <a:headEnd/>
            <a:tailEnd/>
          </a:ln>
        </p:spPr>
        <p:txBody>
          <a:bodyPr/>
          <a:lstStyle/>
          <a:p>
            <a:fld id="{86CADA58-926A-4FE3-BD43-92FC3C0E82A0}" type="slidenum">
              <a:rPr lang="en-US" altLang="zh-TW" smtClean="0">
                <a:ea typeface="新細明體" charset="-120"/>
              </a:rPr>
              <a:pPr/>
              <a:t>19</a:t>
            </a:fld>
            <a:endParaRPr lang="en-US" altLang="zh-TW" smtClean="0">
              <a:ea typeface="新細明體" charset="-120"/>
            </a:endParaRPr>
          </a:p>
        </p:txBody>
      </p:sp>
      <p:sp>
        <p:nvSpPr>
          <p:cNvPr id="31747" name="Oval 33"/>
          <p:cNvSpPr>
            <a:spLocks noChangeArrowheads="1"/>
          </p:cNvSpPr>
          <p:nvPr/>
        </p:nvSpPr>
        <p:spPr bwMode="auto">
          <a:xfrm>
            <a:off x="3311525" y="5805488"/>
            <a:ext cx="323850" cy="393700"/>
          </a:xfrm>
          <a:prstGeom prst="ellipse">
            <a:avLst/>
          </a:prstGeom>
          <a:solidFill>
            <a:srgbClr val="003366"/>
          </a:solidFill>
          <a:ln w="9525">
            <a:noFill/>
            <a:round/>
            <a:headEnd/>
            <a:tailEnd/>
          </a:ln>
        </p:spPr>
        <p:txBody>
          <a:bodyPr wrap="none" anchor="ctr">
            <a:spAutoFit/>
          </a:bodyPr>
          <a:lstStyle/>
          <a:p>
            <a:pPr algn="ctr" defTabSz="912813"/>
            <a:r>
              <a:rPr lang="en-US" altLang="zh-TW" sz="1400">
                <a:solidFill>
                  <a:srgbClr val="FFFFFF"/>
                </a:solidFill>
                <a:latin typeface="Arial" charset="0"/>
              </a:rPr>
              <a:t>3</a:t>
            </a:r>
          </a:p>
        </p:txBody>
      </p:sp>
      <p:sp>
        <p:nvSpPr>
          <p:cNvPr id="31748" name="Rectangle 19"/>
          <p:cNvSpPr>
            <a:spLocks noChangeArrowheads="1"/>
          </p:cNvSpPr>
          <p:nvPr/>
        </p:nvSpPr>
        <p:spPr bwMode="auto">
          <a:xfrm>
            <a:off x="3130550" y="1196975"/>
            <a:ext cx="1441450" cy="850900"/>
          </a:xfrm>
          <a:prstGeom prst="rect">
            <a:avLst/>
          </a:prstGeom>
          <a:gradFill rotWithShape="1">
            <a:gsLst>
              <a:gs pos="0">
                <a:srgbClr val="0000FF"/>
              </a:gs>
              <a:gs pos="100000">
                <a:srgbClr val="003366"/>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0000FF"/>
            </a:extrusionClr>
          </a:sp3d>
        </p:spPr>
        <p:txBody>
          <a:bodyPr wrap="none" anchor="ctr">
            <a:flatTx/>
          </a:bodyPr>
          <a:lstStyle/>
          <a:p>
            <a:pPr algn="ctr" defTabSz="912813"/>
            <a:r>
              <a:rPr lang="en-US" altLang="zh-TW" sz="1800">
                <a:solidFill>
                  <a:srgbClr val="FFFFFF"/>
                </a:solidFill>
                <a:latin typeface="Arial" charset="0"/>
              </a:rPr>
              <a:t>LAC2</a:t>
            </a:r>
          </a:p>
          <a:p>
            <a:pPr algn="ctr" defTabSz="912813"/>
            <a:r>
              <a:rPr lang="en-US" altLang="zh-TW" sz="1800">
                <a:solidFill>
                  <a:srgbClr val="FFFFFF"/>
                </a:solidFill>
                <a:latin typeface="Arial" charset="0"/>
              </a:rPr>
              <a:t>(Route 2+3)</a:t>
            </a:r>
          </a:p>
        </p:txBody>
      </p:sp>
      <p:sp>
        <p:nvSpPr>
          <p:cNvPr id="7" name="Rectangle 19"/>
          <p:cNvSpPr>
            <a:spLocks noChangeArrowheads="1"/>
          </p:cNvSpPr>
          <p:nvPr/>
        </p:nvSpPr>
        <p:spPr bwMode="auto">
          <a:xfrm>
            <a:off x="3132138" y="1196975"/>
            <a:ext cx="1441450" cy="850900"/>
          </a:xfrm>
          <a:prstGeom prst="rect">
            <a:avLst/>
          </a:prstGeom>
          <a:gradFill rotWithShape="1">
            <a:gsLst>
              <a:gs pos="0">
                <a:srgbClr val="0000FF"/>
              </a:gs>
              <a:gs pos="100000">
                <a:srgbClr val="003366"/>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0000FF"/>
            </a:extrusionClr>
          </a:sp3d>
        </p:spPr>
        <p:txBody>
          <a:bodyPr wrap="none" anchor="ctr">
            <a:flatTx/>
          </a:bodyPr>
          <a:lstStyle/>
          <a:p>
            <a:pPr algn="ctr" defTabSz="912813"/>
            <a:r>
              <a:rPr lang="en-US" altLang="zh-TW" sz="1800">
                <a:solidFill>
                  <a:srgbClr val="FFFFFF"/>
                </a:solidFill>
                <a:latin typeface="Arial" charset="0"/>
              </a:rPr>
              <a:t>LAC2</a:t>
            </a:r>
            <a:r>
              <a:rPr lang="zh-TW" altLang="en-US" sz="1800">
                <a:solidFill>
                  <a:srgbClr val="FFFFFF"/>
                </a:solidFill>
                <a:latin typeface="Arial" charset="0"/>
              </a:rPr>
              <a:t/>
            </a:r>
            <a:br>
              <a:rPr lang="zh-TW" altLang="en-US" sz="1800">
                <a:solidFill>
                  <a:srgbClr val="FFFFFF"/>
                </a:solidFill>
                <a:latin typeface="Arial" charset="0"/>
              </a:rPr>
            </a:br>
            <a:r>
              <a:rPr lang="en-US" altLang="zh-TW" sz="1800">
                <a:solidFill>
                  <a:srgbClr val="FFFFFF"/>
                </a:solidFill>
                <a:latin typeface="Arial" charset="0"/>
              </a:rPr>
              <a:t>(Route2+3+</a:t>
            </a:r>
            <a:r>
              <a:rPr lang="en-US" altLang="zh-TW">
                <a:solidFill>
                  <a:srgbClr val="CC0000"/>
                </a:solidFill>
                <a:latin typeface="Arial" charset="0"/>
              </a:rPr>
              <a:t>1</a:t>
            </a:r>
            <a:r>
              <a:rPr lang="en-US" altLang="zh-TW" sz="1800">
                <a:solidFill>
                  <a:srgbClr val="FFFFFF"/>
                </a:solidFill>
                <a:latin typeface="Arial" charset="0"/>
              </a:rPr>
              <a:t>)</a:t>
            </a:r>
          </a:p>
        </p:txBody>
      </p:sp>
      <p:sp>
        <p:nvSpPr>
          <p:cNvPr id="31750" name="Rectangle 5"/>
          <p:cNvSpPr>
            <a:spLocks noChangeArrowheads="1"/>
          </p:cNvSpPr>
          <p:nvPr/>
        </p:nvSpPr>
        <p:spPr bwMode="auto">
          <a:xfrm>
            <a:off x="1042988" y="2565400"/>
            <a:ext cx="6408737" cy="2001838"/>
          </a:xfrm>
          <a:prstGeom prst="rect">
            <a:avLst/>
          </a:prstGeom>
          <a:gradFill rotWithShape="1">
            <a:gsLst>
              <a:gs pos="0">
                <a:srgbClr val="0000FF"/>
              </a:gs>
              <a:gs pos="100000">
                <a:srgbClr val="003366"/>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0000FF"/>
            </a:extrusionClr>
          </a:sp3d>
        </p:spPr>
        <p:txBody>
          <a:bodyPr wrap="none">
            <a:flatTx/>
          </a:bodyPr>
          <a:lstStyle/>
          <a:p>
            <a:pPr algn="ctr" defTabSz="912813"/>
            <a:r>
              <a:rPr lang="en-US" altLang="zh-TW">
                <a:solidFill>
                  <a:srgbClr val="FFFFFF"/>
                </a:solidFill>
              </a:rPr>
              <a:t>Algorithm Dispatch Platform(ADP)</a:t>
            </a:r>
          </a:p>
        </p:txBody>
      </p:sp>
      <p:sp>
        <p:nvSpPr>
          <p:cNvPr id="9" name="Rectangle 6"/>
          <p:cNvSpPr>
            <a:spLocks noChangeArrowheads="1"/>
          </p:cNvSpPr>
          <p:nvPr/>
        </p:nvSpPr>
        <p:spPr bwMode="auto">
          <a:xfrm>
            <a:off x="1258888" y="3722688"/>
            <a:ext cx="1338262" cy="620712"/>
          </a:xfrm>
          <a:prstGeom prst="rect">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defRPr/>
            </a:pPr>
            <a:r>
              <a:rPr kumimoji="1" lang="en-US" altLang="zh-TW" sz="1600" dirty="0">
                <a:solidFill>
                  <a:schemeClr val="tx1"/>
                </a:solidFill>
                <a:latin typeface="+mj-lt"/>
                <a:ea typeface="華康中黑體" pitchFamily="49" charset="-120"/>
              </a:rPr>
              <a:t>Vehicle</a:t>
            </a:r>
            <a:r>
              <a:rPr kumimoji="1" lang="zh-TW" altLang="en-US" sz="1600" dirty="0">
                <a:solidFill>
                  <a:schemeClr val="tx1"/>
                </a:solidFill>
                <a:latin typeface="+mj-lt"/>
                <a:ea typeface="華康中黑體" pitchFamily="49" charset="-120"/>
              </a:rPr>
              <a:t> </a:t>
            </a:r>
            <a:endParaRPr kumimoji="1" lang="en-US" altLang="zh-TW" sz="1600" dirty="0">
              <a:solidFill>
                <a:schemeClr val="tx1"/>
              </a:solidFill>
              <a:latin typeface="+mj-lt"/>
              <a:ea typeface="華康中黑體" pitchFamily="49" charset="-120"/>
            </a:endParaRPr>
          </a:p>
          <a:p>
            <a:pPr>
              <a:defRPr/>
            </a:pPr>
            <a:r>
              <a:rPr kumimoji="1" lang="en-US" altLang="zh-TW" sz="1600" dirty="0">
                <a:solidFill>
                  <a:schemeClr val="tx1"/>
                </a:solidFill>
                <a:latin typeface="+mj-lt"/>
                <a:ea typeface="華康中黑體" pitchFamily="49" charset="-120"/>
              </a:rPr>
              <a:t>Dispatch</a:t>
            </a:r>
            <a:endParaRPr kumimoji="1" lang="zh-TW" altLang="en-US" sz="1600" dirty="0">
              <a:solidFill>
                <a:schemeClr val="tx1"/>
              </a:solidFill>
              <a:latin typeface="+mj-lt"/>
              <a:ea typeface="華康中黑體" pitchFamily="49" charset="-120"/>
            </a:endParaRPr>
          </a:p>
        </p:txBody>
      </p:sp>
      <p:sp>
        <p:nvSpPr>
          <p:cNvPr id="10" name="Rectangle 7"/>
          <p:cNvSpPr>
            <a:spLocks noChangeArrowheads="1"/>
          </p:cNvSpPr>
          <p:nvPr/>
        </p:nvSpPr>
        <p:spPr bwMode="auto">
          <a:xfrm>
            <a:off x="4294188" y="3729038"/>
            <a:ext cx="1338262" cy="620712"/>
          </a:xfrm>
          <a:prstGeom prst="rect">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defRPr/>
            </a:pPr>
            <a:r>
              <a:rPr kumimoji="1" lang="en-US" altLang="zh-TW" sz="1600" dirty="0">
                <a:solidFill>
                  <a:schemeClr val="tx1"/>
                </a:solidFill>
                <a:latin typeface="+mj-lt"/>
                <a:ea typeface="華康中黑體" pitchFamily="49" charset="-120"/>
              </a:rPr>
              <a:t>LED</a:t>
            </a:r>
          </a:p>
          <a:p>
            <a:pPr>
              <a:defRPr/>
            </a:pPr>
            <a:r>
              <a:rPr kumimoji="1" lang="en-US" altLang="zh-TW" sz="1600" dirty="0">
                <a:solidFill>
                  <a:schemeClr val="tx1"/>
                </a:solidFill>
                <a:latin typeface="+mj-lt"/>
                <a:ea typeface="華康中黑體" pitchFamily="49" charset="-120"/>
              </a:rPr>
              <a:t>Dispatch</a:t>
            </a:r>
            <a:endParaRPr kumimoji="1" lang="zh-TW" altLang="en-US" sz="1600" dirty="0">
              <a:solidFill>
                <a:schemeClr val="tx1"/>
              </a:solidFill>
              <a:latin typeface="+mj-lt"/>
              <a:ea typeface="華康中黑體" pitchFamily="49" charset="-120"/>
            </a:endParaRPr>
          </a:p>
        </p:txBody>
      </p:sp>
      <p:sp>
        <p:nvSpPr>
          <p:cNvPr id="11" name="Rectangle 8"/>
          <p:cNvSpPr>
            <a:spLocks noChangeArrowheads="1"/>
          </p:cNvSpPr>
          <p:nvPr/>
        </p:nvSpPr>
        <p:spPr bwMode="auto">
          <a:xfrm>
            <a:off x="2776538" y="3729038"/>
            <a:ext cx="1336675" cy="620712"/>
          </a:xfrm>
          <a:prstGeom prst="rect">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defRPr/>
            </a:pPr>
            <a:r>
              <a:rPr kumimoji="1" lang="en-US" altLang="zh-TW" sz="1600" dirty="0">
                <a:solidFill>
                  <a:schemeClr val="tx1"/>
                </a:solidFill>
                <a:latin typeface="+mj-lt"/>
                <a:ea typeface="華康中黑體" pitchFamily="49" charset="-120"/>
              </a:rPr>
              <a:t>CS </a:t>
            </a:r>
          </a:p>
          <a:p>
            <a:pPr>
              <a:defRPr/>
            </a:pPr>
            <a:r>
              <a:rPr kumimoji="1" lang="en-US" altLang="zh-TW" sz="1600" dirty="0">
                <a:solidFill>
                  <a:schemeClr val="tx1"/>
                </a:solidFill>
                <a:latin typeface="+mj-lt"/>
                <a:ea typeface="華康中黑體" pitchFamily="49" charset="-120"/>
              </a:rPr>
              <a:t>Management</a:t>
            </a:r>
          </a:p>
        </p:txBody>
      </p:sp>
      <p:sp>
        <p:nvSpPr>
          <p:cNvPr id="12" name="Rectangle 9"/>
          <p:cNvSpPr>
            <a:spLocks noChangeArrowheads="1"/>
          </p:cNvSpPr>
          <p:nvPr/>
        </p:nvSpPr>
        <p:spPr bwMode="auto">
          <a:xfrm>
            <a:off x="5897563" y="3722688"/>
            <a:ext cx="1338262" cy="620712"/>
          </a:xfrm>
          <a:prstGeom prst="rect">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defRPr/>
            </a:pPr>
            <a:r>
              <a:rPr kumimoji="1" lang="en-US" altLang="zh-TW" sz="1600" dirty="0">
                <a:solidFill>
                  <a:schemeClr val="tx1"/>
                </a:solidFill>
                <a:latin typeface="+mj-lt"/>
                <a:ea typeface="華康中黑體" pitchFamily="49" charset="-120"/>
              </a:rPr>
              <a:t>Information</a:t>
            </a:r>
          </a:p>
          <a:p>
            <a:pPr>
              <a:defRPr/>
            </a:pPr>
            <a:r>
              <a:rPr kumimoji="1" lang="en-US" altLang="zh-TW" sz="1600" dirty="0">
                <a:solidFill>
                  <a:schemeClr val="tx1"/>
                </a:solidFill>
                <a:latin typeface="+mj-lt"/>
                <a:ea typeface="華康中黑體" pitchFamily="49" charset="-120"/>
              </a:rPr>
              <a:t>Cache</a:t>
            </a:r>
            <a:endParaRPr kumimoji="1" lang="zh-TW" altLang="en-US" sz="1600" dirty="0">
              <a:solidFill>
                <a:schemeClr val="tx1"/>
              </a:solidFill>
              <a:latin typeface="+mj-lt"/>
              <a:ea typeface="華康中黑體" pitchFamily="49" charset="-120"/>
            </a:endParaRPr>
          </a:p>
        </p:txBody>
      </p:sp>
      <p:sp>
        <p:nvSpPr>
          <p:cNvPr id="13" name="Rectangle 10"/>
          <p:cNvSpPr>
            <a:spLocks noChangeArrowheads="1"/>
          </p:cNvSpPr>
          <p:nvPr/>
        </p:nvSpPr>
        <p:spPr bwMode="auto">
          <a:xfrm>
            <a:off x="4292600" y="2927350"/>
            <a:ext cx="1338263" cy="620713"/>
          </a:xfrm>
          <a:prstGeom prst="rect">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defRPr/>
            </a:pPr>
            <a:r>
              <a:rPr kumimoji="1" lang="en-US" altLang="zh-TW" sz="1600" dirty="0">
                <a:solidFill>
                  <a:schemeClr val="tx1"/>
                </a:solidFill>
                <a:latin typeface="+mj-lt"/>
                <a:ea typeface="華康中黑體" pitchFamily="49" charset="-120"/>
              </a:rPr>
              <a:t>Route</a:t>
            </a:r>
            <a:endParaRPr kumimoji="1" lang="zh-TW" altLang="en-US" sz="1600" dirty="0">
              <a:solidFill>
                <a:schemeClr val="tx1"/>
              </a:solidFill>
              <a:latin typeface="+mj-lt"/>
              <a:ea typeface="華康中黑體" pitchFamily="49" charset="-120"/>
            </a:endParaRPr>
          </a:p>
          <a:p>
            <a:pPr>
              <a:defRPr/>
            </a:pPr>
            <a:r>
              <a:rPr kumimoji="1" lang="en-US" altLang="zh-TW" sz="1600" dirty="0">
                <a:solidFill>
                  <a:schemeClr val="tx1"/>
                </a:solidFill>
                <a:latin typeface="+mj-lt"/>
                <a:ea typeface="華康中黑體" pitchFamily="49" charset="-120"/>
              </a:rPr>
              <a:t>Dispatch</a:t>
            </a:r>
            <a:endParaRPr kumimoji="1" lang="zh-TW" altLang="en-US" sz="1600" dirty="0">
              <a:solidFill>
                <a:schemeClr val="tx1"/>
              </a:solidFill>
              <a:latin typeface="+mj-lt"/>
              <a:ea typeface="華康中黑體" pitchFamily="49" charset="-120"/>
            </a:endParaRPr>
          </a:p>
        </p:txBody>
      </p:sp>
      <p:sp>
        <p:nvSpPr>
          <p:cNvPr id="14" name="Rectangle 11"/>
          <p:cNvSpPr>
            <a:spLocks noChangeArrowheads="1"/>
          </p:cNvSpPr>
          <p:nvPr/>
        </p:nvSpPr>
        <p:spPr bwMode="auto">
          <a:xfrm>
            <a:off x="2830048" y="2966243"/>
            <a:ext cx="1336675" cy="620713"/>
          </a:xfrm>
          <a:prstGeom prst="rect">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defRPr/>
            </a:pPr>
            <a:r>
              <a:rPr kumimoji="1" lang="en-US" altLang="zh-TW" sz="1600" dirty="0">
                <a:solidFill>
                  <a:schemeClr val="tx1"/>
                </a:solidFill>
                <a:latin typeface="+mj-lt"/>
                <a:ea typeface="華康中黑體" pitchFamily="49" charset="-120"/>
              </a:rPr>
              <a:t>LAC</a:t>
            </a:r>
            <a:endParaRPr kumimoji="1" lang="zh-TW" altLang="en-US" sz="1600" dirty="0">
              <a:solidFill>
                <a:schemeClr val="tx1"/>
              </a:solidFill>
              <a:latin typeface="+mj-lt"/>
              <a:ea typeface="華康中黑體" pitchFamily="49" charset="-120"/>
            </a:endParaRPr>
          </a:p>
          <a:p>
            <a:pPr>
              <a:defRPr/>
            </a:pPr>
            <a:r>
              <a:rPr kumimoji="1" lang="en-US" altLang="zh-TW" sz="1600" dirty="0">
                <a:solidFill>
                  <a:schemeClr val="tx1"/>
                </a:solidFill>
                <a:latin typeface="+mj-lt"/>
                <a:ea typeface="華康中黑體" pitchFamily="49" charset="-120"/>
              </a:rPr>
              <a:t>Dispatch</a:t>
            </a:r>
            <a:endParaRPr kumimoji="1" lang="zh-TW" altLang="en-US" sz="1600" dirty="0">
              <a:solidFill>
                <a:schemeClr val="tx1"/>
              </a:solidFill>
              <a:latin typeface="+mj-lt"/>
              <a:ea typeface="華康中黑體" pitchFamily="49" charset="-120"/>
            </a:endParaRPr>
          </a:p>
        </p:txBody>
      </p:sp>
      <p:sp>
        <p:nvSpPr>
          <p:cNvPr id="15" name="Rectangle 12"/>
          <p:cNvSpPr>
            <a:spLocks noChangeArrowheads="1"/>
          </p:cNvSpPr>
          <p:nvPr/>
        </p:nvSpPr>
        <p:spPr bwMode="auto">
          <a:xfrm>
            <a:off x="1258888" y="2927350"/>
            <a:ext cx="1338262" cy="620713"/>
          </a:xfrm>
          <a:prstGeom prst="rect">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defRPr/>
            </a:pPr>
            <a:r>
              <a:rPr kumimoji="1" lang="en-US" altLang="zh-TW" sz="1600" dirty="0">
                <a:solidFill>
                  <a:schemeClr val="tx1"/>
                </a:solidFill>
                <a:latin typeface="+mj-lt"/>
                <a:ea typeface="華康中黑體" pitchFamily="49" charset="-120"/>
              </a:rPr>
              <a:t>Information</a:t>
            </a:r>
            <a:endParaRPr kumimoji="1" lang="zh-TW" altLang="en-US" sz="1600" dirty="0">
              <a:solidFill>
                <a:schemeClr val="tx1"/>
              </a:solidFill>
              <a:latin typeface="+mj-lt"/>
              <a:ea typeface="華康中黑體" pitchFamily="49" charset="-120"/>
            </a:endParaRPr>
          </a:p>
          <a:p>
            <a:pPr>
              <a:defRPr/>
            </a:pPr>
            <a:r>
              <a:rPr kumimoji="1" lang="en-US" altLang="zh-TW" sz="1600" dirty="0">
                <a:solidFill>
                  <a:schemeClr val="tx1"/>
                </a:solidFill>
                <a:latin typeface="+mj-lt"/>
                <a:ea typeface="華康中黑體" pitchFamily="49" charset="-120"/>
              </a:rPr>
              <a:t>Adapter</a:t>
            </a:r>
            <a:endParaRPr kumimoji="1" lang="zh-TW" altLang="en-US" sz="1600" dirty="0">
              <a:solidFill>
                <a:schemeClr val="tx1"/>
              </a:solidFill>
              <a:latin typeface="+mj-lt"/>
              <a:ea typeface="華康中黑體" pitchFamily="49" charset="-120"/>
            </a:endParaRPr>
          </a:p>
        </p:txBody>
      </p:sp>
      <p:sp>
        <p:nvSpPr>
          <p:cNvPr id="16" name="Rectangle 13"/>
          <p:cNvSpPr>
            <a:spLocks noChangeArrowheads="1"/>
          </p:cNvSpPr>
          <p:nvPr/>
        </p:nvSpPr>
        <p:spPr bwMode="auto">
          <a:xfrm>
            <a:off x="5897563" y="2927350"/>
            <a:ext cx="1338262" cy="620713"/>
          </a:xfrm>
          <a:prstGeom prst="rect">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a:defRPr/>
            </a:pPr>
            <a:r>
              <a:rPr kumimoji="1" lang="en-US" altLang="zh-TW" sz="1600" dirty="0">
                <a:solidFill>
                  <a:schemeClr val="tx1"/>
                </a:solidFill>
                <a:latin typeface="+mj-lt"/>
                <a:ea typeface="華康中黑體" pitchFamily="49" charset="-120"/>
              </a:rPr>
              <a:t>Server</a:t>
            </a:r>
            <a:endParaRPr kumimoji="1" lang="zh-TW" altLang="en-US" sz="1600" dirty="0">
              <a:solidFill>
                <a:schemeClr val="tx1"/>
              </a:solidFill>
              <a:latin typeface="+mj-lt"/>
              <a:ea typeface="華康中黑體" pitchFamily="49" charset="-120"/>
            </a:endParaRPr>
          </a:p>
          <a:p>
            <a:pPr>
              <a:defRPr/>
            </a:pPr>
            <a:r>
              <a:rPr kumimoji="1" lang="en-US" altLang="zh-TW" sz="1600" dirty="0">
                <a:solidFill>
                  <a:schemeClr val="tx1"/>
                </a:solidFill>
                <a:latin typeface="+mj-lt"/>
                <a:ea typeface="華康中黑體" pitchFamily="49" charset="-120"/>
              </a:rPr>
              <a:t>Heartbeat</a:t>
            </a:r>
            <a:endParaRPr kumimoji="1" lang="zh-TW" altLang="en-US" sz="1600" dirty="0">
              <a:solidFill>
                <a:schemeClr val="tx1"/>
              </a:solidFill>
              <a:latin typeface="+mj-lt"/>
              <a:ea typeface="華康中黑體" pitchFamily="49" charset="-120"/>
            </a:endParaRPr>
          </a:p>
        </p:txBody>
      </p:sp>
      <p:sp>
        <p:nvSpPr>
          <p:cNvPr id="31759" name="Rectangle 19"/>
          <p:cNvSpPr>
            <a:spLocks noChangeArrowheads="1"/>
          </p:cNvSpPr>
          <p:nvPr/>
        </p:nvSpPr>
        <p:spPr bwMode="auto">
          <a:xfrm>
            <a:off x="1547813" y="1196975"/>
            <a:ext cx="1441450" cy="850900"/>
          </a:xfrm>
          <a:prstGeom prst="rect">
            <a:avLst/>
          </a:prstGeom>
          <a:gradFill rotWithShape="1">
            <a:gsLst>
              <a:gs pos="0">
                <a:srgbClr val="FF99CC"/>
              </a:gs>
              <a:gs pos="100000">
                <a:srgbClr val="FF7C80"/>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FF99CC"/>
            </a:extrusionClr>
          </a:sp3d>
        </p:spPr>
        <p:txBody>
          <a:bodyPr wrap="none" anchor="ctr">
            <a:flatTx/>
          </a:bodyPr>
          <a:lstStyle/>
          <a:p>
            <a:pPr algn="ctr" defTabSz="912813"/>
            <a:r>
              <a:rPr lang="en-US" altLang="zh-TW" sz="1800">
                <a:latin typeface="Arial" charset="0"/>
              </a:rPr>
              <a:t>LAC1</a:t>
            </a:r>
          </a:p>
          <a:p>
            <a:pPr algn="ctr" defTabSz="912813"/>
            <a:r>
              <a:rPr lang="en-US" altLang="zh-TW" sz="1800">
                <a:latin typeface="Arial" charset="0"/>
              </a:rPr>
              <a:t>(Route 1)</a:t>
            </a:r>
          </a:p>
        </p:txBody>
      </p:sp>
      <p:cxnSp>
        <p:nvCxnSpPr>
          <p:cNvPr id="31760" name="AutoShape 22"/>
          <p:cNvCxnSpPr>
            <a:cxnSpLocks noChangeShapeType="1"/>
            <a:stCxn id="31759" idx="2"/>
          </p:cNvCxnSpPr>
          <p:nvPr/>
        </p:nvCxnSpPr>
        <p:spPr bwMode="auto">
          <a:xfrm>
            <a:off x="2268538" y="2047875"/>
            <a:ext cx="85725" cy="415925"/>
          </a:xfrm>
          <a:prstGeom prst="straightConnector1">
            <a:avLst/>
          </a:prstGeom>
          <a:noFill/>
          <a:ln w="57150">
            <a:solidFill>
              <a:schemeClr val="tx1"/>
            </a:solidFill>
            <a:round/>
            <a:headEnd type="triangle" w="med" len="med"/>
            <a:tailEnd type="triangle" w="med" len="med"/>
          </a:ln>
        </p:spPr>
      </p:cxnSp>
      <p:cxnSp>
        <p:nvCxnSpPr>
          <p:cNvPr id="31761" name="AutoShape 22"/>
          <p:cNvCxnSpPr>
            <a:cxnSpLocks noChangeShapeType="1"/>
            <a:stCxn id="31748" idx="2"/>
          </p:cNvCxnSpPr>
          <p:nvPr/>
        </p:nvCxnSpPr>
        <p:spPr bwMode="auto">
          <a:xfrm>
            <a:off x="3851275" y="2047875"/>
            <a:ext cx="14288" cy="415925"/>
          </a:xfrm>
          <a:prstGeom prst="straightConnector1">
            <a:avLst/>
          </a:prstGeom>
          <a:noFill/>
          <a:ln w="57150">
            <a:solidFill>
              <a:schemeClr val="tx1"/>
            </a:solidFill>
            <a:round/>
            <a:headEnd type="triangle" w="med" len="med"/>
            <a:tailEnd type="triangle" w="med" len="med"/>
          </a:ln>
        </p:spPr>
      </p:cxnSp>
      <p:sp>
        <p:nvSpPr>
          <p:cNvPr id="31762" name="Rectangle 4"/>
          <p:cNvSpPr>
            <a:spLocks noChangeArrowheads="1"/>
          </p:cNvSpPr>
          <p:nvPr/>
        </p:nvSpPr>
        <p:spPr bwMode="auto">
          <a:xfrm>
            <a:off x="1189038" y="4833938"/>
            <a:ext cx="1058862" cy="792162"/>
          </a:xfrm>
          <a:prstGeom prst="rect">
            <a:avLst/>
          </a:prstGeom>
          <a:gradFill rotWithShape="1">
            <a:gsLst>
              <a:gs pos="0">
                <a:srgbClr val="FF99CC"/>
              </a:gs>
              <a:gs pos="100000">
                <a:srgbClr val="FF7C80"/>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FF99CC"/>
            </a:extrusionClr>
          </a:sp3d>
        </p:spPr>
        <p:txBody>
          <a:bodyPr wrap="none" anchor="ctr">
            <a:flatTx/>
          </a:bodyPr>
          <a:lstStyle/>
          <a:p>
            <a:pPr algn="ctr" defTabSz="912813"/>
            <a:r>
              <a:rPr lang="en-US" altLang="zh-TW" sz="1400">
                <a:latin typeface="Arial" charset="0"/>
              </a:rPr>
              <a:t>1 Vehicle </a:t>
            </a:r>
          </a:p>
          <a:p>
            <a:pPr algn="ctr" defTabSz="912813"/>
            <a:r>
              <a:rPr lang="en-US" altLang="zh-TW" sz="1400">
                <a:latin typeface="Arial" charset="0"/>
              </a:rPr>
              <a:t>Server</a:t>
            </a:r>
            <a:endParaRPr lang="zh-TW" altLang="en-US" sz="1400">
              <a:latin typeface="Arial" charset="0"/>
            </a:endParaRPr>
          </a:p>
        </p:txBody>
      </p:sp>
      <p:sp>
        <p:nvSpPr>
          <p:cNvPr id="31763" name="Rectangle 6"/>
          <p:cNvSpPr>
            <a:spLocks noChangeArrowheads="1"/>
          </p:cNvSpPr>
          <p:nvPr/>
        </p:nvSpPr>
        <p:spPr bwMode="auto">
          <a:xfrm>
            <a:off x="3348038" y="4833938"/>
            <a:ext cx="1058862" cy="792162"/>
          </a:xfrm>
          <a:prstGeom prst="rect">
            <a:avLst/>
          </a:prstGeom>
          <a:gradFill rotWithShape="1">
            <a:gsLst>
              <a:gs pos="0">
                <a:srgbClr val="0000FF"/>
              </a:gs>
              <a:gs pos="100000">
                <a:srgbClr val="003366"/>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0000FF"/>
            </a:extrusionClr>
          </a:sp3d>
        </p:spPr>
        <p:txBody>
          <a:bodyPr wrap="none" anchor="ctr">
            <a:flatTx/>
          </a:bodyPr>
          <a:lstStyle/>
          <a:p>
            <a:pPr algn="ctr" defTabSz="912813"/>
            <a:r>
              <a:rPr lang="en-US" altLang="zh-TW" sz="1400">
                <a:solidFill>
                  <a:srgbClr val="FFFFFF"/>
                </a:solidFill>
                <a:latin typeface="Arial" charset="0"/>
              </a:rPr>
              <a:t>2+3Vehicle</a:t>
            </a:r>
          </a:p>
          <a:p>
            <a:pPr algn="ctr" defTabSz="912813"/>
            <a:r>
              <a:rPr lang="en-US" altLang="zh-TW" sz="1400">
                <a:solidFill>
                  <a:srgbClr val="FFFFFF"/>
                </a:solidFill>
                <a:latin typeface="Arial" charset="0"/>
              </a:rPr>
              <a:t>Server</a:t>
            </a:r>
            <a:endParaRPr lang="zh-TW" altLang="en-US" sz="1400">
              <a:solidFill>
                <a:srgbClr val="FFFFFF"/>
              </a:solidFill>
              <a:latin typeface="Arial" charset="0"/>
            </a:endParaRPr>
          </a:p>
        </p:txBody>
      </p:sp>
      <p:sp>
        <p:nvSpPr>
          <p:cNvPr id="31764" name="Rectangle 22"/>
          <p:cNvSpPr>
            <a:spLocks noChangeArrowheads="1"/>
          </p:cNvSpPr>
          <p:nvPr/>
        </p:nvSpPr>
        <p:spPr bwMode="auto">
          <a:xfrm>
            <a:off x="4932363" y="4833938"/>
            <a:ext cx="1223962" cy="792162"/>
          </a:xfrm>
          <a:prstGeom prst="rect">
            <a:avLst/>
          </a:prstGeom>
          <a:gradFill rotWithShape="1">
            <a:gsLst>
              <a:gs pos="0">
                <a:srgbClr val="FF99CC"/>
              </a:gs>
              <a:gs pos="100000">
                <a:srgbClr val="FF7C80"/>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FF99CC"/>
            </a:extrusionClr>
          </a:sp3d>
        </p:spPr>
        <p:txBody>
          <a:bodyPr wrap="none" anchor="ctr">
            <a:flatTx/>
          </a:bodyPr>
          <a:lstStyle/>
          <a:p>
            <a:pPr algn="ctr" defTabSz="912813"/>
            <a:r>
              <a:rPr lang="en-US" altLang="zh-TW" sz="1400">
                <a:latin typeface="Arial" charset="0"/>
              </a:rPr>
              <a:t>1</a:t>
            </a:r>
            <a:r>
              <a:rPr lang="zh-TW" altLang="en-US" sz="1400">
                <a:latin typeface="Arial" charset="0"/>
              </a:rPr>
              <a:t> </a:t>
            </a:r>
            <a:r>
              <a:rPr lang="en-US" altLang="zh-TW" sz="1400">
                <a:latin typeface="Arial" charset="0"/>
              </a:rPr>
              <a:t>LED</a:t>
            </a:r>
            <a:endParaRPr lang="zh-TW" altLang="en-US" sz="1400">
              <a:latin typeface="Arial" charset="0"/>
            </a:endParaRPr>
          </a:p>
          <a:p>
            <a:pPr algn="ctr" defTabSz="912813"/>
            <a:r>
              <a:rPr lang="en-US" altLang="zh-TW" sz="1400">
                <a:latin typeface="Arial" charset="0"/>
              </a:rPr>
              <a:t>Server</a:t>
            </a:r>
            <a:endParaRPr lang="zh-TW" altLang="en-US" sz="1400">
              <a:latin typeface="Arial" charset="0"/>
            </a:endParaRPr>
          </a:p>
        </p:txBody>
      </p:sp>
      <p:sp>
        <p:nvSpPr>
          <p:cNvPr id="31765" name="Rectangle 60"/>
          <p:cNvSpPr>
            <a:spLocks noChangeArrowheads="1"/>
          </p:cNvSpPr>
          <p:nvPr/>
        </p:nvSpPr>
        <p:spPr bwMode="auto">
          <a:xfrm>
            <a:off x="6300788" y="4833938"/>
            <a:ext cx="1584325" cy="792162"/>
          </a:xfrm>
          <a:prstGeom prst="rect">
            <a:avLst/>
          </a:prstGeom>
          <a:gradFill rotWithShape="1">
            <a:gsLst>
              <a:gs pos="0">
                <a:srgbClr val="0000FF"/>
              </a:gs>
              <a:gs pos="100000">
                <a:srgbClr val="003366"/>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0000FF"/>
            </a:extrusionClr>
          </a:sp3d>
        </p:spPr>
        <p:txBody>
          <a:bodyPr wrap="none" anchor="ctr">
            <a:flatTx/>
          </a:bodyPr>
          <a:lstStyle/>
          <a:p>
            <a:pPr algn="ctr" defTabSz="912813"/>
            <a:r>
              <a:rPr lang="en-US" altLang="zh-TW" sz="1400">
                <a:solidFill>
                  <a:srgbClr val="FFFFFF"/>
                </a:solidFill>
                <a:latin typeface="Arial" charset="0"/>
              </a:rPr>
              <a:t>2+3</a:t>
            </a:r>
            <a:r>
              <a:rPr lang="zh-TW" altLang="en-US" sz="1400">
                <a:solidFill>
                  <a:srgbClr val="FFFFFF"/>
                </a:solidFill>
                <a:latin typeface="Arial" charset="0"/>
              </a:rPr>
              <a:t> </a:t>
            </a:r>
            <a:r>
              <a:rPr lang="en-US" altLang="zh-TW" sz="1400">
                <a:solidFill>
                  <a:srgbClr val="FFFFFF"/>
                </a:solidFill>
                <a:latin typeface="Arial" charset="0"/>
              </a:rPr>
              <a:t>LED</a:t>
            </a:r>
            <a:endParaRPr lang="zh-TW" altLang="en-US" sz="1400">
              <a:solidFill>
                <a:srgbClr val="FFFFFF"/>
              </a:solidFill>
              <a:latin typeface="Arial" charset="0"/>
            </a:endParaRPr>
          </a:p>
          <a:p>
            <a:pPr algn="ctr" defTabSz="912813"/>
            <a:r>
              <a:rPr lang="en-US" altLang="zh-TW" sz="1400">
                <a:solidFill>
                  <a:srgbClr val="FFFFFF"/>
                </a:solidFill>
                <a:latin typeface="Arial" charset="0"/>
              </a:rPr>
              <a:t>Server</a:t>
            </a:r>
            <a:endParaRPr lang="zh-TW" altLang="en-US" sz="1400">
              <a:solidFill>
                <a:srgbClr val="FFFFFF"/>
              </a:solidFill>
              <a:latin typeface="Arial" charset="0"/>
            </a:endParaRPr>
          </a:p>
        </p:txBody>
      </p:sp>
      <p:sp>
        <p:nvSpPr>
          <p:cNvPr id="31766" name="Oval 26"/>
          <p:cNvSpPr>
            <a:spLocks noChangeArrowheads="1"/>
          </p:cNvSpPr>
          <p:nvPr/>
        </p:nvSpPr>
        <p:spPr bwMode="auto">
          <a:xfrm>
            <a:off x="846138" y="5788025"/>
            <a:ext cx="323850" cy="393700"/>
          </a:xfrm>
          <a:prstGeom prst="ellipse">
            <a:avLst/>
          </a:prstGeom>
          <a:solidFill>
            <a:srgbClr val="00CCFF"/>
          </a:solidFill>
          <a:ln w="9525">
            <a:noFill/>
            <a:round/>
            <a:headEnd/>
            <a:tailEnd/>
          </a:ln>
        </p:spPr>
        <p:txBody>
          <a:bodyPr wrap="none" anchor="ctr">
            <a:spAutoFit/>
          </a:bodyPr>
          <a:lstStyle/>
          <a:p>
            <a:pPr algn="ctr" defTabSz="912813"/>
            <a:r>
              <a:rPr lang="en-US" altLang="zh-TW" sz="1400">
                <a:latin typeface="Arial" charset="0"/>
              </a:rPr>
              <a:t>1</a:t>
            </a:r>
          </a:p>
        </p:txBody>
      </p:sp>
      <p:sp>
        <p:nvSpPr>
          <p:cNvPr id="31767" name="Oval 27"/>
          <p:cNvSpPr>
            <a:spLocks noChangeArrowheads="1"/>
          </p:cNvSpPr>
          <p:nvPr/>
        </p:nvSpPr>
        <p:spPr bwMode="auto">
          <a:xfrm>
            <a:off x="1254125" y="5807075"/>
            <a:ext cx="323850" cy="393700"/>
          </a:xfrm>
          <a:prstGeom prst="ellipse">
            <a:avLst/>
          </a:prstGeom>
          <a:solidFill>
            <a:srgbClr val="00CCFF"/>
          </a:solidFill>
          <a:ln w="9525">
            <a:noFill/>
            <a:round/>
            <a:headEnd/>
            <a:tailEnd/>
          </a:ln>
        </p:spPr>
        <p:txBody>
          <a:bodyPr wrap="none" anchor="ctr">
            <a:spAutoFit/>
          </a:bodyPr>
          <a:lstStyle/>
          <a:p>
            <a:pPr algn="ctr" defTabSz="912813"/>
            <a:r>
              <a:rPr lang="en-US" altLang="zh-TW" sz="1400">
                <a:latin typeface="Arial" charset="0"/>
              </a:rPr>
              <a:t>1</a:t>
            </a:r>
          </a:p>
        </p:txBody>
      </p:sp>
      <p:sp>
        <p:nvSpPr>
          <p:cNvPr id="31768" name="Oval 28"/>
          <p:cNvSpPr>
            <a:spLocks noChangeArrowheads="1"/>
          </p:cNvSpPr>
          <p:nvPr/>
        </p:nvSpPr>
        <p:spPr bwMode="auto">
          <a:xfrm>
            <a:off x="4032250" y="5805488"/>
            <a:ext cx="323850" cy="393700"/>
          </a:xfrm>
          <a:prstGeom prst="ellipse">
            <a:avLst/>
          </a:prstGeom>
          <a:solidFill>
            <a:srgbClr val="00CCFF"/>
          </a:solidFill>
          <a:ln w="9525">
            <a:noFill/>
            <a:round/>
            <a:headEnd/>
            <a:tailEnd/>
          </a:ln>
        </p:spPr>
        <p:txBody>
          <a:bodyPr wrap="none" anchor="ctr">
            <a:spAutoFit/>
          </a:bodyPr>
          <a:lstStyle/>
          <a:p>
            <a:pPr algn="ctr" defTabSz="912813"/>
            <a:r>
              <a:rPr lang="en-US" altLang="zh-TW" sz="1400">
                <a:latin typeface="Arial" charset="0"/>
              </a:rPr>
              <a:t>2</a:t>
            </a:r>
          </a:p>
        </p:txBody>
      </p:sp>
      <p:sp>
        <p:nvSpPr>
          <p:cNvPr id="31769" name="Oval 29"/>
          <p:cNvSpPr>
            <a:spLocks noChangeArrowheads="1"/>
          </p:cNvSpPr>
          <p:nvPr/>
        </p:nvSpPr>
        <p:spPr bwMode="auto">
          <a:xfrm>
            <a:off x="5251450" y="5805488"/>
            <a:ext cx="323850" cy="393700"/>
          </a:xfrm>
          <a:prstGeom prst="ellipse">
            <a:avLst/>
          </a:prstGeom>
          <a:solidFill>
            <a:srgbClr val="00CCFF"/>
          </a:solidFill>
          <a:ln w="9525">
            <a:noFill/>
            <a:round/>
            <a:headEnd/>
            <a:tailEnd/>
          </a:ln>
        </p:spPr>
        <p:txBody>
          <a:bodyPr wrap="none" anchor="ctr">
            <a:spAutoFit/>
          </a:bodyPr>
          <a:lstStyle/>
          <a:p>
            <a:pPr algn="ctr" defTabSz="912813"/>
            <a:r>
              <a:rPr lang="en-US" altLang="zh-TW" sz="1400">
                <a:latin typeface="Arial" charset="0"/>
              </a:rPr>
              <a:t>1</a:t>
            </a:r>
          </a:p>
        </p:txBody>
      </p:sp>
      <p:sp>
        <p:nvSpPr>
          <p:cNvPr id="31770" name="Oval 30"/>
          <p:cNvSpPr>
            <a:spLocks noChangeArrowheads="1"/>
          </p:cNvSpPr>
          <p:nvPr/>
        </p:nvSpPr>
        <p:spPr bwMode="auto">
          <a:xfrm>
            <a:off x="7092950" y="5805488"/>
            <a:ext cx="323850" cy="393700"/>
          </a:xfrm>
          <a:prstGeom prst="ellipse">
            <a:avLst/>
          </a:prstGeom>
          <a:solidFill>
            <a:srgbClr val="00CCFF"/>
          </a:solidFill>
          <a:ln w="9525">
            <a:noFill/>
            <a:round/>
            <a:headEnd/>
            <a:tailEnd/>
          </a:ln>
        </p:spPr>
        <p:txBody>
          <a:bodyPr wrap="none" anchor="ctr">
            <a:spAutoFit/>
          </a:bodyPr>
          <a:lstStyle/>
          <a:p>
            <a:pPr algn="ctr" defTabSz="912813"/>
            <a:r>
              <a:rPr lang="en-US" altLang="zh-TW" sz="1400">
                <a:latin typeface="Arial" charset="0"/>
              </a:rPr>
              <a:t>2</a:t>
            </a:r>
          </a:p>
        </p:txBody>
      </p:sp>
      <p:sp>
        <p:nvSpPr>
          <p:cNvPr id="31771" name="Oval 31"/>
          <p:cNvSpPr>
            <a:spLocks noChangeArrowheads="1"/>
          </p:cNvSpPr>
          <p:nvPr/>
        </p:nvSpPr>
        <p:spPr bwMode="auto">
          <a:xfrm>
            <a:off x="1830388" y="5807075"/>
            <a:ext cx="323850" cy="393700"/>
          </a:xfrm>
          <a:prstGeom prst="ellipse">
            <a:avLst/>
          </a:prstGeom>
          <a:solidFill>
            <a:srgbClr val="00CCFF"/>
          </a:solidFill>
          <a:ln w="9525">
            <a:noFill/>
            <a:round/>
            <a:headEnd/>
            <a:tailEnd/>
          </a:ln>
        </p:spPr>
        <p:txBody>
          <a:bodyPr wrap="none" anchor="ctr">
            <a:spAutoFit/>
          </a:bodyPr>
          <a:lstStyle/>
          <a:p>
            <a:pPr algn="ctr" defTabSz="912813"/>
            <a:r>
              <a:rPr lang="en-US" altLang="zh-TW" sz="1400">
                <a:latin typeface="Arial" charset="0"/>
              </a:rPr>
              <a:t>1</a:t>
            </a:r>
          </a:p>
        </p:txBody>
      </p:sp>
      <p:sp>
        <p:nvSpPr>
          <p:cNvPr id="31772" name="Oval 32"/>
          <p:cNvSpPr>
            <a:spLocks noChangeArrowheads="1"/>
          </p:cNvSpPr>
          <p:nvPr/>
        </p:nvSpPr>
        <p:spPr bwMode="auto">
          <a:xfrm>
            <a:off x="7518400" y="5805488"/>
            <a:ext cx="323850" cy="393700"/>
          </a:xfrm>
          <a:prstGeom prst="ellipse">
            <a:avLst/>
          </a:prstGeom>
          <a:solidFill>
            <a:srgbClr val="003366"/>
          </a:solidFill>
          <a:ln w="9525">
            <a:noFill/>
            <a:round/>
            <a:headEnd/>
            <a:tailEnd/>
          </a:ln>
        </p:spPr>
        <p:txBody>
          <a:bodyPr wrap="none" anchor="ctr">
            <a:spAutoFit/>
          </a:bodyPr>
          <a:lstStyle/>
          <a:p>
            <a:pPr algn="ctr" defTabSz="912813"/>
            <a:r>
              <a:rPr lang="en-US" altLang="zh-TW" sz="1400">
                <a:solidFill>
                  <a:srgbClr val="FFFFFF"/>
                </a:solidFill>
                <a:latin typeface="Arial" charset="0"/>
              </a:rPr>
              <a:t>3</a:t>
            </a:r>
          </a:p>
        </p:txBody>
      </p:sp>
      <p:sp>
        <p:nvSpPr>
          <p:cNvPr id="31773" name="Oval 33"/>
          <p:cNvSpPr>
            <a:spLocks noChangeArrowheads="1"/>
          </p:cNvSpPr>
          <p:nvPr/>
        </p:nvSpPr>
        <p:spPr bwMode="auto">
          <a:xfrm>
            <a:off x="3673475" y="5805488"/>
            <a:ext cx="323850" cy="393700"/>
          </a:xfrm>
          <a:prstGeom prst="ellipse">
            <a:avLst/>
          </a:prstGeom>
          <a:solidFill>
            <a:srgbClr val="003366"/>
          </a:solidFill>
          <a:ln w="9525">
            <a:noFill/>
            <a:round/>
            <a:headEnd/>
            <a:tailEnd/>
          </a:ln>
        </p:spPr>
        <p:txBody>
          <a:bodyPr wrap="none" anchor="ctr">
            <a:spAutoFit/>
          </a:bodyPr>
          <a:lstStyle/>
          <a:p>
            <a:pPr algn="ctr" defTabSz="912813"/>
            <a:r>
              <a:rPr lang="en-US" altLang="zh-TW" sz="1400">
                <a:solidFill>
                  <a:srgbClr val="FFFFFF"/>
                </a:solidFill>
                <a:latin typeface="Arial" charset="0"/>
              </a:rPr>
              <a:t>3</a:t>
            </a:r>
          </a:p>
        </p:txBody>
      </p:sp>
      <p:sp>
        <p:nvSpPr>
          <p:cNvPr id="31774" name="Rectangle 34"/>
          <p:cNvSpPr>
            <a:spLocks noChangeArrowheads="1"/>
          </p:cNvSpPr>
          <p:nvPr/>
        </p:nvSpPr>
        <p:spPr bwMode="auto">
          <a:xfrm>
            <a:off x="250825" y="5734050"/>
            <a:ext cx="4465638" cy="557213"/>
          </a:xfrm>
          <a:prstGeom prst="rect">
            <a:avLst/>
          </a:prstGeom>
          <a:noFill/>
          <a:ln w="9525" algn="ctr">
            <a:solidFill>
              <a:srgbClr val="008080"/>
            </a:solidFill>
            <a:miter lim="800000"/>
            <a:headEnd/>
            <a:tailEnd/>
          </a:ln>
        </p:spPr>
        <p:txBody>
          <a:bodyPr anchor="ctr"/>
          <a:lstStyle/>
          <a:p>
            <a:pPr defTabSz="912813"/>
            <a:r>
              <a:rPr lang="en-US" altLang="zh-TW" sz="1600">
                <a:latin typeface="Arial" charset="0"/>
              </a:rPr>
              <a:t>OBU</a:t>
            </a:r>
            <a:endParaRPr lang="zh-TW" altLang="en-US" sz="1600">
              <a:latin typeface="Arial" charset="0"/>
            </a:endParaRPr>
          </a:p>
        </p:txBody>
      </p:sp>
      <p:sp>
        <p:nvSpPr>
          <p:cNvPr id="31775" name="Rectangle 35"/>
          <p:cNvSpPr>
            <a:spLocks noChangeArrowheads="1"/>
          </p:cNvSpPr>
          <p:nvPr/>
        </p:nvSpPr>
        <p:spPr bwMode="auto">
          <a:xfrm>
            <a:off x="4932363" y="5734050"/>
            <a:ext cx="3527425" cy="557213"/>
          </a:xfrm>
          <a:prstGeom prst="rect">
            <a:avLst/>
          </a:prstGeom>
          <a:noFill/>
          <a:ln w="9525" algn="ctr">
            <a:solidFill>
              <a:srgbClr val="008080"/>
            </a:solidFill>
            <a:miter lim="800000"/>
            <a:headEnd/>
            <a:tailEnd/>
          </a:ln>
        </p:spPr>
        <p:txBody>
          <a:bodyPr anchor="ctr"/>
          <a:lstStyle/>
          <a:p>
            <a:pPr algn="r" defTabSz="912813"/>
            <a:r>
              <a:rPr lang="en-US" altLang="zh-TW" sz="1600">
                <a:latin typeface="Arial" charset="0"/>
              </a:rPr>
              <a:t>LED</a:t>
            </a:r>
            <a:endParaRPr lang="zh-TW" altLang="en-US" sz="1600">
              <a:latin typeface="Arial" charset="0"/>
            </a:endParaRPr>
          </a:p>
        </p:txBody>
      </p:sp>
      <p:sp>
        <p:nvSpPr>
          <p:cNvPr id="31776" name="Oval 36"/>
          <p:cNvSpPr>
            <a:spLocks noChangeArrowheads="1"/>
          </p:cNvSpPr>
          <p:nvPr/>
        </p:nvSpPr>
        <p:spPr bwMode="auto">
          <a:xfrm>
            <a:off x="5616575" y="5805488"/>
            <a:ext cx="323850" cy="393700"/>
          </a:xfrm>
          <a:prstGeom prst="ellipse">
            <a:avLst/>
          </a:prstGeom>
          <a:solidFill>
            <a:srgbClr val="003366"/>
          </a:solidFill>
          <a:ln w="9525">
            <a:noFill/>
            <a:round/>
            <a:headEnd/>
            <a:tailEnd/>
          </a:ln>
        </p:spPr>
        <p:txBody>
          <a:bodyPr wrap="none" anchor="ctr">
            <a:spAutoFit/>
          </a:bodyPr>
          <a:lstStyle/>
          <a:p>
            <a:pPr algn="ctr" defTabSz="912813"/>
            <a:r>
              <a:rPr lang="en-US" altLang="zh-TW" sz="1400">
                <a:solidFill>
                  <a:srgbClr val="FFFFFF"/>
                </a:solidFill>
                <a:latin typeface="Arial" charset="0"/>
              </a:rPr>
              <a:t>3</a:t>
            </a:r>
          </a:p>
        </p:txBody>
      </p:sp>
      <p:sp>
        <p:nvSpPr>
          <p:cNvPr id="35" name="Oval 43"/>
          <p:cNvSpPr>
            <a:spLocks noChangeArrowheads="1"/>
          </p:cNvSpPr>
          <p:nvPr/>
        </p:nvSpPr>
        <p:spPr bwMode="auto">
          <a:xfrm>
            <a:off x="3273425" y="5786438"/>
            <a:ext cx="361950" cy="430212"/>
          </a:xfrm>
          <a:prstGeom prst="ellipse">
            <a:avLst/>
          </a:prstGeom>
          <a:solidFill>
            <a:srgbClr val="CC0000"/>
          </a:solidFill>
          <a:ln w="38100" algn="ctr">
            <a:solidFill>
              <a:srgbClr val="CC0000"/>
            </a:solidFill>
            <a:round/>
            <a:headEnd/>
            <a:tailEnd/>
          </a:ln>
        </p:spPr>
        <p:txBody>
          <a:bodyPr wrap="none" anchor="ctr">
            <a:spAutoFit/>
          </a:bodyPr>
          <a:lstStyle/>
          <a:p>
            <a:pPr algn="ctr" defTabSz="912813"/>
            <a:r>
              <a:rPr lang="en-US" altLang="zh-TW" sz="1400">
                <a:solidFill>
                  <a:srgbClr val="FFFFFF"/>
                </a:solidFill>
                <a:latin typeface="Arial" charset="0"/>
              </a:rPr>
              <a:t>1</a:t>
            </a:r>
          </a:p>
        </p:txBody>
      </p:sp>
      <p:sp>
        <p:nvSpPr>
          <p:cNvPr id="36" name="Freeform 44"/>
          <p:cNvSpPr>
            <a:spLocks/>
          </p:cNvSpPr>
          <p:nvPr/>
        </p:nvSpPr>
        <p:spPr bwMode="auto">
          <a:xfrm flipH="1">
            <a:off x="2268538" y="2060575"/>
            <a:ext cx="1223962" cy="3600450"/>
          </a:xfrm>
          <a:custGeom>
            <a:avLst/>
            <a:gdLst>
              <a:gd name="T0" fmla="*/ 2147483647 w 2321"/>
              <a:gd name="T1" fmla="*/ 2147483647 h 2359"/>
              <a:gd name="T2" fmla="*/ 2147483647 w 2321"/>
              <a:gd name="T3" fmla="*/ 2147483647 h 2359"/>
              <a:gd name="T4" fmla="*/ 2147483647 w 2321"/>
              <a:gd name="T5" fmla="*/ 2147483647 h 2359"/>
              <a:gd name="T6" fmla="*/ 2147483647 w 2321"/>
              <a:gd name="T7" fmla="*/ 2147483647 h 2359"/>
              <a:gd name="T8" fmla="*/ 2147483647 w 2321"/>
              <a:gd name="T9" fmla="*/ 0 h 2359"/>
              <a:gd name="T10" fmla="*/ 0 60000 65536"/>
              <a:gd name="T11" fmla="*/ 0 60000 65536"/>
              <a:gd name="T12" fmla="*/ 0 60000 65536"/>
              <a:gd name="T13" fmla="*/ 0 60000 65536"/>
              <a:gd name="T14" fmla="*/ 0 60000 65536"/>
              <a:gd name="T15" fmla="*/ 0 w 2321"/>
              <a:gd name="T16" fmla="*/ 0 h 2359"/>
              <a:gd name="T17" fmla="*/ 2321 w 2321"/>
              <a:gd name="T18" fmla="*/ 2359 h 2359"/>
            </a:gdLst>
            <a:ahLst/>
            <a:cxnLst>
              <a:cxn ang="T10">
                <a:pos x="T0" y="T1"/>
              </a:cxn>
              <a:cxn ang="T11">
                <a:pos x="T2" y="T3"/>
              </a:cxn>
              <a:cxn ang="T12">
                <a:pos x="T4" y="T5"/>
              </a:cxn>
              <a:cxn ang="T13">
                <a:pos x="T6" y="T7"/>
              </a:cxn>
              <a:cxn ang="T14">
                <a:pos x="T8" y="T9"/>
              </a:cxn>
            </a:cxnLst>
            <a:rect l="T15" t="T16" r="T17" b="T18"/>
            <a:pathLst>
              <a:path w="2321" h="2359">
                <a:moveTo>
                  <a:pt x="90" y="2359"/>
                </a:moveTo>
                <a:cubicBezTo>
                  <a:pt x="45" y="2192"/>
                  <a:pt x="0" y="2026"/>
                  <a:pt x="181" y="1814"/>
                </a:cubicBezTo>
                <a:cubicBezTo>
                  <a:pt x="362" y="1602"/>
                  <a:pt x="854" y="1315"/>
                  <a:pt x="1179" y="1088"/>
                </a:cubicBezTo>
                <a:cubicBezTo>
                  <a:pt x="1504" y="861"/>
                  <a:pt x="1943" y="634"/>
                  <a:pt x="2132" y="453"/>
                </a:cubicBezTo>
                <a:cubicBezTo>
                  <a:pt x="2321" y="272"/>
                  <a:pt x="2317" y="136"/>
                  <a:pt x="2313" y="0"/>
                </a:cubicBezTo>
              </a:path>
            </a:pathLst>
          </a:custGeom>
          <a:noFill/>
          <a:ln w="76200">
            <a:solidFill>
              <a:srgbClr val="CC0000"/>
            </a:solidFill>
            <a:prstDash val="sysDot"/>
            <a:round/>
            <a:headEnd/>
            <a:tailEnd type="triangle" w="med" len="med"/>
          </a:ln>
        </p:spPr>
        <p:txBody>
          <a:bodyPr wrap="none"/>
          <a:lstStyle/>
          <a:p>
            <a:endParaRPr lang="zh-TW" altLang="en-US"/>
          </a:p>
        </p:txBody>
      </p:sp>
      <p:grpSp>
        <p:nvGrpSpPr>
          <p:cNvPr id="37" name="Group 50"/>
          <p:cNvGrpSpPr>
            <a:grpSpLocks/>
          </p:cNvGrpSpPr>
          <p:nvPr/>
        </p:nvGrpSpPr>
        <p:grpSpPr bwMode="auto">
          <a:xfrm>
            <a:off x="1995488" y="1223963"/>
            <a:ext cx="560387" cy="693737"/>
            <a:chOff x="476" y="-607"/>
            <a:chExt cx="590" cy="607"/>
          </a:xfrm>
        </p:grpSpPr>
        <p:sp>
          <p:nvSpPr>
            <p:cNvPr id="31802" name="Line 51"/>
            <p:cNvSpPr>
              <a:spLocks noChangeShapeType="1"/>
            </p:cNvSpPr>
            <p:nvPr/>
          </p:nvSpPr>
          <p:spPr bwMode="auto">
            <a:xfrm flipH="1">
              <a:off x="476" y="-607"/>
              <a:ext cx="590" cy="607"/>
            </a:xfrm>
            <a:prstGeom prst="line">
              <a:avLst/>
            </a:prstGeom>
            <a:noFill/>
            <a:ln w="76200">
              <a:solidFill>
                <a:srgbClr val="CC0000"/>
              </a:solidFill>
              <a:round/>
              <a:headEnd/>
              <a:tailEnd/>
            </a:ln>
          </p:spPr>
          <p:txBody>
            <a:bodyPr>
              <a:spAutoFit/>
            </a:bodyPr>
            <a:lstStyle/>
            <a:p>
              <a:endParaRPr lang="zh-TW" altLang="en-US"/>
            </a:p>
          </p:txBody>
        </p:sp>
        <p:sp>
          <p:nvSpPr>
            <p:cNvPr id="31803" name="Line 52"/>
            <p:cNvSpPr>
              <a:spLocks noChangeShapeType="1"/>
            </p:cNvSpPr>
            <p:nvPr/>
          </p:nvSpPr>
          <p:spPr bwMode="auto">
            <a:xfrm>
              <a:off x="476" y="-607"/>
              <a:ext cx="590" cy="607"/>
            </a:xfrm>
            <a:prstGeom prst="line">
              <a:avLst/>
            </a:prstGeom>
            <a:noFill/>
            <a:ln w="76200">
              <a:solidFill>
                <a:srgbClr val="CC0000"/>
              </a:solidFill>
              <a:round/>
              <a:headEnd/>
              <a:tailEnd/>
            </a:ln>
          </p:spPr>
          <p:txBody>
            <a:bodyPr>
              <a:spAutoFit/>
            </a:bodyPr>
            <a:lstStyle/>
            <a:p>
              <a:endParaRPr lang="zh-TW" altLang="en-US"/>
            </a:p>
          </p:txBody>
        </p:sp>
      </p:grpSp>
      <p:sp>
        <p:nvSpPr>
          <p:cNvPr id="40" name="Freeform 54"/>
          <p:cNvSpPr>
            <a:spLocks/>
          </p:cNvSpPr>
          <p:nvPr/>
        </p:nvSpPr>
        <p:spPr bwMode="auto">
          <a:xfrm>
            <a:off x="1042988" y="2060575"/>
            <a:ext cx="3024187" cy="3673475"/>
          </a:xfrm>
          <a:custGeom>
            <a:avLst/>
            <a:gdLst>
              <a:gd name="T0" fmla="*/ 0 w 1905"/>
              <a:gd name="T1" fmla="*/ 2147483647 h 2314"/>
              <a:gd name="T2" fmla="*/ 2147483647 w 1905"/>
              <a:gd name="T3" fmla="*/ 2147483647 h 2314"/>
              <a:gd name="T4" fmla="*/ 2147483647 w 1905"/>
              <a:gd name="T5" fmla="*/ 2147483647 h 2314"/>
              <a:gd name="T6" fmla="*/ 2147483647 w 1905"/>
              <a:gd name="T7" fmla="*/ 0 h 2314"/>
              <a:gd name="T8" fmla="*/ 0 60000 65536"/>
              <a:gd name="T9" fmla="*/ 0 60000 65536"/>
              <a:gd name="T10" fmla="*/ 0 60000 65536"/>
              <a:gd name="T11" fmla="*/ 0 60000 65536"/>
              <a:gd name="T12" fmla="*/ 0 w 1905"/>
              <a:gd name="T13" fmla="*/ 0 h 2314"/>
              <a:gd name="T14" fmla="*/ 1905 w 1905"/>
              <a:gd name="T15" fmla="*/ 2314 h 2314"/>
            </a:gdLst>
            <a:ahLst/>
            <a:cxnLst>
              <a:cxn ang="T8">
                <a:pos x="T0" y="T1"/>
              </a:cxn>
              <a:cxn ang="T9">
                <a:pos x="T2" y="T3"/>
              </a:cxn>
              <a:cxn ang="T10">
                <a:pos x="T4" y="T5"/>
              </a:cxn>
              <a:cxn ang="T11">
                <a:pos x="T6" y="T7"/>
              </a:cxn>
            </a:cxnLst>
            <a:rect l="T12" t="T13" r="T14" b="T15"/>
            <a:pathLst>
              <a:path w="1905" h="2314">
                <a:moveTo>
                  <a:pt x="0" y="2314"/>
                </a:moveTo>
                <a:cubicBezTo>
                  <a:pt x="94" y="2060"/>
                  <a:pt x="189" y="1807"/>
                  <a:pt x="454" y="1542"/>
                </a:cubicBezTo>
                <a:cubicBezTo>
                  <a:pt x="719" y="1277"/>
                  <a:pt x="1346" y="983"/>
                  <a:pt x="1588" y="726"/>
                </a:cubicBezTo>
                <a:cubicBezTo>
                  <a:pt x="1830" y="469"/>
                  <a:pt x="1852" y="121"/>
                  <a:pt x="1905" y="0"/>
                </a:cubicBezTo>
              </a:path>
            </a:pathLst>
          </a:custGeom>
          <a:noFill/>
          <a:ln w="76200">
            <a:solidFill>
              <a:srgbClr val="CC0000"/>
            </a:solidFill>
            <a:prstDash val="sysDot"/>
            <a:round/>
            <a:headEnd/>
            <a:tailEnd type="triangle" w="med" len="med"/>
          </a:ln>
        </p:spPr>
        <p:txBody>
          <a:bodyPr wrap="none">
            <a:spAutoFit/>
          </a:bodyPr>
          <a:lstStyle/>
          <a:p>
            <a:endParaRPr lang="zh-TW" altLang="en-US"/>
          </a:p>
        </p:txBody>
      </p:sp>
      <p:sp>
        <p:nvSpPr>
          <p:cNvPr id="41" name="Freeform 55"/>
          <p:cNvSpPr>
            <a:spLocks/>
          </p:cNvSpPr>
          <p:nvPr/>
        </p:nvSpPr>
        <p:spPr bwMode="auto">
          <a:xfrm>
            <a:off x="1081088" y="2060575"/>
            <a:ext cx="1619250" cy="3673475"/>
          </a:xfrm>
          <a:custGeom>
            <a:avLst/>
            <a:gdLst>
              <a:gd name="T0" fmla="*/ 0 w 1020"/>
              <a:gd name="T1" fmla="*/ 2147483647 h 2314"/>
              <a:gd name="T2" fmla="*/ 2147483647 w 1020"/>
              <a:gd name="T3" fmla="*/ 2147483647 h 2314"/>
              <a:gd name="T4" fmla="*/ 2147483647 w 1020"/>
              <a:gd name="T5" fmla="*/ 2147483647 h 2314"/>
              <a:gd name="T6" fmla="*/ 2147483647 w 1020"/>
              <a:gd name="T7" fmla="*/ 0 h 2314"/>
              <a:gd name="T8" fmla="*/ 0 60000 65536"/>
              <a:gd name="T9" fmla="*/ 0 60000 65536"/>
              <a:gd name="T10" fmla="*/ 0 60000 65536"/>
              <a:gd name="T11" fmla="*/ 0 60000 65536"/>
              <a:gd name="T12" fmla="*/ 0 w 1020"/>
              <a:gd name="T13" fmla="*/ 0 h 2314"/>
              <a:gd name="T14" fmla="*/ 1020 w 1020"/>
              <a:gd name="T15" fmla="*/ 2314 h 2314"/>
            </a:gdLst>
            <a:ahLst/>
            <a:cxnLst>
              <a:cxn ang="T8">
                <a:pos x="T0" y="T1"/>
              </a:cxn>
              <a:cxn ang="T9">
                <a:pos x="T2" y="T3"/>
              </a:cxn>
              <a:cxn ang="T10">
                <a:pos x="T4" y="T5"/>
              </a:cxn>
              <a:cxn ang="T11">
                <a:pos x="T6" y="T7"/>
              </a:cxn>
            </a:cxnLst>
            <a:rect l="T12" t="T13" r="T14" b="T15"/>
            <a:pathLst>
              <a:path w="1020" h="2314">
                <a:moveTo>
                  <a:pt x="0" y="2314"/>
                </a:moveTo>
                <a:cubicBezTo>
                  <a:pt x="192" y="1962"/>
                  <a:pt x="385" y="1611"/>
                  <a:pt x="544" y="1316"/>
                </a:cubicBezTo>
                <a:cubicBezTo>
                  <a:pt x="703" y="1021"/>
                  <a:pt x="884" y="763"/>
                  <a:pt x="952" y="544"/>
                </a:cubicBezTo>
                <a:cubicBezTo>
                  <a:pt x="1020" y="325"/>
                  <a:pt x="986" y="162"/>
                  <a:pt x="952" y="0"/>
                </a:cubicBezTo>
              </a:path>
            </a:pathLst>
          </a:custGeom>
          <a:noFill/>
          <a:ln w="76200">
            <a:solidFill>
              <a:srgbClr val="CC0000"/>
            </a:solidFill>
            <a:prstDash val="sysDot"/>
            <a:round/>
            <a:headEnd/>
            <a:tailEnd type="triangle" w="med" len="med"/>
          </a:ln>
        </p:spPr>
        <p:txBody>
          <a:bodyPr wrap="none">
            <a:spAutoFit/>
          </a:bodyPr>
          <a:lstStyle/>
          <a:p>
            <a:endParaRPr lang="zh-TW" altLang="en-US"/>
          </a:p>
        </p:txBody>
      </p:sp>
      <p:sp>
        <p:nvSpPr>
          <p:cNvPr id="42" name="Freeform 63"/>
          <p:cNvSpPr>
            <a:spLocks/>
          </p:cNvSpPr>
          <p:nvPr/>
        </p:nvSpPr>
        <p:spPr bwMode="auto">
          <a:xfrm flipH="1">
            <a:off x="3348038" y="2060575"/>
            <a:ext cx="792162" cy="3673475"/>
          </a:xfrm>
          <a:custGeom>
            <a:avLst/>
            <a:gdLst>
              <a:gd name="T0" fmla="*/ 0 w 1020"/>
              <a:gd name="T1" fmla="*/ 2147483647 h 2314"/>
              <a:gd name="T2" fmla="*/ 2147483647 w 1020"/>
              <a:gd name="T3" fmla="*/ 2147483647 h 2314"/>
              <a:gd name="T4" fmla="*/ 2147483647 w 1020"/>
              <a:gd name="T5" fmla="*/ 2147483647 h 2314"/>
              <a:gd name="T6" fmla="*/ 2147483647 w 1020"/>
              <a:gd name="T7" fmla="*/ 0 h 2314"/>
              <a:gd name="T8" fmla="*/ 0 60000 65536"/>
              <a:gd name="T9" fmla="*/ 0 60000 65536"/>
              <a:gd name="T10" fmla="*/ 0 60000 65536"/>
              <a:gd name="T11" fmla="*/ 0 60000 65536"/>
              <a:gd name="T12" fmla="*/ 0 w 1020"/>
              <a:gd name="T13" fmla="*/ 0 h 2314"/>
              <a:gd name="T14" fmla="*/ 1020 w 1020"/>
              <a:gd name="T15" fmla="*/ 2314 h 2314"/>
            </a:gdLst>
            <a:ahLst/>
            <a:cxnLst>
              <a:cxn ang="T8">
                <a:pos x="T0" y="T1"/>
              </a:cxn>
              <a:cxn ang="T9">
                <a:pos x="T2" y="T3"/>
              </a:cxn>
              <a:cxn ang="T10">
                <a:pos x="T4" y="T5"/>
              </a:cxn>
              <a:cxn ang="T11">
                <a:pos x="T6" y="T7"/>
              </a:cxn>
            </a:cxnLst>
            <a:rect l="T12" t="T13" r="T14" b="T15"/>
            <a:pathLst>
              <a:path w="1020" h="2314">
                <a:moveTo>
                  <a:pt x="0" y="2314"/>
                </a:moveTo>
                <a:cubicBezTo>
                  <a:pt x="192" y="1962"/>
                  <a:pt x="385" y="1611"/>
                  <a:pt x="544" y="1316"/>
                </a:cubicBezTo>
                <a:cubicBezTo>
                  <a:pt x="703" y="1021"/>
                  <a:pt x="884" y="763"/>
                  <a:pt x="952" y="544"/>
                </a:cubicBezTo>
                <a:cubicBezTo>
                  <a:pt x="1020" y="325"/>
                  <a:pt x="986" y="162"/>
                  <a:pt x="952" y="0"/>
                </a:cubicBezTo>
              </a:path>
            </a:pathLst>
          </a:custGeom>
          <a:noFill/>
          <a:ln w="76200">
            <a:solidFill>
              <a:srgbClr val="CC0000"/>
            </a:solidFill>
            <a:prstDash val="sysDot"/>
            <a:round/>
            <a:headEnd/>
            <a:tailEnd type="triangle" w="med" len="med"/>
          </a:ln>
        </p:spPr>
        <p:txBody>
          <a:bodyPr>
            <a:spAutoFit/>
          </a:bodyPr>
          <a:lstStyle/>
          <a:p>
            <a:endParaRPr lang="zh-TW" altLang="en-US"/>
          </a:p>
        </p:txBody>
      </p:sp>
      <p:sp>
        <p:nvSpPr>
          <p:cNvPr id="43" name="Freeform 64"/>
          <p:cNvSpPr>
            <a:spLocks/>
          </p:cNvSpPr>
          <p:nvPr/>
        </p:nvSpPr>
        <p:spPr bwMode="auto">
          <a:xfrm>
            <a:off x="4067175" y="2060575"/>
            <a:ext cx="215900" cy="3673475"/>
          </a:xfrm>
          <a:custGeom>
            <a:avLst/>
            <a:gdLst>
              <a:gd name="T0" fmla="*/ 0 w 1905"/>
              <a:gd name="T1" fmla="*/ 2147483647 h 2314"/>
              <a:gd name="T2" fmla="*/ 2147483647 w 1905"/>
              <a:gd name="T3" fmla="*/ 2147483647 h 2314"/>
              <a:gd name="T4" fmla="*/ 2147483647 w 1905"/>
              <a:gd name="T5" fmla="*/ 2147483647 h 2314"/>
              <a:gd name="T6" fmla="*/ 2147483647 w 1905"/>
              <a:gd name="T7" fmla="*/ 0 h 2314"/>
              <a:gd name="T8" fmla="*/ 0 60000 65536"/>
              <a:gd name="T9" fmla="*/ 0 60000 65536"/>
              <a:gd name="T10" fmla="*/ 0 60000 65536"/>
              <a:gd name="T11" fmla="*/ 0 60000 65536"/>
              <a:gd name="T12" fmla="*/ 0 w 1905"/>
              <a:gd name="T13" fmla="*/ 0 h 2314"/>
              <a:gd name="T14" fmla="*/ 1905 w 1905"/>
              <a:gd name="T15" fmla="*/ 2314 h 2314"/>
            </a:gdLst>
            <a:ahLst/>
            <a:cxnLst>
              <a:cxn ang="T8">
                <a:pos x="T0" y="T1"/>
              </a:cxn>
              <a:cxn ang="T9">
                <a:pos x="T2" y="T3"/>
              </a:cxn>
              <a:cxn ang="T10">
                <a:pos x="T4" y="T5"/>
              </a:cxn>
              <a:cxn ang="T11">
                <a:pos x="T6" y="T7"/>
              </a:cxn>
            </a:cxnLst>
            <a:rect l="T12" t="T13" r="T14" b="T15"/>
            <a:pathLst>
              <a:path w="1905" h="2314">
                <a:moveTo>
                  <a:pt x="0" y="2314"/>
                </a:moveTo>
                <a:cubicBezTo>
                  <a:pt x="94" y="2060"/>
                  <a:pt x="189" y="1807"/>
                  <a:pt x="454" y="1542"/>
                </a:cubicBezTo>
                <a:cubicBezTo>
                  <a:pt x="719" y="1277"/>
                  <a:pt x="1346" y="983"/>
                  <a:pt x="1588" y="726"/>
                </a:cubicBezTo>
                <a:cubicBezTo>
                  <a:pt x="1830" y="469"/>
                  <a:pt x="1852" y="121"/>
                  <a:pt x="1905" y="0"/>
                </a:cubicBezTo>
              </a:path>
            </a:pathLst>
          </a:custGeom>
          <a:noFill/>
          <a:ln w="76200">
            <a:solidFill>
              <a:srgbClr val="CC0000"/>
            </a:solidFill>
            <a:prstDash val="sysDot"/>
            <a:round/>
            <a:headEnd/>
            <a:tailEnd type="triangle" w="med" len="med"/>
          </a:ln>
        </p:spPr>
        <p:txBody>
          <a:bodyPr>
            <a:spAutoFit/>
          </a:bodyPr>
          <a:lstStyle/>
          <a:p>
            <a:endParaRPr lang="zh-TW" altLang="en-US"/>
          </a:p>
        </p:txBody>
      </p:sp>
      <p:sp>
        <p:nvSpPr>
          <p:cNvPr id="44" name="Text Box 73"/>
          <p:cNvSpPr txBox="1">
            <a:spLocks noChangeArrowheads="1"/>
          </p:cNvSpPr>
          <p:nvPr/>
        </p:nvSpPr>
        <p:spPr bwMode="auto">
          <a:xfrm>
            <a:off x="2254250" y="5843588"/>
            <a:ext cx="892175" cy="339725"/>
          </a:xfrm>
          <a:prstGeom prst="rect">
            <a:avLst/>
          </a:prstGeom>
          <a:noFill/>
          <a:ln>
            <a:noFill/>
          </a:ln>
          <a:extLst/>
        </p:spPr>
        <p:txBody>
          <a:bodyPr wrap="none">
            <a:spAutoFit/>
          </a:bodyPr>
          <a:lstStyle>
            <a:lvl1pPr defTabSz="912813" eaLnBrk="0" hangingPunct="0">
              <a:defRPr kumimoji="1" sz="2400">
                <a:solidFill>
                  <a:schemeClr val="tx1"/>
                </a:solidFill>
                <a:latin typeface="標楷體" pitchFamily="65" charset="-120"/>
                <a:ea typeface="華康中黑體" pitchFamily="49" charset="-120"/>
              </a:defRPr>
            </a:lvl1pPr>
            <a:lvl2pPr marL="742950" indent="-285750" defTabSz="912813" eaLnBrk="0" hangingPunct="0">
              <a:defRPr kumimoji="1" sz="2400">
                <a:solidFill>
                  <a:schemeClr val="tx1"/>
                </a:solidFill>
                <a:latin typeface="標楷體" pitchFamily="65" charset="-120"/>
                <a:ea typeface="華康中黑體" pitchFamily="49" charset="-120"/>
              </a:defRPr>
            </a:lvl2pPr>
            <a:lvl3pPr marL="1143000" indent="-228600" defTabSz="912813" eaLnBrk="0" hangingPunct="0">
              <a:defRPr kumimoji="1" sz="2400">
                <a:solidFill>
                  <a:schemeClr val="tx1"/>
                </a:solidFill>
                <a:latin typeface="標楷體" pitchFamily="65" charset="-120"/>
                <a:ea typeface="華康中黑體" pitchFamily="49" charset="-120"/>
              </a:defRPr>
            </a:lvl3pPr>
            <a:lvl4pPr marL="1600200" indent="-228600" defTabSz="912813" eaLnBrk="0" hangingPunct="0">
              <a:defRPr kumimoji="1" sz="2400">
                <a:solidFill>
                  <a:schemeClr val="tx1"/>
                </a:solidFill>
                <a:latin typeface="標楷體" pitchFamily="65" charset="-120"/>
                <a:ea typeface="華康中黑體" pitchFamily="49" charset="-120"/>
              </a:defRPr>
            </a:lvl4pPr>
            <a:lvl5pPr marL="2057400" indent="-228600" defTabSz="912813" eaLnBrk="0" hangingPunct="0">
              <a:defRPr kumimoji="1" sz="2400">
                <a:solidFill>
                  <a:schemeClr val="tx1"/>
                </a:solidFill>
                <a:latin typeface="標楷體" pitchFamily="65" charset="-120"/>
                <a:ea typeface="華康中黑體" pitchFamily="49" charset="-120"/>
              </a:defRPr>
            </a:lvl5pPr>
            <a:lvl6pPr marL="2514600" indent="-228600" defTabSz="912813" eaLnBrk="0" fontAlgn="base" hangingPunct="0">
              <a:spcBef>
                <a:spcPct val="0"/>
              </a:spcBef>
              <a:spcAft>
                <a:spcPct val="0"/>
              </a:spcAft>
              <a:defRPr kumimoji="1" sz="2400">
                <a:solidFill>
                  <a:schemeClr val="tx1"/>
                </a:solidFill>
                <a:latin typeface="標楷體" pitchFamily="65" charset="-120"/>
                <a:ea typeface="華康中黑體" pitchFamily="49" charset="-120"/>
              </a:defRPr>
            </a:lvl6pPr>
            <a:lvl7pPr marL="2971800" indent="-228600" defTabSz="912813" eaLnBrk="0" fontAlgn="base" hangingPunct="0">
              <a:spcBef>
                <a:spcPct val="0"/>
              </a:spcBef>
              <a:spcAft>
                <a:spcPct val="0"/>
              </a:spcAft>
              <a:defRPr kumimoji="1" sz="2400">
                <a:solidFill>
                  <a:schemeClr val="tx1"/>
                </a:solidFill>
                <a:latin typeface="標楷體" pitchFamily="65" charset="-120"/>
                <a:ea typeface="華康中黑體" pitchFamily="49" charset="-120"/>
              </a:defRPr>
            </a:lvl7pPr>
            <a:lvl8pPr marL="3429000" indent="-228600" defTabSz="912813" eaLnBrk="0" fontAlgn="base" hangingPunct="0">
              <a:spcBef>
                <a:spcPct val="0"/>
              </a:spcBef>
              <a:spcAft>
                <a:spcPct val="0"/>
              </a:spcAft>
              <a:defRPr kumimoji="1" sz="2400">
                <a:solidFill>
                  <a:schemeClr val="tx1"/>
                </a:solidFill>
                <a:latin typeface="標楷體" pitchFamily="65" charset="-120"/>
                <a:ea typeface="華康中黑體" pitchFamily="49" charset="-120"/>
              </a:defRPr>
            </a:lvl8pPr>
            <a:lvl9pPr marL="3886200" indent="-228600" defTabSz="912813" eaLnBrk="0" fontAlgn="base" hangingPunct="0">
              <a:spcBef>
                <a:spcPct val="0"/>
              </a:spcBef>
              <a:spcAft>
                <a:spcPct val="0"/>
              </a:spcAft>
              <a:defRPr kumimoji="1" sz="2400">
                <a:solidFill>
                  <a:schemeClr val="tx1"/>
                </a:solidFill>
                <a:latin typeface="標楷體" pitchFamily="65" charset="-120"/>
                <a:ea typeface="華康中黑體" pitchFamily="49" charset="-120"/>
              </a:defRPr>
            </a:lvl9pPr>
          </a:lstStyle>
          <a:p>
            <a:pPr algn="ctr" eaLnBrk="1" hangingPunct="1">
              <a:defRPr/>
            </a:pPr>
            <a:r>
              <a:rPr lang="en-US" altLang="zh-TW" sz="1600" dirty="0" smtClean="0">
                <a:solidFill>
                  <a:srgbClr val="CC0000"/>
                </a:solidFill>
                <a:latin typeface="+mj-lt"/>
              </a:rPr>
              <a:t>Dispatch</a:t>
            </a:r>
            <a:endParaRPr lang="zh-TW" altLang="en-US" sz="1600" dirty="0">
              <a:solidFill>
                <a:srgbClr val="CC0000"/>
              </a:solidFill>
              <a:latin typeface="+mj-lt"/>
            </a:endParaRPr>
          </a:p>
        </p:txBody>
      </p:sp>
      <p:sp>
        <p:nvSpPr>
          <p:cNvPr id="45" name="Text Box 74"/>
          <p:cNvSpPr txBox="1">
            <a:spLocks noChangeArrowheads="1"/>
          </p:cNvSpPr>
          <p:nvPr/>
        </p:nvSpPr>
        <p:spPr bwMode="auto">
          <a:xfrm>
            <a:off x="4594225" y="1389063"/>
            <a:ext cx="1706563" cy="369887"/>
          </a:xfrm>
          <a:prstGeom prst="rect">
            <a:avLst/>
          </a:prstGeom>
          <a:noFill/>
          <a:ln>
            <a:noFill/>
          </a:ln>
          <a:extLst/>
        </p:spPr>
        <p:txBody>
          <a:bodyPr>
            <a:spAutoFit/>
          </a:bodyPr>
          <a:lstStyle>
            <a:lvl1pPr defTabSz="912813" eaLnBrk="0" hangingPunct="0">
              <a:defRPr kumimoji="1" sz="2400">
                <a:solidFill>
                  <a:schemeClr val="tx1"/>
                </a:solidFill>
                <a:latin typeface="標楷體" pitchFamily="65" charset="-120"/>
                <a:ea typeface="華康中黑體" pitchFamily="49" charset="-120"/>
              </a:defRPr>
            </a:lvl1pPr>
            <a:lvl2pPr marL="742950" indent="-285750" defTabSz="912813" eaLnBrk="0" hangingPunct="0">
              <a:defRPr kumimoji="1" sz="2400">
                <a:solidFill>
                  <a:schemeClr val="tx1"/>
                </a:solidFill>
                <a:latin typeface="標楷體" pitchFamily="65" charset="-120"/>
                <a:ea typeface="華康中黑體" pitchFamily="49" charset="-120"/>
              </a:defRPr>
            </a:lvl2pPr>
            <a:lvl3pPr marL="1143000" indent="-228600" defTabSz="912813" eaLnBrk="0" hangingPunct="0">
              <a:defRPr kumimoji="1" sz="2400">
                <a:solidFill>
                  <a:schemeClr val="tx1"/>
                </a:solidFill>
                <a:latin typeface="標楷體" pitchFamily="65" charset="-120"/>
                <a:ea typeface="華康中黑體" pitchFamily="49" charset="-120"/>
              </a:defRPr>
            </a:lvl3pPr>
            <a:lvl4pPr marL="1600200" indent="-228600" defTabSz="912813" eaLnBrk="0" hangingPunct="0">
              <a:defRPr kumimoji="1" sz="2400">
                <a:solidFill>
                  <a:schemeClr val="tx1"/>
                </a:solidFill>
                <a:latin typeface="標楷體" pitchFamily="65" charset="-120"/>
                <a:ea typeface="華康中黑體" pitchFamily="49" charset="-120"/>
              </a:defRPr>
            </a:lvl4pPr>
            <a:lvl5pPr marL="2057400" indent="-228600" defTabSz="912813" eaLnBrk="0" hangingPunct="0">
              <a:defRPr kumimoji="1" sz="2400">
                <a:solidFill>
                  <a:schemeClr val="tx1"/>
                </a:solidFill>
                <a:latin typeface="標楷體" pitchFamily="65" charset="-120"/>
                <a:ea typeface="華康中黑體" pitchFamily="49" charset="-120"/>
              </a:defRPr>
            </a:lvl5pPr>
            <a:lvl6pPr marL="2514600" indent="-228600" defTabSz="912813" eaLnBrk="0" fontAlgn="base" hangingPunct="0">
              <a:spcBef>
                <a:spcPct val="0"/>
              </a:spcBef>
              <a:spcAft>
                <a:spcPct val="0"/>
              </a:spcAft>
              <a:defRPr kumimoji="1" sz="2400">
                <a:solidFill>
                  <a:schemeClr val="tx1"/>
                </a:solidFill>
                <a:latin typeface="標楷體" pitchFamily="65" charset="-120"/>
                <a:ea typeface="華康中黑體" pitchFamily="49" charset="-120"/>
              </a:defRPr>
            </a:lvl6pPr>
            <a:lvl7pPr marL="2971800" indent="-228600" defTabSz="912813" eaLnBrk="0" fontAlgn="base" hangingPunct="0">
              <a:spcBef>
                <a:spcPct val="0"/>
              </a:spcBef>
              <a:spcAft>
                <a:spcPct val="0"/>
              </a:spcAft>
              <a:defRPr kumimoji="1" sz="2400">
                <a:solidFill>
                  <a:schemeClr val="tx1"/>
                </a:solidFill>
                <a:latin typeface="標楷體" pitchFamily="65" charset="-120"/>
                <a:ea typeface="華康中黑體" pitchFamily="49" charset="-120"/>
              </a:defRPr>
            </a:lvl7pPr>
            <a:lvl8pPr marL="3429000" indent="-228600" defTabSz="912813" eaLnBrk="0" fontAlgn="base" hangingPunct="0">
              <a:spcBef>
                <a:spcPct val="0"/>
              </a:spcBef>
              <a:spcAft>
                <a:spcPct val="0"/>
              </a:spcAft>
              <a:defRPr kumimoji="1" sz="2400">
                <a:solidFill>
                  <a:schemeClr val="tx1"/>
                </a:solidFill>
                <a:latin typeface="標楷體" pitchFamily="65" charset="-120"/>
                <a:ea typeface="華康中黑體" pitchFamily="49" charset="-120"/>
              </a:defRPr>
            </a:lvl8pPr>
            <a:lvl9pPr marL="3886200" indent="-228600" defTabSz="912813" eaLnBrk="0" fontAlgn="base" hangingPunct="0">
              <a:spcBef>
                <a:spcPct val="0"/>
              </a:spcBef>
              <a:spcAft>
                <a:spcPct val="0"/>
              </a:spcAft>
              <a:defRPr kumimoji="1" sz="2400">
                <a:solidFill>
                  <a:schemeClr val="tx1"/>
                </a:solidFill>
                <a:latin typeface="標楷體" pitchFamily="65" charset="-120"/>
                <a:ea typeface="華康中黑體" pitchFamily="49" charset="-120"/>
              </a:defRPr>
            </a:lvl9pPr>
          </a:lstStyle>
          <a:p>
            <a:pPr algn="ctr" eaLnBrk="1" hangingPunct="1">
              <a:defRPr/>
            </a:pPr>
            <a:r>
              <a:rPr lang="en-US" altLang="zh-TW" sz="1800" dirty="0" smtClean="0">
                <a:solidFill>
                  <a:srgbClr val="CC0000"/>
                </a:solidFill>
                <a:latin typeface="+mj-lt"/>
              </a:rPr>
              <a:t>LAC Redundant </a:t>
            </a:r>
            <a:endParaRPr lang="zh-TW" altLang="en-US" sz="1800" dirty="0">
              <a:solidFill>
                <a:srgbClr val="CC0000"/>
              </a:solidFill>
              <a:latin typeface="+mj-lt"/>
            </a:endParaRPr>
          </a:p>
        </p:txBody>
      </p:sp>
      <p:grpSp>
        <p:nvGrpSpPr>
          <p:cNvPr id="46" name="Group 75"/>
          <p:cNvGrpSpPr>
            <a:grpSpLocks/>
          </p:cNvGrpSpPr>
          <p:nvPr/>
        </p:nvGrpSpPr>
        <p:grpSpPr bwMode="auto">
          <a:xfrm>
            <a:off x="1908175" y="2060575"/>
            <a:ext cx="5616575" cy="3744913"/>
            <a:chOff x="1292" y="1298"/>
            <a:chExt cx="3629" cy="2359"/>
          </a:xfrm>
        </p:grpSpPr>
        <p:sp>
          <p:nvSpPr>
            <p:cNvPr id="31798" name="Freeform 76"/>
            <p:cNvSpPr>
              <a:spLocks/>
            </p:cNvSpPr>
            <p:nvPr/>
          </p:nvSpPr>
          <p:spPr bwMode="auto">
            <a:xfrm>
              <a:off x="2744" y="1298"/>
              <a:ext cx="2177" cy="2359"/>
            </a:xfrm>
            <a:custGeom>
              <a:avLst/>
              <a:gdLst>
                <a:gd name="T0" fmla="*/ 0 w 1361"/>
                <a:gd name="T1" fmla="*/ 0 h 2359"/>
                <a:gd name="T2" fmla="*/ 11402 w 1361"/>
                <a:gd name="T3" fmla="*/ 953 h 2359"/>
                <a:gd name="T4" fmla="*/ 20518 w 1361"/>
                <a:gd name="T5" fmla="*/ 1452 h 2359"/>
                <a:gd name="T6" fmla="*/ 22797 w 1361"/>
                <a:gd name="T7" fmla="*/ 2359 h 2359"/>
                <a:gd name="T8" fmla="*/ 0 60000 65536"/>
                <a:gd name="T9" fmla="*/ 0 60000 65536"/>
                <a:gd name="T10" fmla="*/ 0 60000 65536"/>
                <a:gd name="T11" fmla="*/ 0 60000 65536"/>
                <a:gd name="T12" fmla="*/ 0 w 1361"/>
                <a:gd name="T13" fmla="*/ 0 h 2359"/>
                <a:gd name="T14" fmla="*/ 1361 w 1361"/>
                <a:gd name="T15" fmla="*/ 2359 h 2359"/>
              </a:gdLst>
              <a:ahLst/>
              <a:cxnLst>
                <a:cxn ang="T8">
                  <a:pos x="T0" y="T1"/>
                </a:cxn>
                <a:cxn ang="T9">
                  <a:pos x="T2" y="T3"/>
                </a:cxn>
                <a:cxn ang="T10">
                  <a:pos x="T4" y="T5"/>
                </a:cxn>
                <a:cxn ang="T11">
                  <a:pos x="T6" y="T7"/>
                </a:cxn>
              </a:cxnLst>
              <a:rect l="T12" t="T13" r="T14" b="T15"/>
              <a:pathLst>
                <a:path w="1361" h="2359">
                  <a:moveTo>
                    <a:pt x="0" y="0"/>
                  </a:moveTo>
                  <a:cubicBezTo>
                    <a:pt x="238" y="355"/>
                    <a:pt x="477" y="711"/>
                    <a:pt x="681" y="953"/>
                  </a:cubicBezTo>
                  <a:cubicBezTo>
                    <a:pt x="885" y="1195"/>
                    <a:pt x="1112" y="1218"/>
                    <a:pt x="1225" y="1452"/>
                  </a:cubicBezTo>
                  <a:cubicBezTo>
                    <a:pt x="1338" y="1686"/>
                    <a:pt x="1349" y="2022"/>
                    <a:pt x="1361" y="2359"/>
                  </a:cubicBezTo>
                </a:path>
              </a:pathLst>
            </a:custGeom>
            <a:noFill/>
            <a:ln w="76200">
              <a:solidFill>
                <a:srgbClr val="CC0000"/>
              </a:solidFill>
              <a:prstDash val="sysDot"/>
              <a:round/>
              <a:headEnd/>
              <a:tailEnd type="triangle" w="med" len="med"/>
            </a:ln>
          </p:spPr>
          <p:txBody>
            <a:bodyPr>
              <a:spAutoFit/>
            </a:bodyPr>
            <a:lstStyle/>
            <a:p>
              <a:endParaRPr lang="zh-TW" altLang="en-US"/>
            </a:p>
          </p:txBody>
        </p:sp>
        <p:sp>
          <p:nvSpPr>
            <p:cNvPr id="31799" name="Freeform 77"/>
            <p:cNvSpPr>
              <a:spLocks/>
            </p:cNvSpPr>
            <p:nvPr/>
          </p:nvSpPr>
          <p:spPr bwMode="auto">
            <a:xfrm>
              <a:off x="2608" y="1298"/>
              <a:ext cx="1088" cy="2359"/>
            </a:xfrm>
            <a:custGeom>
              <a:avLst/>
              <a:gdLst>
                <a:gd name="T0" fmla="*/ 0 w 907"/>
                <a:gd name="T1" fmla="*/ 0 h 2359"/>
                <a:gd name="T2" fmla="*/ 1348 w 907"/>
                <a:gd name="T3" fmla="*/ 998 h 2359"/>
                <a:gd name="T4" fmla="*/ 2300 w 907"/>
                <a:gd name="T5" fmla="*/ 1724 h 2359"/>
                <a:gd name="T6" fmla="*/ 2701 w 907"/>
                <a:gd name="T7" fmla="*/ 2359 h 2359"/>
                <a:gd name="T8" fmla="*/ 0 60000 65536"/>
                <a:gd name="T9" fmla="*/ 0 60000 65536"/>
                <a:gd name="T10" fmla="*/ 0 60000 65536"/>
                <a:gd name="T11" fmla="*/ 0 60000 65536"/>
                <a:gd name="T12" fmla="*/ 0 w 907"/>
                <a:gd name="T13" fmla="*/ 0 h 2359"/>
                <a:gd name="T14" fmla="*/ 907 w 907"/>
                <a:gd name="T15" fmla="*/ 2359 h 2359"/>
              </a:gdLst>
              <a:ahLst/>
              <a:cxnLst>
                <a:cxn ang="T8">
                  <a:pos x="T0" y="T1"/>
                </a:cxn>
                <a:cxn ang="T9">
                  <a:pos x="T2" y="T3"/>
                </a:cxn>
                <a:cxn ang="T10">
                  <a:pos x="T4" y="T5"/>
                </a:cxn>
                <a:cxn ang="T11">
                  <a:pos x="T6" y="T7"/>
                </a:cxn>
              </a:cxnLst>
              <a:rect l="T12" t="T13" r="T14" b="T15"/>
              <a:pathLst>
                <a:path w="907" h="2359">
                  <a:moveTo>
                    <a:pt x="0" y="0"/>
                  </a:moveTo>
                  <a:cubicBezTo>
                    <a:pt x="162" y="355"/>
                    <a:pt x="324" y="711"/>
                    <a:pt x="453" y="998"/>
                  </a:cubicBezTo>
                  <a:cubicBezTo>
                    <a:pt x="582" y="1285"/>
                    <a:pt x="695" y="1497"/>
                    <a:pt x="771" y="1724"/>
                  </a:cubicBezTo>
                  <a:cubicBezTo>
                    <a:pt x="847" y="1951"/>
                    <a:pt x="877" y="2155"/>
                    <a:pt x="907" y="2359"/>
                  </a:cubicBezTo>
                </a:path>
              </a:pathLst>
            </a:custGeom>
            <a:noFill/>
            <a:ln w="76200">
              <a:solidFill>
                <a:srgbClr val="CC0000"/>
              </a:solidFill>
              <a:prstDash val="sysDot"/>
              <a:round/>
              <a:headEnd/>
              <a:tailEnd type="triangle" w="med" len="med"/>
            </a:ln>
          </p:spPr>
          <p:txBody>
            <a:bodyPr>
              <a:spAutoFit/>
            </a:bodyPr>
            <a:lstStyle/>
            <a:p>
              <a:endParaRPr lang="zh-TW" altLang="en-US"/>
            </a:p>
          </p:txBody>
        </p:sp>
        <p:sp>
          <p:nvSpPr>
            <p:cNvPr id="31800" name="Freeform 78"/>
            <p:cNvSpPr>
              <a:spLocks/>
            </p:cNvSpPr>
            <p:nvPr/>
          </p:nvSpPr>
          <p:spPr bwMode="auto">
            <a:xfrm>
              <a:off x="1292" y="1298"/>
              <a:ext cx="908" cy="2359"/>
            </a:xfrm>
            <a:custGeom>
              <a:avLst/>
              <a:gdLst>
                <a:gd name="T0" fmla="*/ 22 w 1898"/>
                <a:gd name="T1" fmla="*/ 0 h 2359"/>
                <a:gd name="T2" fmla="*/ 20 w 1898"/>
                <a:gd name="T3" fmla="*/ 408 h 2359"/>
                <a:gd name="T4" fmla="*/ 7 w 1898"/>
                <a:gd name="T5" fmla="*/ 1452 h 2359"/>
                <a:gd name="T6" fmla="*/ 1 w 1898"/>
                <a:gd name="T7" fmla="*/ 1678 h 2359"/>
                <a:gd name="T8" fmla="*/ 0 w 1898"/>
                <a:gd name="T9" fmla="*/ 2359 h 2359"/>
                <a:gd name="T10" fmla="*/ 0 60000 65536"/>
                <a:gd name="T11" fmla="*/ 0 60000 65536"/>
                <a:gd name="T12" fmla="*/ 0 60000 65536"/>
                <a:gd name="T13" fmla="*/ 0 60000 65536"/>
                <a:gd name="T14" fmla="*/ 0 60000 65536"/>
                <a:gd name="T15" fmla="*/ 0 w 1898"/>
                <a:gd name="T16" fmla="*/ 0 h 2359"/>
                <a:gd name="T17" fmla="*/ 1898 w 1898"/>
                <a:gd name="T18" fmla="*/ 2359 h 2359"/>
              </a:gdLst>
              <a:ahLst/>
              <a:cxnLst>
                <a:cxn ang="T10">
                  <a:pos x="T0" y="T1"/>
                </a:cxn>
                <a:cxn ang="T11">
                  <a:pos x="T2" y="T3"/>
                </a:cxn>
                <a:cxn ang="T12">
                  <a:pos x="T4" y="T5"/>
                </a:cxn>
                <a:cxn ang="T13">
                  <a:pos x="T6" y="T7"/>
                </a:cxn>
                <a:cxn ang="T14">
                  <a:pos x="T8" y="T9"/>
                </a:cxn>
              </a:cxnLst>
              <a:rect l="T15" t="T16" r="T17" b="T18"/>
              <a:pathLst>
                <a:path w="1898" h="2359">
                  <a:moveTo>
                    <a:pt x="1860" y="0"/>
                  </a:moveTo>
                  <a:cubicBezTo>
                    <a:pt x="1879" y="83"/>
                    <a:pt x="1898" y="166"/>
                    <a:pt x="1679" y="408"/>
                  </a:cubicBezTo>
                  <a:cubicBezTo>
                    <a:pt x="1460" y="650"/>
                    <a:pt x="810" y="1240"/>
                    <a:pt x="545" y="1452"/>
                  </a:cubicBezTo>
                  <a:cubicBezTo>
                    <a:pt x="280" y="1664"/>
                    <a:pt x="182" y="1527"/>
                    <a:pt x="91" y="1678"/>
                  </a:cubicBezTo>
                  <a:cubicBezTo>
                    <a:pt x="0" y="1829"/>
                    <a:pt x="0" y="2094"/>
                    <a:pt x="0" y="2359"/>
                  </a:cubicBezTo>
                </a:path>
              </a:pathLst>
            </a:custGeom>
            <a:noFill/>
            <a:ln w="76200">
              <a:solidFill>
                <a:srgbClr val="CC0000"/>
              </a:solidFill>
              <a:prstDash val="sysDot"/>
              <a:round/>
              <a:headEnd/>
              <a:tailEnd type="triangle" w="med" len="med"/>
            </a:ln>
          </p:spPr>
          <p:txBody>
            <a:bodyPr>
              <a:spAutoFit/>
            </a:bodyPr>
            <a:lstStyle/>
            <a:p>
              <a:endParaRPr lang="zh-TW" altLang="en-US"/>
            </a:p>
          </p:txBody>
        </p:sp>
        <p:sp>
          <p:nvSpPr>
            <p:cNvPr id="31801" name="Freeform 79"/>
            <p:cNvSpPr>
              <a:spLocks/>
            </p:cNvSpPr>
            <p:nvPr/>
          </p:nvSpPr>
          <p:spPr bwMode="auto">
            <a:xfrm flipH="1">
              <a:off x="2290" y="1298"/>
              <a:ext cx="113" cy="2359"/>
            </a:xfrm>
            <a:custGeom>
              <a:avLst/>
              <a:gdLst>
                <a:gd name="T0" fmla="*/ 0 w 885"/>
                <a:gd name="T1" fmla="*/ 0 h 2359"/>
                <a:gd name="T2" fmla="*/ 0 w 885"/>
                <a:gd name="T3" fmla="*/ 681 h 2359"/>
                <a:gd name="T4" fmla="*/ 0 w 885"/>
                <a:gd name="T5" fmla="*/ 1588 h 2359"/>
                <a:gd name="T6" fmla="*/ 0 w 885"/>
                <a:gd name="T7" fmla="*/ 2041 h 2359"/>
                <a:gd name="T8" fmla="*/ 0 w 885"/>
                <a:gd name="T9" fmla="*/ 2359 h 2359"/>
                <a:gd name="T10" fmla="*/ 0 60000 65536"/>
                <a:gd name="T11" fmla="*/ 0 60000 65536"/>
                <a:gd name="T12" fmla="*/ 0 60000 65536"/>
                <a:gd name="T13" fmla="*/ 0 60000 65536"/>
                <a:gd name="T14" fmla="*/ 0 60000 65536"/>
                <a:gd name="T15" fmla="*/ 0 w 885"/>
                <a:gd name="T16" fmla="*/ 0 h 2359"/>
                <a:gd name="T17" fmla="*/ 885 w 885"/>
                <a:gd name="T18" fmla="*/ 2359 h 2359"/>
              </a:gdLst>
              <a:ahLst/>
              <a:cxnLst>
                <a:cxn ang="T10">
                  <a:pos x="T0" y="T1"/>
                </a:cxn>
                <a:cxn ang="T11">
                  <a:pos x="T2" y="T3"/>
                </a:cxn>
                <a:cxn ang="T12">
                  <a:pos x="T4" y="T5"/>
                </a:cxn>
                <a:cxn ang="T13">
                  <a:pos x="T6" y="T7"/>
                </a:cxn>
                <a:cxn ang="T14">
                  <a:pos x="T8" y="T9"/>
                </a:cxn>
              </a:cxnLst>
              <a:rect l="T15" t="T16" r="T17" b="T18"/>
              <a:pathLst>
                <a:path w="885" h="2359">
                  <a:moveTo>
                    <a:pt x="885" y="0"/>
                  </a:moveTo>
                  <a:cubicBezTo>
                    <a:pt x="809" y="208"/>
                    <a:pt x="734" y="416"/>
                    <a:pt x="613" y="681"/>
                  </a:cubicBezTo>
                  <a:cubicBezTo>
                    <a:pt x="492" y="946"/>
                    <a:pt x="257" y="1361"/>
                    <a:pt x="159" y="1588"/>
                  </a:cubicBezTo>
                  <a:cubicBezTo>
                    <a:pt x="61" y="1815"/>
                    <a:pt x="46" y="1913"/>
                    <a:pt x="23" y="2041"/>
                  </a:cubicBezTo>
                  <a:cubicBezTo>
                    <a:pt x="0" y="2169"/>
                    <a:pt x="11" y="2264"/>
                    <a:pt x="23" y="2359"/>
                  </a:cubicBezTo>
                </a:path>
              </a:pathLst>
            </a:custGeom>
            <a:noFill/>
            <a:ln w="76200">
              <a:solidFill>
                <a:srgbClr val="CC0000"/>
              </a:solidFill>
              <a:prstDash val="sysDot"/>
              <a:round/>
              <a:headEnd/>
              <a:tailEnd type="triangle" w="med" len="med"/>
            </a:ln>
          </p:spPr>
          <p:txBody>
            <a:bodyPr>
              <a:spAutoFit/>
            </a:bodyPr>
            <a:lstStyle/>
            <a:p>
              <a:endParaRPr lang="zh-TW" altLang="en-US"/>
            </a:p>
          </p:txBody>
        </p:sp>
      </p:grpSp>
      <p:sp>
        <p:nvSpPr>
          <p:cNvPr id="31787" name="Rectangle 60"/>
          <p:cNvSpPr>
            <a:spLocks noChangeArrowheads="1"/>
          </p:cNvSpPr>
          <p:nvPr/>
        </p:nvSpPr>
        <p:spPr bwMode="auto">
          <a:xfrm>
            <a:off x="7597775" y="2420938"/>
            <a:ext cx="576263" cy="2087562"/>
          </a:xfrm>
          <a:prstGeom prst="rect">
            <a:avLst/>
          </a:prstGeom>
          <a:gradFill rotWithShape="1">
            <a:gsLst>
              <a:gs pos="0">
                <a:srgbClr val="0000FF"/>
              </a:gs>
              <a:gs pos="100000">
                <a:srgbClr val="003366"/>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0000FF"/>
            </a:extrusionClr>
          </a:sp3d>
        </p:spPr>
        <p:txBody>
          <a:bodyPr vert="eaVert" wrap="none" anchor="ctr">
            <a:flatTx/>
          </a:bodyPr>
          <a:lstStyle/>
          <a:p>
            <a:pPr algn="ctr" defTabSz="912813"/>
            <a:r>
              <a:rPr lang="en-US" altLang="zh-TW" sz="1800">
                <a:solidFill>
                  <a:srgbClr val="FFFFFF"/>
                </a:solidFill>
                <a:latin typeface="Arial" charset="0"/>
              </a:rPr>
              <a:t>IMP</a:t>
            </a:r>
            <a:endParaRPr lang="zh-TW" altLang="en-US" sz="1800">
              <a:solidFill>
                <a:srgbClr val="FFFFFF"/>
              </a:solidFill>
              <a:latin typeface="Arial" charset="0"/>
            </a:endParaRPr>
          </a:p>
        </p:txBody>
      </p:sp>
      <p:sp>
        <p:nvSpPr>
          <p:cNvPr id="31788" name="Rectangle 60"/>
          <p:cNvSpPr>
            <a:spLocks noChangeArrowheads="1"/>
          </p:cNvSpPr>
          <p:nvPr/>
        </p:nvSpPr>
        <p:spPr bwMode="auto">
          <a:xfrm>
            <a:off x="8316913" y="2420938"/>
            <a:ext cx="576262" cy="2087562"/>
          </a:xfrm>
          <a:prstGeom prst="rect">
            <a:avLst/>
          </a:prstGeom>
          <a:gradFill rotWithShape="1">
            <a:gsLst>
              <a:gs pos="0">
                <a:srgbClr val="FF99CC"/>
              </a:gs>
              <a:gs pos="100000">
                <a:srgbClr val="FF7C80"/>
              </a:gs>
            </a:gsLst>
            <a:lin ang="0" scaled="1"/>
          </a:gradFill>
          <a:ln w="9525">
            <a:miter lim="800000"/>
            <a:headEnd/>
            <a:tailEnd/>
          </a:ln>
          <a:scene3d>
            <a:camera prst="legacyObliqueTopRight"/>
            <a:lightRig rig="legacyFlat3" dir="b"/>
          </a:scene3d>
          <a:sp3d extrusionH="100000" prstMaterial="legacyMatte">
            <a:bevelT w="13500" h="13500" prst="angle"/>
            <a:bevelB w="13500" h="13500" prst="angle"/>
            <a:extrusionClr>
              <a:srgbClr val="FF99CC"/>
            </a:extrusionClr>
          </a:sp3d>
        </p:spPr>
        <p:txBody>
          <a:bodyPr vert="eaVert" wrap="none" anchor="ctr">
            <a:flatTx/>
          </a:bodyPr>
          <a:lstStyle/>
          <a:p>
            <a:pPr algn="ctr" defTabSz="912813"/>
            <a:r>
              <a:rPr lang="en-US" altLang="zh-TW" sz="1800">
                <a:latin typeface="Arial" charset="0"/>
              </a:rPr>
              <a:t>Web Service</a:t>
            </a:r>
            <a:endParaRPr lang="zh-TW" altLang="en-US" sz="1800">
              <a:latin typeface="Arial" charset="0"/>
            </a:endParaRPr>
          </a:p>
        </p:txBody>
      </p:sp>
      <p:sp>
        <p:nvSpPr>
          <p:cNvPr id="53" name="Freeform 83"/>
          <p:cNvSpPr>
            <a:spLocks/>
          </p:cNvSpPr>
          <p:nvPr/>
        </p:nvSpPr>
        <p:spPr bwMode="auto">
          <a:xfrm>
            <a:off x="2916238" y="2133600"/>
            <a:ext cx="5400675" cy="1079500"/>
          </a:xfrm>
          <a:custGeom>
            <a:avLst/>
            <a:gdLst>
              <a:gd name="T0" fmla="*/ 0 w 3448"/>
              <a:gd name="T1" fmla="*/ 0 h 862"/>
              <a:gd name="T2" fmla="*/ 2147483647 w 3448"/>
              <a:gd name="T3" fmla="*/ 2147483647 h 862"/>
              <a:gd name="T4" fmla="*/ 2147483647 w 3448"/>
              <a:gd name="T5" fmla="*/ 2147483647 h 862"/>
              <a:gd name="T6" fmla="*/ 2147483647 w 3448"/>
              <a:gd name="T7" fmla="*/ 2147483647 h 862"/>
              <a:gd name="T8" fmla="*/ 0 60000 65536"/>
              <a:gd name="T9" fmla="*/ 0 60000 65536"/>
              <a:gd name="T10" fmla="*/ 0 60000 65536"/>
              <a:gd name="T11" fmla="*/ 0 60000 65536"/>
              <a:gd name="T12" fmla="*/ 0 w 3448"/>
              <a:gd name="T13" fmla="*/ 0 h 862"/>
              <a:gd name="T14" fmla="*/ 3448 w 3448"/>
              <a:gd name="T15" fmla="*/ 862 h 862"/>
            </a:gdLst>
            <a:ahLst/>
            <a:cxnLst>
              <a:cxn ang="T8">
                <a:pos x="T0" y="T1"/>
              </a:cxn>
              <a:cxn ang="T9">
                <a:pos x="T2" y="T3"/>
              </a:cxn>
              <a:cxn ang="T10">
                <a:pos x="T4" y="T5"/>
              </a:cxn>
              <a:cxn ang="T11">
                <a:pos x="T6" y="T7"/>
              </a:cxn>
            </a:cxnLst>
            <a:rect l="T12" t="T13" r="T14" b="T15"/>
            <a:pathLst>
              <a:path w="3448" h="862">
                <a:moveTo>
                  <a:pt x="0" y="0"/>
                </a:moveTo>
                <a:cubicBezTo>
                  <a:pt x="234" y="117"/>
                  <a:pt x="469" y="235"/>
                  <a:pt x="771" y="363"/>
                </a:cubicBezTo>
                <a:cubicBezTo>
                  <a:pt x="1073" y="491"/>
                  <a:pt x="1369" y="688"/>
                  <a:pt x="1815" y="771"/>
                </a:cubicBezTo>
                <a:cubicBezTo>
                  <a:pt x="2261" y="854"/>
                  <a:pt x="2854" y="858"/>
                  <a:pt x="3448" y="862"/>
                </a:cubicBezTo>
              </a:path>
            </a:pathLst>
          </a:custGeom>
          <a:noFill/>
          <a:ln w="76200">
            <a:solidFill>
              <a:srgbClr val="CC0000"/>
            </a:solidFill>
            <a:prstDash val="sysDot"/>
            <a:round/>
            <a:headEnd/>
            <a:tailEnd type="triangle" w="med" len="med"/>
          </a:ln>
        </p:spPr>
        <p:txBody>
          <a:bodyPr wrap="none"/>
          <a:lstStyle/>
          <a:p>
            <a:endParaRPr lang="zh-TW" altLang="en-US"/>
          </a:p>
        </p:txBody>
      </p:sp>
      <p:sp>
        <p:nvSpPr>
          <p:cNvPr id="54" name="Freeform 84"/>
          <p:cNvSpPr>
            <a:spLocks/>
          </p:cNvSpPr>
          <p:nvPr/>
        </p:nvSpPr>
        <p:spPr bwMode="auto">
          <a:xfrm>
            <a:off x="4500563" y="2133600"/>
            <a:ext cx="3816350" cy="1079500"/>
          </a:xfrm>
          <a:custGeom>
            <a:avLst/>
            <a:gdLst>
              <a:gd name="T0" fmla="*/ 0 w 3448"/>
              <a:gd name="T1" fmla="*/ 0 h 862"/>
              <a:gd name="T2" fmla="*/ 2147483647 w 3448"/>
              <a:gd name="T3" fmla="*/ 2147483647 h 862"/>
              <a:gd name="T4" fmla="*/ 2147483647 w 3448"/>
              <a:gd name="T5" fmla="*/ 2147483647 h 862"/>
              <a:gd name="T6" fmla="*/ 2147483647 w 3448"/>
              <a:gd name="T7" fmla="*/ 2147483647 h 862"/>
              <a:gd name="T8" fmla="*/ 0 60000 65536"/>
              <a:gd name="T9" fmla="*/ 0 60000 65536"/>
              <a:gd name="T10" fmla="*/ 0 60000 65536"/>
              <a:gd name="T11" fmla="*/ 0 60000 65536"/>
              <a:gd name="T12" fmla="*/ 0 w 3448"/>
              <a:gd name="T13" fmla="*/ 0 h 862"/>
              <a:gd name="T14" fmla="*/ 3448 w 3448"/>
              <a:gd name="T15" fmla="*/ 862 h 862"/>
            </a:gdLst>
            <a:ahLst/>
            <a:cxnLst>
              <a:cxn ang="T8">
                <a:pos x="T0" y="T1"/>
              </a:cxn>
              <a:cxn ang="T9">
                <a:pos x="T2" y="T3"/>
              </a:cxn>
              <a:cxn ang="T10">
                <a:pos x="T4" y="T5"/>
              </a:cxn>
              <a:cxn ang="T11">
                <a:pos x="T6" y="T7"/>
              </a:cxn>
            </a:cxnLst>
            <a:rect l="T12" t="T13" r="T14" b="T15"/>
            <a:pathLst>
              <a:path w="3448" h="862">
                <a:moveTo>
                  <a:pt x="0" y="0"/>
                </a:moveTo>
                <a:cubicBezTo>
                  <a:pt x="234" y="117"/>
                  <a:pt x="469" y="235"/>
                  <a:pt x="771" y="363"/>
                </a:cubicBezTo>
                <a:cubicBezTo>
                  <a:pt x="1073" y="491"/>
                  <a:pt x="1369" y="688"/>
                  <a:pt x="1815" y="771"/>
                </a:cubicBezTo>
                <a:cubicBezTo>
                  <a:pt x="2261" y="854"/>
                  <a:pt x="2854" y="858"/>
                  <a:pt x="3448" y="862"/>
                </a:cubicBezTo>
              </a:path>
            </a:pathLst>
          </a:custGeom>
          <a:noFill/>
          <a:ln w="76200">
            <a:solidFill>
              <a:srgbClr val="CC0000"/>
            </a:solidFill>
            <a:prstDash val="sysDot"/>
            <a:round/>
            <a:headEnd/>
            <a:tailEnd type="triangle" w="med" len="med"/>
          </a:ln>
        </p:spPr>
        <p:txBody>
          <a:bodyPr wrap="none"/>
          <a:lstStyle/>
          <a:p>
            <a:endParaRPr lang="zh-TW" altLang="en-US"/>
          </a:p>
        </p:txBody>
      </p:sp>
      <p:sp>
        <p:nvSpPr>
          <p:cNvPr id="55" name="文字方塊 64"/>
          <p:cNvSpPr txBox="1">
            <a:spLocks noChangeArrowheads="1"/>
          </p:cNvSpPr>
          <p:nvPr/>
        </p:nvSpPr>
        <p:spPr bwMode="auto">
          <a:xfrm>
            <a:off x="6083300" y="1158875"/>
            <a:ext cx="2782888" cy="1077913"/>
          </a:xfrm>
          <a:prstGeom prst="rect">
            <a:avLst/>
          </a:prstGeom>
          <a:solidFill>
            <a:srgbClr val="FFFF00"/>
          </a:solidFill>
          <a:ln/>
        </p:spPr>
        <p:style>
          <a:lnRef idx="1">
            <a:schemeClr val="accent6"/>
          </a:lnRef>
          <a:fillRef idx="2">
            <a:schemeClr val="accent6"/>
          </a:fillRef>
          <a:effectRef idx="1">
            <a:schemeClr val="accent6"/>
          </a:effectRef>
          <a:fontRef idx="minor">
            <a:schemeClr val="dk1"/>
          </a:fontRef>
        </p:style>
        <p:txBody>
          <a:bodyPr wrap="square">
            <a:spAutoFit/>
          </a:bodyPr>
          <a:lstStyle>
            <a:lvl1pPr eaLnBrk="0" hangingPunct="0">
              <a:defRPr kumimoji="1" sz="2400">
                <a:solidFill>
                  <a:schemeClr val="tx1"/>
                </a:solidFill>
                <a:latin typeface="標楷體" pitchFamily="65" charset="-120"/>
                <a:ea typeface="華康中黑體" pitchFamily="49" charset="-120"/>
              </a:defRPr>
            </a:lvl1pPr>
            <a:lvl2pPr marL="742950" indent="-285750" eaLnBrk="0" hangingPunct="0">
              <a:defRPr kumimoji="1" sz="2400">
                <a:solidFill>
                  <a:schemeClr val="tx1"/>
                </a:solidFill>
                <a:latin typeface="標楷體" pitchFamily="65" charset="-120"/>
                <a:ea typeface="華康中黑體" pitchFamily="49" charset="-120"/>
              </a:defRPr>
            </a:lvl2pPr>
            <a:lvl3pPr marL="1143000" indent="-228600" eaLnBrk="0" hangingPunct="0">
              <a:defRPr kumimoji="1" sz="2400">
                <a:solidFill>
                  <a:schemeClr val="tx1"/>
                </a:solidFill>
                <a:latin typeface="標楷體" pitchFamily="65" charset="-120"/>
                <a:ea typeface="華康中黑體" pitchFamily="49" charset="-120"/>
              </a:defRPr>
            </a:lvl3pPr>
            <a:lvl4pPr marL="1600200" indent="-228600" eaLnBrk="0" hangingPunct="0">
              <a:defRPr kumimoji="1" sz="2400">
                <a:solidFill>
                  <a:schemeClr val="tx1"/>
                </a:solidFill>
                <a:latin typeface="標楷體" pitchFamily="65" charset="-120"/>
                <a:ea typeface="華康中黑體" pitchFamily="49" charset="-120"/>
              </a:defRPr>
            </a:lvl4pPr>
            <a:lvl5pPr marL="2057400" indent="-228600" eaLnBrk="0" hangingPunct="0">
              <a:defRPr kumimoji="1" sz="2400">
                <a:solidFill>
                  <a:schemeClr val="tx1"/>
                </a:solidFill>
                <a:latin typeface="標楷體" pitchFamily="65" charset="-120"/>
                <a:ea typeface="華康中黑體" pitchFamily="49" charset="-120"/>
              </a:defRPr>
            </a:lvl5pPr>
            <a:lvl6pPr marL="2514600" indent="-228600" eaLnBrk="0" fontAlgn="base" hangingPunct="0">
              <a:spcBef>
                <a:spcPct val="0"/>
              </a:spcBef>
              <a:spcAft>
                <a:spcPct val="0"/>
              </a:spcAft>
              <a:defRPr kumimoji="1" sz="2400">
                <a:solidFill>
                  <a:schemeClr val="tx1"/>
                </a:solidFill>
                <a:latin typeface="標楷體" pitchFamily="65" charset="-120"/>
                <a:ea typeface="華康中黑體" pitchFamily="49" charset="-120"/>
              </a:defRPr>
            </a:lvl6pPr>
            <a:lvl7pPr marL="2971800" indent="-228600" eaLnBrk="0" fontAlgn="base" hangingPunct="0">
              <a:spcBef>
                <a:spcPct val="0"/>
              </a:spcBef>
              <a:spcAft>
                <a:spcPct val="0"/>
              </a:spcAft>
              <a:defRPr kumimoji="1" sz="2400">
                <a:solidFill>
                  <a:schemeClr val="tx1"/>
                </a:solidFill>
                <a:latin typeface="標楷體" pitchFamily="65" charset="-120"/>
                <a:ea typeface="華康中黑體" pitchFamily="49" charset="-120"/>
              </a:defRPr>
            </a:lvl7pPr>
            <a:lvl8pPr marL="3429000" indent="-228600" eaLnBrk="0" fontAlgn="base" hangingPunct="0">
              <a:spcBef>
                <a:spcPct val="0"/>
              </a:spcBef>
              <a:spcAft>
                <a:spcPct val="0"/>
              </a:spcAft>
              <a:defRPr kumimoji="1" sz="2400">
                <a:solidFill>
                  <a:schemeClr val="tx1"/>
                </a:solidFill>
                <a:latin typeface="標楷體" pitchFamily="65" charset="-120"/>
                <a:ea typeface="華康中黑體" pitchFamily="49" charset="-120"/>
              </a:defRPr>
            </a:lvl8pPr>
            <a:lvl9pPr marL="3886200" indent="-228600" eaLnBrk="0" fontAlgn="base" hangingPunct="0">
              <a:spcBef>
                <a:spcPct val="0"/>
              </a:spcBef>
              <a:spcAft>
                <a:spcPct val="0"/>
              </a:spcAft>
              <a:defRPr kumimoji="1" sz="2400">
                <a:solidFill>
                  <a:schemeClr val="tx1"/>
                </a:solidFill>
                <a:latin typeface="標楷體" pitchFamily="65" charset="-120"/>
                <a:ea typeface="華康中黑體" pitchFamily="49" charset="-120"/>
              </a:defRPr>
            </a:lvl9pPr>
          </a:lstStyle>
          <a:p>
            <a:pPr algn="ctr" eaLnBrk="1" hangingPunct="1">
              <a:defRPr/>
            </a:pPr>
            <a:r>
              <a:rPr lang="en-US" altLang="zh-TW" sz="1600" dirty="0" smtClean="0">
                <a:latin typeface="+mj-lt"/>
              </a:rPr>
              <a:t>Goals</a:t>
            </a:r>
            <a:r>
              <a:rPr lang="zh-TW" altLang="en-US" sz="1600" dirty="0" smtClean="0">
                <a:latin typeface="+mj-lt"/>
              </a:rPr>
              <a:t>：</a:t>
            </a:r>
            <a:endParaRPr lang="zh-TW" altLang="en-US" sz="1600" dirty="0">
              <a:latin typeface="+mj-lt"/>
            </a:endParaRPr>
          </a:p>
          <a:p>
            <a:pPr algn="l" eaLnBrk="1" hangingPunct="1">
              <a:defRPr/>
            </a:pPr>
            <a:r>
              <a:rPr lang="en-US" altLang="zh-TW" sz="1600" dirty="0">
                <a:latin typeface="+mj-lt"/>
              </a:rPr>
              <a:t>1.Vehicle Flexible Dispatch</a:t>
            </a:r>
          </a:p>
          <a:p>
            <a:pPr algn="l" eaLnBrk="1" hangingPunct="1">
              <a:defRPr/>
            </a:pPr>
            <a:r>
              <a:rPr lang="en-US" altLang="zh-TW" sz="1600" dirty="0" smtClean="0">
                <a:latin typeface="+mj-lt"/>
              </a:rPr>
              <a:t>2.LAC Redundant</a:t>
            </a:r>
          </a:p>
          <a:p>
            <a:pPr algn="l" eaLnBrk="1" hangingPunct="1">
              <a:defRPr/>
            </a:pPr>
            <a:r>
              <a:rPr lang="en-US" altLang="zh-TW" sz="1600" dirty="0" smtClean="0">
                <a:latin typeface="+mj-lt"/>
              </a:rPr>
              <a:t>3.Make system scale</a:t>
            </a:r>
            <a:endParaRPr lang="en-US" altLang="zh-TW" sz="1600" dirty="0">
              <a:latin typeface="+mj-lt"/>
            </a:endParaRPr>
          </a:p>
        </p:txBody>
      </p:sp>
      <p:sp>
        <p:nvSpPr>
          <p:cNvPr id="31792" name="Oval 29"/>
          <p:cNvSpPr>
            <a:spLocks noChangeArrowheads="1"/>
          </p:cNvSpPr>
          <p:nvPr/>
        </p:nvSpPr>
        <p:spPr bwMode="auto">
          <a:xfrm>
            <a:off x="6516688" y="5805488"/>
            <a:ext cx="323850" cy="393700"/>
          </a:xfrm>
          <a:prstGeom prst="ellipse">
            <a:avLst/>
          </a:prstGeom>
          <a:solidFill>
            <a:srgbClr val="00CCFF"/>
          </a:solidFill>
          <a:ln w="9525">
            <a:noFill/>
            <a:round/>
            <a:headEnd/>
            <a:tailEnd/>
          </a:ln>
        </p:spPr>
        <p:txBody>
          <a:bodyPr wrap="none" anchor="ctr">
            <a:spAutoFit/>
          </a:bodyPr>
          <a:lstStyle/>
          <a:p>
            <a:pPr algn="ctr" defTabSz="912813"/>
            <a:r>
              <a:rPr lang="en-US" altLang="zh-TW" sz="1400">
                <a:latin typeface="Arial" charset="0"/>
              </a:rPr>
              <a:t>1</a:t>
            </a:r>
          </a:p>
        </p:txBody>
      </p:sp>
      <p:grpSp>
        <p:nvGrpSpPr>
          <p:cNvPr id="57" name="Group 66"/>
          <p:cNvGrpSpPr>
            <a:grpSpLocks/>
          </p:cNvGrpSpPr>
          <p:nvPr/>
        </p:nvGrpSpPr>
        <p:grpSpPr bwMode="auto">
          <a:xfrm>
            <a:off x="1331913" y="2133600"/>
            <a:ext cx="5472112" cy="3671888"/>
            <a:chOff x="839" y="1344"/>
            <a:chExt cx="3447" cy="2313"/>
          </a:xfrm>
        </p:grpSpPr>
        <p:sp>
          <p:nvSpPr>
            <p:cNvPr id="31794" name="Freeform 61"/>
            <p:cNvSpPr>
              <a:spLocks/>
            </p:cNvSpPr>
            <p:nvPr/>
          </p:nvSpPr>
          <p:spPr bwMode="auto">
            <a:xfrm>
              <a:off x="839" y="1344"/>
              <a:ext cx="317" cy="2268"/>
            </a:xfrm>
            <a:custGeom>
              <a:avLst/>
              <a:gdLst>
                <a:gd name="T0" fmla="*/ 317 w 317"/>
                <a:gd name="T1" fmla="*/ 0 h 2268"/>
                <a:gd name="T2" fmla="*/ 45 w 317"/>
                <a:gd name="T3" fmla="*/ 1360 h 2268"/>
                <a:gd name="T4" fmla="*/ 45 w 317"/>
                <a:gd name="T5" fmla="*/ 2268 h 2268"/>
                <a:gd name="T6" fmla="*/ 0 60000 65536"/>
                <a:gd name="T7" fmla="*/ 0 60000 65536"/>
                <a:gd name="T8" fmla="*/ 0 60000 65536"/>
                <a:gd name="T9" fmla="*/ 0 w 317"/>
                <a:gd name="T10" fmla="*/ 0 h 2268"/>
                <a:gd name="T11" fmla="*/ 317 w 317"/>
                <a:gd name="T12" fmla="*/ 2268 h 2268"/>
              </a:gdLst>
              <a:ahLst/>
              <a:cxnLst>
                <a:cxn ang="T6">
                  <a:pos x="T0" y="T1"/>
                </a:cxn>
                <a:cxn ang="T7">
                  <a:pos x="T2" y="T3"/>
                </a:cxn>
                <a:cxn ang="T8">
                  <a:pos x="T4" y="T5"/>
                </a:cxn>
              </a:cxnLst>
              <a:rect l="T9" t="T10" r="T11" b="T12"/>
              <a:pathLst>
                <a:path w="317" h="2268">
                  <a:moveTo>
                    <a:pt x="317" y="0"/>
                  </a:moveTo>
                  <a:cubicBezTo>
                    <a:pt x="203" y="491"/>
                    <a:pt x="90" y="982"/>
                    <a:pt x="45" y="1360"/>
                  </a:cubicBezTo>
                  <a:cubicBezTo>
                    <a:pt x="0" y="1738"/>
                    <a:pt x="22" y="2003"/>
                    <a:pt x="45" y="2268"/>
                  </a:cubicBezTo>
                </a:path>
              </a:pathLst>
            </a:custGeom>
            <a:noFill/>
            <a:ln w="76200">
              <a:solidFill>
                <a:srgbClr val="CC0000"/>
              </a:solidFill>
              <a:prstDash val="sysDot"/>
              <a:round/>
              <a:headEnd/>
              <a:tailEnd type="triangle" w="med" len="med"/>
            </a:ln>
          </p:spPr>
          <p:txBody>
            <a:bodyPr wrap="none"/>
            <a:lstStyle/>
            <a:p>
              <a:endParaRPr lang="zh-TW" altLang="en-US"/>
            </a:p>
          </p:txBody>
        </p:sp>
        <p:sp>
          <p:nvSpPr>
            <p:cNvPr id="31795" name="Freeform 62"/>
            <p:cNvSpPr>
              <a:spLocks/>
            </p:cNvSpPr>
            <p:nvPr/>
          </p:nvSpPr>
          <p:spPr bwMode="auto">
            <a:xfrm>
              <a:off x="1292" y="1344"/>
              <a:ext cx="862" cy="2268"/>
            </a:xfrm>
            <a:custGeom>
              <a:avLst/>
              <a:gdLst>
                <a:gd name="T0" fmla="*/ 0 w 862"/>
                <a:gd name="T1" fmla="*/ 0 h 2268"/>
                <a:gd name="T2" fmla="*/ 635 w 862"/>
                <a:gd name="T3" fmla="*/ 1043 h 2268"/>
                <a:gd name="T4" fmla="*/ 862 w 862"/>
                <a:gd name="T5" fmla="*/ 2268 h 2268"/>
                <a:gd name="T6" fmla="*/ 0 60000 65536"/>
                <a:gd name="T7" fmla="*/ 0 60000 65536"/>
                <a:gd name="T8" fmla="*/ 0 60000 65536"/>
                <a:gd name="T9" fmla="*/ 0 w 862"/>
                <a:gd name="T10" fmla="*/ 0 h 2268"/>
                <a:gd name="T11" fmla="*/ 862 w 862"/>
                <a:gd name="T12" fmla="*/ 2268 h 2268"/>
              </a:gdLst>
              <a:ahLst/>
              <a:cxnLst>
                <a:cxn ang="T6">
                  <a:pos x="T0" y="T1"/>
                </a:cxn>
                <a:cxn ang="T7">
                  <a:pos x="T2" y="T3"/>
                </a:cxn>
                <a:cxn ang="T8">
                  <a:pos x="T4" y="T5"/>
                </a:cxn>
              </a:cxnLst>
              <a:rect l="T9" t="T10" r="T11" b="T12"/>
              <a:pathLst>
                <a:path w="862" h="2268">
                  <a:moveTo>
                    <a:pt x="0" y="0"/>
                  </a:moveTo>
                  <a:cubicBezTo>
                    <a:pt x="245" y="332"/>
                    <a:pt x="491" y="665"/>
                    <a:pt x="635" y="1043"/>
                  </a:cubicBezTo>
                  <a:cubicBezTo>
                    <a:pt x="779" y="1421"/>
                    <a:pt x="820" y="1844"/>
                    <a:pt x="862" y="2268"/>
                  </a:cubicBezTo>
                </a:path>
              </a:pathLst>
            </a:custGeom>
            <a:noFill/>
            <a:ln w="76200">
              <a:solidFill>
                <a:srgbClr val="CC0000"/>
              </a:solidFill>
              <a:prstDash val="sysDot"/>
              <a:round/>
              <a:headEnd/>
              <a:tailEnd type="triangle" w="med" len="med"/>
            </a:ln>
          </p:spPr>
          <p:txBody>
            <a:bodyPr wrap="none"/>
            <a:lstStyle/>
            <a:p>
              <a:endParaRPr lang="zh-TW" altLang="en-US"/>
            </a:p>
          </p:txBody>
        </p:sp>
        <p:sp>
          <p:nvSpPr>
            <p:cNvPr id="31796" name="Freeform 63"/>
            <p:cNvSpPr>
              <a:spLocks/>
            </p:cNvSpPr>
            <p:nvPr/>
          </p:nvSpPr>
          <p:spPr bwMode="auto">
            <a:xfrm>
              <a:off x="1519" y="1344"/>
              <a:ext cx="1860" cy="2268"/>
            </a:xfrm>
            <a:custGeom>
              <a:avLst/>
              <a:gdLst>
                <a:gd name="T0" fmla="*/ 0 w 1860"/>
                <a:gd name="T1" fmla="*/ 0 h 2268"/>
                <a:gd name="T2" fmla="*/ 1452 w 1860"/>
                <a:gd name="T3" fmla="*/ 1088 h 2268"/>
                <a:gd name="T4" fmla="*/ 1860 w 1860"/>
                <a:gd name="T5" fmla="*/ 2268 h 2268"/>
                <a:gd name="T6" fmla="*/ 0 60000 65536"/>
                <a:gd name="T7" fmla="*/ 0 60000 65536"/>
                <a:gd name="T8" fmla="*/ 0 60000 65536"/>
                <a:gd name="T9" fmla="*/ 0 w 1860"/>
                <a:gd name="T10" fmla="*/ 0 h 2268"/>
                <a:gd name="T11" fmla="*/ 1860 w 1860"/>
                <a:gd name="T12" fmla="*/ 2268 h 2268"/>
              </a:gdLst>
              <a:ahLst/>
              <a:cxnLst>
                <a:cxn ang="T6">
                  <a:pos x="T0" y="T1"/>
                </a:cxn>
                <a:cxn ang="T7">
                  <a:pos x="T2" y="T3"/>
                </a:cxn>
                <a:cxn ang="T8">
                  <a:pos x="T4" y="T5"/>
                </a:cxn>
              </a:cxnLst>
              <a:rect l="T9" t="T10" r="T11" b="T12"/>
              <a:pathLst>
                <a:path w="1860" h="2268">
                  <a:moveTo>
                    <a:pt x="0" y="0"/>
                  </a:moveTo>
                  <a:cubicBezTo>
                    <a:pt x="571" y="355"/>
                    <a:pt x="1142" y="710"/>
                    <a:pt x="1452" y="1088"/>
                  </a:cubicBezTo>
                  <a:cubicBezTo>
                    <a:pt x="1762" y="1466"/>
                    <a:pt x="1811" y="1867"/>
                    <a:pt x="1860" y="2268"/>
                  </a:cubicBezTo>
                </a:path>
              </a:pathLst>
            </a:custGeom>
            <a:noFill/>
            <a:ln w="76200">
              <a:solidFill>
                <a:srgbClr val="CC0000"/>
              </a:solidFill>
              <a:prstDash val="sysDot"/>
              <a:round/>
              <a:headEnd/>
              <a:tailEnd type="triangle" w="med" len="med"/>
            </a:ln>
          </p:spPr>
          <p:txBody>
            <a:bodyPr wrap="none"/>
            <a:lstStyle/>
            <a:p>
              <a:endParaRPr lang="zh-TW" altLang="en-US"/>
            </a:p>
          </p:txBody>
        </p:sp>
        <p:sp>
          <p:nvSpPr>
            <p:cNvPr id="31797" name="Freeform 65"/>
            <p:cNvSpPr>
              <a:spLocks/>
            </p:cNvSpPr>
            <p:nvPr/>
          </p:nvSpPr>
          <p:spPr bwMode="auto">
            <a:xfrm>
              <a:off x="1701" y="1344"/>
              <a:ext cx="2585" cy="2313"/>
            </a:xfrm>
            <a:custGeom>
              <a:avLst/>
              <a:gdLst>
                <a:gd name="T0" fmla="*/ 0 w 2585"/>
                <a:gd name="T1" fmla="*/ 0 h 2313"/>
                <a:gd name="T2" fmla="*/ 1451 w 2585"/>
                <a:gd name="T3" fmla="*/ 861 h 2313"/>
                <a:gd name="T4" fmla="*/ 2404 w 2585"/>
                <a:gd name="T5" fmla="*/ 1723 h 2313"/>
                <a:gd name="T6" fmla="*/ 2540 w 2585"/>
                <a:gd name="T7" fmla="*/ 2313 h 2313"/>
                <a:gd name="T8" fmla="*/ 0 60000 65536"/>
                <a:gd name="T9" fmla="*/ 0 60000 65536"/>
                <a:gd name="T10" fmla="*/ 0 60000 65536"/>
                <a:gd name="T11" fmla="*/ 0 60000 65536"/>
                <a:gd name="T12" fmla="*/ 0 w 2585"/>
                <a:gd name="T13" fmla="*/ 0 h 2313"/>
                <a:gd name="T14" fmla="*/ 2585 w 2585"/>
                <a:gd name="T15" fmla="*/ 2313 h 2313"/>
              </a:gdLst>
              <a:ahLst/>
              <a:cxnLst>
                <a:cxn ang="T8">
                  <a:pos x="T0" y="T1"/>
                </a:cxn>
                <a:cxn ang="T9">
                  <a:pos x="T2" y="T3"/>
                </a:cxn>
                <a:cxn ang="T10">
                  <a:pos x="T4" y="T5"/>
                </a:cxn>
                <a:cxn ang="T11">
                  <a:pos x="T6" y="T7"/>
                </a:cxn>
              </a:cxnLst>
              <a:rect l="T12" t="T13" r="T14" b="T15"/>
              <a:pathLst>
                <a:path w="2585" h="2313">
                  <a:moveTo>
                    <a:pt x="0" y="0"/>
                  </a:moveTo>
                  <a:cubicBezTo>
                    <a:pt x="525" y="287"/>
                    <a:pt x="1050" y="574"/>
                    <a:pt x="1451" y="861"/>
                  </a:cubicBezTo>
                  <a:cubicBezTo>
                    <a:pt x="1852" y="1148"/>
                    <a:pt x="2223" y="1481"/>
                    <a:pt x="2404" y="1723"/>
                  </a:cubicBezTo>
                  <a:cubicBezTo>
                    <a:pt x="2585" y="1965"/>
                    <a:pt x="2562" y="2139"/>
                    <a:pt x="2540" y="2313"/>
                  </a:cubicBezTo>
                </a:path>
              </a:pathLst>
            </a:custGeom>
            <a:noFill/>
            <a:ln w="76200">
              <a:solidFill>
                <a:srgbClr val="CC0000"/>
              </a:solidFill>
              <a:prstDash val="sysDot"/>
              <a:round/>
              <a:headEnd/>
              <a:tailEnd type="triangle" w="med" len="med"/>
            </a:ln>
          </p:spPr>
          <p:txBody>
            <a:bodyPr wrap="none"/>
            <a:lstStyle/>
            <a:p>
              <a:endParaRPr lang="zh-TW" altLang="en-US"/>
            </a:p>
          </p:txBody>
        </p:sp>
      </p:grpSp>
    </p:spTree>
    <p:custDataLst>
      <p:tags r:id="rId1"/>
    </p:custDataLst>
    <p:extLst>
      <p:ext uri="{BB962C8B-B14F-4D97-AF65-F5344CB8AC3E}">
        <p14:creationId xmlns:p14="http://schemas.microsoft.com/office/powerpoint/2010/main" val="19748409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down)">
                                      <p:cBhvr>
                                        <p:cTn id="19"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up)">
                                      <p:cBhvr>
                                        <p:cTn id="24" dur="500"/>
                                        <p:tgtEl>
                                          <p:spTgt spid="57"/>
                                        </p:tgtEl>
                                      </p:cBhvr>
                                    </p:animEffect>
                                  </p:childTnLst>
                                  <p:subTnLst>
                                    <p:set>
                                      <p:cBhvr override="childStyle">
                                        <p:cTn dur="1" fill="hold" display="0" masterRel="nextClick" afterEffect="1"/>
                                        <p:tgtEl>
                                          <p:spTgt spid="57"/>
                                        </p:tgtEl>
                                        <p:attrNameLst>
                                          <p:attrName>style.visibility</p:attrName>
                                        </p:attrNameLst>
                                      </p:cBhvr>
                                      <p:to>
                                        <p:strVal val="hidden"/>
                                      </p:to>
                                    </p:set>
                                  </p:subTnLst>
                                </p:cTn>
                              </p:par>
                              <p:par>
                                <p:cTn id="25" presetID="22" presetClass="entr" presetSubtype="8"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left)">
                                      <p:cBhvr>
                                        <p:cTn id="27" dur="500"/>
                                        <p:tgtEl>
                                          <p:spTgt spid="53"/>
                                        </p:tgtEl>
                                      </p:cBhvr>
                                    </p:animEffect>
                                  </p:childTnLst>
                                  <p:subTnLst>
                                    <p:set>
                                      <p:cBhvr override="childStyle">
                                        <p:cTn dur="1" fill="hold" display="0" masterRel="nextClick" afterEffect="1"/>
                                        <p:tgtEl>
                                          <p:spTgt spid="53"/>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down)">
                                      <p:cBhvr>
                                        <p:cTn id="32"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par>
                                <p:cTn id="33" presetID="22" presetClass="entr" presetSubtype="4"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down)">
                                      <p:cBhvr>
                                        <p:cTn id="35" dur="50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par>
                                <p:cTn id="36" presetID="1"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wipe(down)">
                                      <p:cBhvr>
                                        <p:cTn id="50"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par>
                                <p:cTn id="51" presetID="22" presetClass="entr" presetSubtype="4"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ipe(down)">
                                      <p:cBhvr>
                                        <p:cTn id="53" dur="500"/>
                                        <p:tgtEl>
                                          <p:spTgt spid="43"/>
                                        </p:tgtEl>
                                      </p:cBhvr>
                                    </p:animEffec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up)">
                                      <p:cBhvr>
                                        <p:cTn id="58" dur="500"/>
                                        <p:tgtEl>
                                          <p:spTgt spid="46"/>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wipe(left)">
                                      <p:cBhvr>
                                        <p:cTn id="6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5" grpId="0" animBg="1"/>
      <p:bldP spid="36" grpId="0" animBg="1"/>
      <p:bldP spid="40" grpId="0" animBg="1"/>
      <p:bldP spid="41" grpId="0" animBg="1"/>
      <p:bldP spid="42" grpId="0" animBg="1"/>
      <p:bldP spid="43" grpId="0" animBg="1"/>
      <p:bldP spid="44" grpId="0"/>
      <p:bldP spid="45" grpId="0"/>
      <p:bldP spid="53" grpId="0" animBg="1"/>
      <p:bldP spid="54" grpId="0" animBg="1"/>
      <p:bldP spid="5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標題 1"/>
          <p:cNvSpPr>
            <a:spLocks noGrp="1"/>
          </p:cNvSpPr>
          <p:nvPr>
            <p:ph type="title"/>
          </p:nvPr>
        </p:nvSpPr>
        <p:spPr/>
        <p:txBody>
          <a:bodyPr/>
          <a:lstStyle/>
          <a:p>
            <a:endParaRPr lang="zh-TW" altLang="en-US" dirty="0" smtClean="0"/>
          </a:p>
        </p:txBody>
      </p:sp>
      <p:sp>
        <p:nvSpPr>
          <p:cNvPr id="17410" name="內容版面配置區 2"/>
          <p:cNvSpPr>
            <a:spLocks noGrp="1"/>
          </p:cNvSpPr>
          <p:nvPr>
            <p:ph idx="1"/>
          </p:nvPr>
        </p:nvSpPr>
        <p:spPr/>
        <p:txBody>
          <a:bodyPr/>
          <a:lstStyle/>
          <a:p>
            <a:endParaRPr lang="zh-TW" altLang="en-US" smtClean="0"/>
          </a:p>
        </p:txBody>
      </p:sp>
      <p:sp>
        <p:nvSpPr>
          <p:cNvPr id="17411" name="投影片編號版面配置區 3"/>
          <p:cNvSpPr>
            <a:spLocks noGrp="1"/>
          </p:cNvSpPr>
          <p:nvPr>
            <p:ph type="sldNum" sz="quarter" idx="4294967295"/>
          </p:nvPr>
        </p:nvSpPr>
        <p:spPr>
          <a:xfrm>
            <a:off x="7239000" y="6400800"/>
            <a:ext cx="1905000" cy="457200"/>
          </a:xfrm>
          <a:prstGeom prst="rect">
            <a:avLst/>
          </a:prstGeom>
          <a:noFill/>
          <a:ln>
            <a:miter lim="800000"/>
            <a:headEnd/>
            <a:tailEnd/>
          </a:ln>
        </p:spPr>
        <p:txBody>
          <a:bodyPr/>
          <a:lstStyle/>
          <a:p>
            <a:fld id="{CCCFA425-ECC3-4E65-B405-BDE1AF45B5FC}" type="slidenum">
              <a:rPr lang="en-US" altLang="zh-TW" smtClean="0">
                <a:ea typeface="新細明體" charset="-120"/>
              </a:rPr>
              <a:pPr/>
              <a:t>2</a:t>
            </a:fld>
            <a:endParaRPr lang="en-US" altLang="zh-TW" smtClean="0">
              <a:ea typeface="新細明體" charset="-120"/>
            </a:endParaRPr>
          </a:p>
        </p:txBody>
      </p:sp>
      <p:pic>
        <p:nvPicPr>
          <p:cNvPr id="17412" name="Picture 4" descr="C:\Users\AllenChen\Dropbox\Public\2013ITS Congress Japan\簡報\簡報素材\about.me1.png"/>
          <p:cNvPicPr>
            <a:picLocks noChangeAspect="1" noChangeArrowheads="1"/>
          </p:cNvPicPr>
          <p:nvPr/>
        </p:nvPicPr>
        <p:blipFill>
          <a:blip r:embed="rId3"/>
          <a:srcRect/>
          <a:stretch>
            <a:fillRect/>
          </a:stretch>
        </p:blipFill>
        <p:spPr bwMode="auto">
          <a:xfrm>
            <a:off x="-6350" y="23813"/>
            <a:ext cx="9150350" cy="6834187"/>
          </a:xfrm>
          <a:prstGeom prst="rect">
            <a:avLst/>
          </a:prstGeom>
          <a:noFill/>
          <a:ln w="9525">
            <a:noFill/>
            <a:miter lim="800000"/>
            <a:headEnd/>
            <a:tailEnd/>
          </a:ln>
        </p:spPr>
      </p:pic>
    </p:spTree>
    <p:extLst>
      <p:ext uri="{BB962C8B-B14F-4D97-AF65-F5344CB8AC3E}">
        <p14:creationId xmlns:p14="http://schemas.microsoft.com/office/powerpoint/2010/main" val="1229266003"/>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標題 1"/>
          <p:cNvSpPr>
            <a:spLocks noGrp="1"/>
          </p:cNvSpPr>
          <p:nvPr>
            <p:ph type="title"/>
          </p:nvPr>
        </p:nvSpPr>
        <p:spPr>
          <a:xfrm>
            <a:off x="609600" y="228600"/>
            <a:ext cx="9074968" cy="457200"/>
          </a:xfrm>
        </p:spPr>
        <p:txBody>
          <a:bodyPr/>
          <a:lstStyle/>
          <a:p>
            <a:r>
              <a:rPr lang="en-US" altLang="zh-TW" dirty="0" smtClean="0"/>
              <a:t>3</a:t>
            </a:r>
            <a:r>
              <a:rPr lang="en-US" altLang="zh-TW" baseline="30000" dirty="0" smtClean="0"/>
              <a:t>rd</a:t>
            </a:r>
            <a:r>
              <a:rPr lang="en-US" altLang="zh-TW" dirty="0" smtClean="0"/>
              <a:t> Arrow-</a:t>
            </a:r>
            <a:r>
              <a:rPr kumimoji="0" lang="en-US" altLang="zh-TW" dirty="0" smtClean="0">
                <a:ea typeface="微軟正黑體" pitchFamily="34" charset="-120"/>
              </a:rPr>
              <a:t> </a:t>
            </a:r>
            <a:r>
              <a:rPr kumimoji="0" lang="en-US" altLang="zh-TW" sz="2200" dirty="0" smtClean="0">
                <a:ea typeface="微軟正黑體" pitchFamily="34" charset="-120"/>
              </a:rPr>
              <a:t>Information Merge &amp; Publish Platform(IMP)</a:t>
            </a:r>
            <a:endParaRPr lang="zh-TW" altLang="en-US" sz="2200" dirty="0" smtClean="0"/>
          </a:p>
        </p:txBody>
      </p:sp>
      <p:sp>
        <p:nvSpPr>
          <p:cNvPr id="33794" name="投影片編號版面配置區 2"/>
          <p:cNvSpPr>
            <a:spLocks noGrp="1"/>
          </p:cNvSpPr>
          <p:nvPr>
            <p:ph type="sldNum" sz="quarter" idx="4294967295"/>
          </p:nvPr>
        </p:nvSpPr>
        <p:spPr>
          <a:xfrm>
            <a:off x="7239000" y="6400800"/>
            <a:ext cx="1905000" cy="457200"/>
          </a:xfrm>
          <a:prstGeom prst="rect">
            <a:avLst/>
          </a:prstGeom>
          <a:noFill/>
          <a:ln>
            <a:miter lim="800000"/>
            <a:headEnd/>
            <a:tailEnd/>
          </a:ln>
        </p:spPr>
        <p:txBody>
          <a:bodyPr/>
          <a:lstStyle/>
          <a:p>
            <a:fld id="{3F13F5F5-4D3A-4D74-9891-714A4C0ED34F}" type="slidenum">
              <a:rPr lang="en-US" altLang="zh-TW" smtClean="0">
                <a:ea typeface="新細明體" charset="-120"/>
              </a:rPr>
              <a:pPr/>
              <a:t>20</a:t>
            </a:fld>
            <a:endParaRPr lang="en-US" altLang="zh-TW" smtClean="0">
              <a:ea typeface="新細明體" charset="-120"/>
            </a:endParaRPr>
          </a:p>
        </p:txBody>
      </p:sp>
      <p:grpSp>
        <p:nvGrpSpPr>
          <p:cNvPr id="33795" name="群組 18"/>
          <p:cNvGrpSpPr>
            <a:grpSpLocks/>
          </p:cNvGrpSpPr>
          <p:nvPr/>
        </p:nvGrpSpPr>
        <p:grpSpPr bwMode="auto">
          <a:xfrm>
            <a:off x="5192713" y="1038225"/>
            <a:ext cx="3724275" cy="2103438"/>
            <a:chOff x="755576" y="1639832"/>
            <a:chExt cx="3744416" cy="2149208"/>
          </a:xfrm>
        </p:grpSpPr>
        <p:cxnSp>
          <p:nvCxnSpPr>
            <p:cNvPr id="4" name="直線單箭頭接點 3"/>
            <p:cNvCxnSpPr/>
            <p:nvPr/>
          </p:nvCxnSpPr>
          <p:spPr>
            <a:xfrm flipV="1">
              <a:off x="1176943" y="1876650"/>
              <a:ext cx="0" cy="160420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5" name="直線單箭頭接點 4"/>
            <p:cNvCxnSpPr/>
            <p:nvPr/>
          </p:nvCxnSpPr>
          <p:spPr>
            <a:xfrm>
              <a:off x="1176943" y="3480852"/>
              <a:ext cx="3323049" cy="1622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6" name="矩形 5"/>
            <p:cNvSpPr/>
            <p:nvPr/>
          </p:nvSpPr>
          <p:spPr>
            <a:xfrm>
              <a:off x="2021271" y="1969107"/>
              <a:ext cx="360715" cy="1635020"/>
            </a:xfrm>
            <a:prstGeom prst="rect">
              <a:avLst/>
            </a:prstGeom>
            <a:solidFill>
              <a:srgbClr val="FF0000">
                <a:alpha val="15000"/>
              </a:srgbClr>
            </a:solidFill>
          </p:spPr>
          <p:style>
            <a:lnRef idx="1">
              <a:schemeClr val="accent2"/>
            </a:lnRef>
            <a:fillRef idx="2">
              <a:schemeClr val="accent2"/>
            </a:fillRef>
            <a:effectRef idx="1">
              <a:schemeClr val="accent2"/>
            </a:effectRef>
            <a:fontRef idx="minor">
              <a:schemeClr val="dk1"/>
            </a:fontRef>
          </p:style>
          <p:txBody>
            <a:bodyPr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zh-TW" altLang="en-US" sz="1600"/>
            </a:p>
          </p:txBody>
        </p:sp>
        <p:sp>
          <p:nvSpPr>
            <p:cNvPr id="7" name="矩形 6"/>
            <p:cNvSpPr/>
            <p:nvPr/>
          </p:nvSpPr>
          <p:spPr>
            <a:xfrm>
              <a:off x="2991691" y="1969107"/>
              <a:ext cx="360715" cy="1635020"/>
            </a:xfrm>
            <a:prstGeom prst="rect">
              <a:avLst/>
            </a:prstGeom>
            <a:solidFill>
              <a:srgbClr val="FF0000">
                <a:alpha val="15000"/>
              </a:srgbClr>
            </a:solidFill>
          </p:spPr>
          <p:style>
            <a:lnRef idx="1">
              <a:schemeClr val="accent2"/>
            </a:lnRef>
            <a:fillRef idx="2">
              <a:schemeClr val="accent2"/>
            </a:fillRef>
            <a:effectRef idx="1">
              <a:schemeClr val="accent2"/>
            </a:effectRef>
            <a:fontRef idx="minor">
              <a:schemeClr val="dk1"/>
            </a:fontRef>
          </p:style>
          <p:txBody>
            <a:bodyPr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zh-TW" altLang="en-US" sz="1600"/>
            </a:p>
          </p:txBody>
        </p:sp>
        <p:cxnSp>
          <p:nvCxnSpPr>
            <p:cNvPr id="8" name="直線接點 7"/>
            <p:cNvCxnSpPr/>
            <p:nvPr/>
          </p:nvCxnSpPr>
          <p:spPr>
            <a:xfrm flipV="1">
              <a:off x="975836" y="2694160"/>
              <a:ext cx="3378912" cy="14599"/>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3826" name="文字方塊 55"/>
            <p:cNvSpPr txBox="1">
              <a:spLocks noChangeArrowheads="1"/>
            </p:cNvSpPr>
            <p:nvPr/>
          </p:nvSpPr>
          <p:spPr bwMode="auto">
            <a:xfrm>
              <a:off x="755576" y="1639832"/>
              <a:ext cx="886842" cy="307777"/>
            </a:xfrm>
            <a:prstGeom prst="rect">
              <a:avLst/>
            </a:prstGeom>
            <a:noFill/>
            <a:ln w="9525">
              <a:noFill/>
              <a:miter lim="800000"/>
              <a:headEnd/>
              <a:tailEnd/>
            </a:ln>
          </p:spPr>
          <p:txBody>
            <a:bodyPr>
              <a:spAutoFit/>
            </a:bodyPr>
            <a:lstStyle/>
            <a:p>
              <a:r>
                <a:rPr lang="en-US" altLang="zh-TW" sz="1400">
                  <a:solidFill>
                    <a:schemeClr val="tx1"/>
                  </a:solidFill>
                  <a:latin typeface="Arial Narrow" pitchFamily="34" charset="0"/>
                </a:rPr>
                <a:t>Demand</a:t>
              </a:r>
              <a:endParaRPr lang="zh-TW" altLang="en-US" sz="1400">
                <a:solidFill>
                  <a:schemeClr val="tx1"/>
                </a:solidFill>
                <a:latin typeface="Arial Narrow" pitchFamily="34" charset="0"/>
              </a:endParaRPr>
            </a:p>
          </p:txBody>
        </p:sp>
        <p:sp>
          <p:nvSpPr>
            <p:cNvPr id="33827" name="文字方塊 56"/>
            <p:cNvSpPr txBox="1">
              <a:spLocks noChangeArrowheads="1"/>
            </p:cNvSpPr>
            <p:nvPr/>
          </p:nvSpPr>
          <p:spPr bwMode="auto">
            <a:xfrm>
              <a:off x="3851920" y="3481263"/>
              <a:ext cx="618151" cy="307777"/>
            </a:xfrm>
            <a:prstGeom prst="rect">
              <a:avLst/>
            </a:prstGeom>
            <a:noFill/>
            <a:ln w="9525">
              <a:noFill/>
              <a:miter lim="800000"/>
              <a:headEnd/>
              <a:tailEnd/>
            </a:ln>
          </p:spPr>
          <p:txBody>
            <a:bodyPr>
              <a:spAutoFit/>
            </a:bodyPr>
            <a:lstStyle/>
            <a:p>
              <a:r>
                <a:rPr lang="en-US" altLang="zh-TW" sz="1400">
                  <a:solidFill>
                    <a:schemeClr val="tx1"/>
                  </a:solidFill>
                  <a:latin typeface="Arial Narrow" pitchFamily="34" charset="0"/>
                </a:rPr>
                <a:t>Time</a:t>
              </a:r>
              <a:endParaRPr lang="zh-TW" altLang="en-US" sz="1400">
                <a:solidFill>
                  <a:schemeClr val="tx1"/>
                </a:solidFill>
                <a:latin typeface="Arial Narrow" pitchFamily="34" charset="0"/>
              </a:endParaRPr>
            </a:p>
          </p:txBody>
        </p:sp>
        <p:sp>
          <p:nvSpPr>
            <p:cNvPr id="33828" name="文字方塊 57"/>
            <p:cNvSpPr txBox="1">
              <a:spLocks noChangeArrowheads="1"/>
            </p:cNvSpPr>
            <p:nvPr/>
          </p:nvSpPr>
          <p:spPr bwMode="auto">
            <a:xfrm>
              <a:off x="1642418" y="1723200"/>
              <a:ext cx="1160651" cy="276999"/>
            </a:xfrm>
            <a:prstGeom prst="rect">
              <a:avLst/>
            </a:prstGeom>
            <a:noFill/>
            <a:ln w="9525">
              <a:noFill/>
              <a:miter lim="800000"/>
              <a:headEnd/>
              <a:tailEnd/>
            </a:ln>
          </p:spPr>
          <p:txBody>
            <a:bodyPr>
              <a:spAutoFit/>
            </a:bodyPr>
            <a:lstStyle/>
            <a:p>
              <a:r>
                <a:rPr lang="en-US" altLang="zh-TW" sz="1200">
                  <a:solidFill>
                    <a:schemeClr val="tx1"/>
                  </a:solidFill>
                  <a:latin typeface="Arial Narrow" pitchFamily="34" charset="0"/>
                </a:rPr>
                <a:t>Peak Hour/Day</a:t>
              </a:r>
              <a:endParaRPr lang="zh-TW" altLang="en-US" sz="1200">
                <a:solidFill>
                  <a:schemeClr val="tx1"/>
                </a:solidFill>
                <a:latin typeface="Arial Narrow" pitchFamily="34" charset="0"/>
              </a:endParaRPr>
            </a:p>
          </p:txBody>
        </p:sp>
        <p:sp>
          <p:nvSpPr>
            <p:cNvPr id="13" name="手繪多邊形 12"/>
            <p:cNvSpPr/>
            <p:nvPr/>
          </p:nvSpPr>
          <p:spPr>
            <a:xfrm>
              <a:off x="1200883" y="2312981"/>
              <a:ext cx="3204939" cy="1017021"/>
            </a:xfrm>
            <a:custGeom>
              <a:avLst/>
              <a:gdLst>
                <a:gd name="connsiteX0" fmla="*/ 42553 w 6760224"/>
                <a:gd name="connsiteY0" fmla="*/ 1339913 h 1370847"/>
                <a:gd name="connsiteX1" fmla="*/ 124034 w 6760224"/>
                <a:gd name="connsiteY1" fmla="*/ 1267485 h 1370847"/>
                <a:gd name="connsiteX2" fmla="*/ 178355 w 6760224"/>
                <a:gd name="connsiteY2" fmla="*/ 1231271 h 1370847"/>
                <a:gd name="connsiteX3" fmla="*/ 205515 w 6760224"/>
                <a:gd name="connsiteY3" fmla="*/ 1213164 h 1370847"/>
                <a:gd name="connsiteX4" fmla="*/ 268890 w 6760224"/>
                <a:gd name="connsiteY4" fmla="*/ 1195058 h 1370847"/>
                <a:gd name="connsiteX5" fmla="*/ 350371 w 6760224"/>
                <a:gd name="connsiteY5" fmla="*/ 1176951 h 1370847"/>
                <a:gd name="connsiteX6" fmla="*/ 594814 w 6760224"/>
                <a:gd name="connsiteY6" fmla="*/ 1186004 h 1370847"/>
                <a:gd name="connsiteX7" fmla="*/ 631028 w 6760224"/>
                <a:gd name="connsiteY7" fmla="*/ 1195058 h 1370847"/>
                <a:gd name="connsiteX8" fmla="*/ 712509 w 6760224"/>
                <a:gd name="connsiteY8" fmla="*/ 1222218 h 1370847"/>
                <a:gd name="connsiteX9" fmla="*/ 739670 w 6760224"/>
                <a:gd name="connsiteY9" fmla="*/ 1240325 h 1370847"/>
                <a:gd name="connsiteX10" fmla="*/ 775884 w 6760224"/>
                <a:gd name="connsiteY10" fmla="*/ 1258432 h 1370847"/>
                <a:gd name="connsiteX11" fmla="*/ 830204 w 6760224"/>
                <a:gd name="connsiteY11" fmla="*/ 1276539 h 1370847"/>
                <a:gd name="connsiteX12" fmla="*/ 857365 w 6760224"/>
                <a:gd name="connsiteY12" fmla="*/ 1285592 h 1370847"/>
                <a:gd name="connsiteX13" fmla="*/ 884525 w 6760224"/>
                <a:gd name="connsiteY13" fmla="*/ 1294646 h 1370847"/>
                <a:gd name="connsiteX14" fmla="*/ 966006 w 6760224"/>
                <a:gd name="connsiteY14" fmla="*/ 1312753 h 1370847"/>
                <a:gd name="connsiteX15" fmla="*/ 1138022 w 6760224"/>
                <a:gd name="connsiteY15" fmla="*/ 1303699 h 1370847"/>
                <a:gd name="connsiteX16" fmla="*/ 1183290 w 6760224"/>
                <a:gd name="connsiteY16" fmla="*/ 1249378 h 1370847"/>
                <a:gd name="connsiteX17" fmla="*/ 1210450 w 6760224"/>
                <a:gd name="connsiteY17" fmla="*/ 1231271 h 1370847"/>
                <a:gd name="connsiteX18" fmla="*/ 1219503 w 6760224"/>
                <a:gd name="connsiteY18" fmla="*/ 1204111 h 1370847"/>
                <a:gd name="connsiteX19" fmla="*/ 1300985 w 6760224"/>
                <a:gd name="connsiteY19" fmla="*/ 1158844 h 1370847"/>
                <a:gd name="connsiteX20" fmla="*/ 1364359 w 6760224"/>
                <a:gd name="connsiteY20" fmla="*/ 1149790 h 1370847"/>
                <a:gd name="connsiteX21" fmla="*/ 1672177 w 6760224"/>
                <a:gd name="connsiteY21" fmla="*/ 1167897 h 1370847"/>
                <a:gd name="connsiteX22" fmla="*/ 1699337 w 6760224"/>
                <a:gd name="connsiteY22" fmla="*/ 1176951 h 1370847"/>
                <a:gd name="connsiteX23" fmla="*/ 1817032 w 6760224"/>
                <a:gd name="connsiteY23" fmla="*/ 1131683 h 1370847"/>
                <a:gd name="connsiteX24" fmla="*/ 1871353 w 6760224"/>
                <a:gd name="connsiteY24" fmla="*/ 1095469 h 1370847"/>
                <a:gd name="connsiteX25" fmla="*/ 1889460 w 6760224"/>
                <a:gd name="connsiteY25" fmla="*/ 1068309 h 1370847"/>
                <a:gd name="connsiteX26" fmla="*/ 1916620 w 6760224"/>
                <a:gd name="connsiteY26" fmla="*/ 1041149 h 1370847"/>
                <a:gd name="connsiteX27" fmla="*/ 1925674 w 6760224"/>
                <a:gd name="connsiteY27" fmla="*/ 1004935 h 1370847"/>
                <a:gd name="connsiteX28" fmla="*/ 1943781 w 6760224"/>
                <a:gd name="connsiteY28" fmla="*/ 887240 h 1370847"/>
                <a:gd name="connsiteX29" fmla="*/ 1961888 w 6760224"/>
                <a:gd name="connsiteY29" fmla="*/ 760491 h 1370847"/>
                <a:gd name="connsiteX30" fmla="*/ 1979995 w 6760224"/>
                <a:gd name="connsiteY30" fmla="*/ 660903 h 1370847"/>
                <a:gd name="connsiteX31" fmla="*/ 1989048 w 6760224"/>
                <a:gd name="connsiteY31" fmla="*/ 588475 h 1370847"/>
                <a:gd name="connsiteX32" fmla="*/ 2007155 w 6760224"/>
                <a:gd name="connsiteY32" fmla="*/ 552261 h 1370847"/>
                <a:gd name="connsiteX33" fmla="*/ 2016208 w 6760224"/>
                <a:gd name="connsiteY33" fmla="*/ 525101 h 1370847"/>
                <a:gd name="connsiteX34" fmla="*/ 2034315 w 6760224"/>
                <a:gd name="connsiteY34" fmla="*/ 479834 h 1370847"/>
                <a:gd name="connsiteX35" fmla="*/ 2052422 w 6760224"/>
                <a:gd name="connsiteY35" fmla="*/ 407406 h 1370847"/>
                <a:gd name="connsiteX36" fmla="*/ 2070529 w 6760224"/>
                <a:gd name="connsiteY36" fmla="*/ 380246 h 1370847"/>
                <a:gd name="connsiteX37" fmla="*/ 2079583 w 6760224"/>
                <a:gd name="connsiteY37" fmla="*/ 353085 h 1370847"/>
                <a:gd name="connsiteX38" fmla="*/ 2124850 w 6760224"/>
                <a:gd name="connsiteY38" fmla="*/ 280658 h 1370847"/>
                <a:gd name="connsiteX39" fmla="*/ 2142957 w 6760224"/>
                <a:gd name="connsiteY39" fmla="*/ 226337 h 1370847"/>
                <a:gd name="connsiteX40" fmla="*/ 2188224 w 6760224"/>
                <a:gd name="connsiteY40" fmla="*/ 144856 h 1370847"/>
                <a:gd name="connsiteX41" fmla="*/ 2242545 w 6760224"/>
                <a:gd name="connsiteY41" fmla="*/ 126749 h 1370847"/>
                <a:gd name="connsiteX42" fmla="*/ 2314973 w 6760224"/>
                <a:gd name="connsiteY42" fmla="*/ 144856 h 1370847"/>
                <a:gd name="connsiteX43" fmla="*/ 2342133 w 6760224"/>
                <a:gd name="connsiteY43" fmla="*/ 162962 h 1370847"/>
                <a:gd name="connsiteX44" fmla="*/ 2351187 w 6760224"/>
                <a:gd name="connsiteY44" fmla="*/ 226337 h 1370847"/>
                <a:gd name="connsiteX45" fmla="*/ 2369294 w 6760224"/>
                <a:gd name="connsiteY45" fmla="*/ 280658 h 1370847"/>
                <a:gd name="connsiteX46" fmla="*/ 2378347 w 6760224"/>
                <a:gd name="connsiteY46" fmla="*/ 307818 h 1370847"/>
                <a:gd name="connsiteX47" fmla="*/ 2396454 w 6760224"/>
                <a:gd name="connsiteY47" fmla="*/ 334978 h 1370847"/>
                <a:gd name="connsiteX48" fmla="*/ 2414561 w 6760224"/>
                <a:gd name="connsiteY48" fmla="*/ 389299 h 1370847"/>
                <a:gd name="connsiteX49" fmla="*/ 2423614 w 6760224"/>
                <a:gd name="connsiteY49" fmla="*/ 497941 h 1370847"/>
                <a:gd name="connsiteX50" fmla="*/ 2432668 w 6760224"/>
                <a:gd name="connsiteY50" fmla="*/ 525101 h 1370847"/>
                <a:gd name="connsiteX51" fmla="*/ 2459828 w 6760224"/>
                <a:gd name="connsiteY51" fmla="*/ 543208 h 1370847"/>
                <a:gd name="connsiteX52" fmla="*/ 2477935 w 6760224"/>
                <a:gd name="connsiteY52" fmla="*/ 570368 h 1370847"/>
                <a:gd name="connsiteX53" fmla="*/ 2523202 w 6760224"/>
                <a:gd name="connsiteY53" fmla="*/ 615636 h 1370847"/>
                <a:gd name="connsiteX54" fmla="*/ 2541309 w 6760224"/>
                <a:gd name="connsiteY54" fmla="*/ 669957 h 1370847"/>
                <a:gd name="connsiteX55" fmla="*/ 2559416 w 6760224"/>
                <a:gd name="connsiteY55" fmla="*/ 724277 h 1370847"/>
                <a:gd name="connsiteX56" fmla="*/ 2568470 w 6760224"/>
                <a:gd name="connsiteY56" fmla="*/ 751438 h 1370847"/>
                <a:gd name="connsiteX57" fmla="*/ 2577523 w 6760224"/>
                <a:gd name="connsiteY57" fmla="*/ 787652 h 1370847"/>
                <a:gd name="connsiteX58" fmla="*/ 2595630 w 6760224"/>
                <a:gd name="connsiteY58" fmla="*/ 823865 h 1370847"/>
                <a:gd name="connsiteX59" fmla="*/ 2622791 w 6760224"/>
                <a:gd name="connsiteY59" fmla="*/ 878186 h 1370847"/>
                <a:gd name="connsiteX60" fmla="*/ 2659004 w 6760224"/>
                <a:gd name="connsiteY60" fmla="*/ 923454 h 1370847"/>
                <a:gd name="connsiteX61" fmla="*/ 2668058 w 6760224"/>
                <a:gd name="connsiteY61" fmla="*/ 950614 h 1370847"/>
                <a:gd name="connsiteX62" fmla="*/ 2731432 w 6760224"/>
                <a:gd name="connsiteY62" fmla="*/ 1032095 h 1370847"/>
                <a:gd name="connsiteX63" fmla="*/ 2749539 w 6760224"/>
                <a:gd name="connsiteY63" fmla="*/ 1059256 h 1370847"/>
                <a:gd name="connsiteX64" fmla="*/ 2803860 w 6760224"/>
                <a:gd name="connsiteY64" fmla="*/ 1077362 h 1370847"/>
                <a:gd name="connsiteX65" fmla="*/ 2993983 w 6760224"/>
                <a:gd name="connsiteY65" fmla="*/ 1068309 h 1370847"/>
                <a:gd name="connsiteX66" fmla="*/ 3057357 w 6760224"/>
                <a:gd name="connsiteY66" fmla="*/ 1013988 h 1370847"/>
                <a:gd name="connsiteX67" fmla="*/ 3093571 w 6760224"/>
                <a:gd name="connsiteY67" fmla="*/ 986828 h 1370847"/>
                <a:gd name="connsiteX68" fmla="*/ 3120731 w 6760224"/>
                <a:gd name="connsiteY68" fmla="*/ 959667 h 1370847"/>
                <a:gd name="connsiteX69" fmla="*/ 3156945 w 6760224"/>
                <a:gd name="connsiteY69" fmla="*/ 950614 h 1370847"/>
                <a:gd name="connsiteX70" fmla="*/ 3265587 w 6760224"/>
                <a:gd name="connsiteY70" fmla="*/ 968721 h 1370847"/>
                <a:gd name="connsiteX71" fmla="*/ 3347068 w 6760224"/>
                <a:gd name="connsiteY71" fmla="*/ 1013988 h 1370847"/>
                <a:gd name="connsiteX72" fmla="*/ 3374228 w 6760224"/>
                <a:gd name="connsiteY72" fmla="*/ 1041149 h 1370847"/>
                <a:gd name="connsiteX73" fmla="*/ 3410442 w 6760224"/>
                <a:gd name="connsiteY73" fmla="*/ 1095469 h 1370847"/>
                <a:gd name="connsiteX74" fmla="*/ 3419496 w 6760224"/>
                <a:gd name="connsiteY74" fmla="*/ 1122630 h 1370847"/>
                <a:gd name="connsiteX75" fmla="*/ 3446656 w 6760224"/>
                <a:gd name="connsiteY75" fmla="*/ 1140737 h 1370847"/>
                <a:gd name="connsiteX76" fmla="*/ 3455709 w 6760224"/>
                <a:gd name="connsiteY76" fmla="*/ 1167897 h 1370847"/>
                <a:gd name="connsiteX77" fmla="*/ 3482870 w 6760224"/>
                <a:gd name="connsiteY77" fmla="*/ 1186004 h 1370847"/>
                <a:gd name="connsiteX78" fmla="*/ 3564351 w 6760224"/>
                <a:gd name="connsiteY78" fmla="*/ 1249378 h 1370847"/>
                <a:gd name="connsiteX79" fmla="*/ 3618672 w 6760224"/>
                <a:gd name="connsiteY79" fmla="*/ 1267485 h 1370847"/>
                <a:gd name="connsiteX80" fmla="*/ 3772581 w 6760224"/>
                <a:gd name="connsiteY80" fmla="*/ 1249378 h 1370847"/>
                <a:gd name="connsiteX81" fmla="*/ 3790688 w 6760224"/>
                <a:gd name="connsiteY81" fmla="*/ 1222218 h 1370847"/>
                <a:gd name="connsiteX82" fmla="*/ 3799741 w 6760224"/>
                <a:gd name="connsiteY82" fmla="*/ 1186004 h 1370847"/>
                <a:gd name="connsiteX83" fmla="*/ 3808795 w 6760224"/>
                <a:gd name="connsiteY83" fmla="*/ 1158844 h 1370847"/>
                <a:gd name="connsiteX84" fmla="*/ 3826901 w 6760224"/>
                <a:gd name="connsiteY84" fmla="*/ 923454 h 1370847"/>
                <a:gd name="connsiteX85" fmla="*/ 3835955 w 6760224"/>
                <a:gd name="connsiteY85" fmla="*/ 887240 h 1370847"/>
                <a:gd name="connsiteX86" fmla="*/ 3845008 w 6760224"/>
                <a:gd name="connsiteY86" fmla="*/ 814812 h 1370847"/>
                <a:gd name="connsiteX87" fmla="*/ 3863115 w 6760224"/>
                <a:gd name="connsiteY87" fmla="*/ 651850 h 1370847"/>
                <a:gd name="connsiteX88" fmla="*/ 3872169 w 6760224"/>
                <a:gd name="connsiteY88" fmla="*/ 624689 h 1370847"/>
                <a:gd name="connsiteX89" fmla="*/ 3890276 w 6760224"/>
                <a:gd name="connsiteY89" fmla="*/ 597529 h 1370847"/>
                <a:gd name="connsiteX90" fmla="*/ 3917436 w 6760224"/>
                <a:gd name="connsiteY90" fmla="*/ 543208 h 1370847"/>
                <a:gd name="connsiteX91" fmla="*/ 3935543 w 6760224"/>
                <a:gd name="connsiteY91" fmla="*/ 479834 h 1370847"/>
                <a:gd name="connsiteX92" fmla="*/ 3944596 w 6760224"/>
                <a:gd name="connsiteY92" fmla="*/ 452673 h 1370847"/>
                <a:gd name="connsiteX93" fmla="*/ 3962703 w 6760224"/>
                <a:gd name="connsiteY93" fmla="*/ 425513 h 1370847"/>
                <a:gd name="connsiteX94" fmla="*/ 3971757 w 6760224"/>
                <a:gd name="connsiteY94" fmla="*/ 389299 h 1370847"/>
                <a:gd name="connsiteX95" fmla="*/ 4007971 w 6760224"/>
                <a:gd name="connsiteY95" fmla="*/ 334978 h 1370847"/>
                <a:gd name="connsiteX96" fmla="*/ 4044185 w 6760224"/>
                <a:gd name="connsiteY96" fmla="*/ 253497 h 1370847"/>
                <a:gd name="connsiteX97" fmla="*/ 4071345 w 6760224"/>
                <a:gd name="connsiteY97" fmla="*/ 199176 h 1370847"/>
                <a:gd name="connsiteX98" fmla="*/ 4080398 w 6760224"/>
                <a:gd name="connsiteY98" fmla="*/ 172016 h 1370847"/>
                <a:gd name="connsiteX99" fmla="*/ 4116612 w 6760224"/>
                <a:gd name="connsiteY99" fmla="*/ 117695 h 1370847"/>
                <a:gd name="connsiteX100" fmla="*/ 4152826 w 6760224"/>
                <a:gd name="connsiteY100" fmla="*/ 54321 h 1370847"/>
                <a:gd name="connsiteX101" fmla="*/ 4170933 w 6760224"/>
                <a:gd name="connsiteY101" fmla="*/ 27161 h 1370847"/>
                <a:gd name="connsiteX102" fmla="*/ 4234307 w 6760224"/>
                <a:gd name="connsiteY102" fmla="*/ 0 h 1370847"/>
                <a:gd name="connsiteX103" fmla="*/ 4297682 w 6760224"/>
                <a:gd name="connsiteY103" fmla="*/ 9054 h 1370847"/>
                <a:gd name="connsiteX104" fmla="*/ 4315789 w 6760224"/>
                <a:gd name="connsiteY104" fmla="*/ 36214 h 1370847"/>
                <a:gd name="connsiteX105" fmla="*/ 4342949 w 6760224"/>
                <a:gd name="connsiteY105" fmla="*/ 54321 h 1370847"/>
                <a:gd name="connsiteX106" fmla="*/ 4352002 w 6760224"/>
                <a:gd name="connsiteY106" fmla="*/ 90535 h 1370847"/>
                <a:gd name="connsiteX107" fmla="*/ 4370109 w 6760224"/>
                <a:gd name="connsiteY107" fmla="*/ 144856 h 1370847"/>
                <a:gd name="connsiteX108" fmla="*/ 4397270 w 6760224"/>
                <a:gd name="connsiteY108" fmla="*/ 380246 h 1370847"/>
                <a:gd name="connsiteX109" fmla="*/ 4406323 w 6760224"/>
                <a:gd name="connsiteY109" fmla="*/ 651850 h 1370847"/>
                <a:gd name="connsiteX110" fmla="*/ 4415377 w 6760224"/>
                <a:gd name="connsiteY110" fmla="*/ 679010 h 1370847"/>
                <a:gd name="connsiteX111" fmla="*/ 4433484 w 6760224"/>
                <a:gd name="connsiteY111" fmla="*/ 887240 h 1370847"/>
                <a:gd name="connsiteX112" fmla="*/ 4451591 w 6760224"/>
                <a:gd name="connsiteY112" fmla="*/ 959667 h 1370847"/>
                <a:gd name="connsiteX113" fmla="*/ 4469697 w 6760224"/>
                <a:gd name="connsiteY113" fmla="*/ 986828 h 1370847"/>
                <a:gd name="connsiteX114" fmla="*/ 4496858 w 6760224"/>
                <a:gd name="connsiteY114" fmla="*/ 1086416 h 1370847"/>
                <a:gd name="connsiteX115" fmla="*/ 4524018 w 6760224"/>
                <a:gd name="connsiteY115" fmla="*/ 1104523 h 1370847"/>
                <a:gd name="connsiteX116" fmla="*/ 4587393 w 6760224"/>
                <a:gd name="connsiteY116" fmla="*/ 1095469 h 1370847"/>
                <a:gd name="connsiteX117" fmla="*/ 4641713 w 6760224"/>
                <a:gd name="connsiteY117" fmla="*/ 1059256 h 1370847"/>
                <a:gd name="connsiteX118" fmla="*/ 4696034 w 6760224"/>
                <a:gd name="connsiteY118" fmla="*/ 1023042 h 1370847"/>
                <a:gd name="connsiteX119" fmla="*/ 4723195 w 6760224"/>
                <a:gd name="connsiteY119" fmla="*/ 1004935 h 1370847"/>
                <a:gd name="connsiteX120" fmla="*/ 4777515 w 6760224"/>
                <a:gd name="connsiteY120" fmla="*/ 986828 h 1370847"/>
                <a:gd name="connsiteX121" fmla="*/ 4840890 w 6760224"/>
                <a:gd name="connsiteY121" fmla="*/ 995881 h 1370847"/>
                <a:gd name="connsiteX122" fmla="*/ 4922371 w 6760224"/>
                <a:gd name="connsiteY122" fmla="*/ 1032095 h 1370847"/>
                <a:gd name="connsiteX123" fmla="*/ 4958585 w 6760224"/>
                <a:gd name="connsiteY123" fmla="*/ 1059256 h 1370847"/>
                <a:gd name="connsiteX124" fmla="*/ 5031012 w 6760224"/>
                <a:gd name="connsiteY124" fmla="*/ 1095469 h 1370847"/>
                <a:gd name="connsiteX125" fmla="*/ 5094387 w 6760224"/>
                <a:gd name="connsiteY125" fmla="*/ 1122630 h 1370847"/>
                <a:gd name="connsiteX126" fmla="*/ 5130600 w 6760224"/>
                <a:gd name="connsiteY126" fmla="*/ 1149790 h 1370847"/>
                <a:gd name="connsiteX127" fmla="*/ 5212082 w 6760224"/>
                <a:gd name="connsiteY127" fmla="*/ 1167897 h 1370847"/>
                <a:gd name="connsiteX128" fmla="*/ 5302616 w 6760224"/>
                <a:gd name="connsiteY128" fmla="*/ 1086416 h 1370847"/>
                <a:gd name="connsiteX129" fmla="*/ 5384097 w 6760224"/>
                <a:gd name="connsiteY129" fmla="*/ 1041149 h 1370847"/>
                <a:gd name="connsiteX130" fmla="*/ 5438418 w 6760224"/>
                <a:gd name="connsiteY130" fmla="*/ 1004935 h 1370847"/>
                <a:gd name="connsiteX131" fmla="*/ 5465579 w 6760224"/>
                <a:gd name="connsiteY131" fmla="*/ 986828 h 1370847"/>
                <a:gd name="connsiteX132" fmla="*/ 5501793 w 6760224"/>
                <a:gd name="connsiteY132" fmla="*/ 977774 h 1370847"/>
                <a:gd name="connsiteX133" fmla="*/ 5528953 w 6760224"/>
                <a:gd name="connsiteY133" fmla="*/ 968721 h 1370847"/>
                <a:gd name="connsiteX134" fmla="*/ 5592327 w 6760224"/>
                <a:gd name="connsiteY134" fmla="*/ 959667 h 1370847"/>
                <a:gd name="connsiteX135" fmla="*/ 5646648 w 6760224"/>
                <a:gd name="connsiteY135" fmla="*/ 950614 h 1370847"/>
                <a:gd name="connsiteX136" fmla="*/ 5764343 w 6760224"/>
                <a:gd name="connsiteY136" fmla="*/ 941561 h 1370847"/>
                <a:gd name="connsiteX137" fmla="*/ 5809610 w 6760224"/>
                <a:gd name="connsiteY137" fmla="*/ 977774 h 1370847"/>
                <a:gd name="connsiteX138" fmla="*/ 5900145 w 6760224"/>
                <a:gd name="connsiteY138" fmla="*/ 1023042 h 1370847"/>
                <a:gd name="connsiteX139" fmla="*/ 5990680 w 6760224"/>
                <a:gd name="connsiteY139" fmla="*/ 1059256 h 1370847"/>
                <a:gd name="connsiteX140" fmla="*/ 6063107 w 6760224"/>
                <a:gd name="connsiteY140" fmla="*/ 1077362 h 1370847"/>
                <a:gd name="connsiteX141" fmla="*/ 6551995 w 6760224"/>
                <a:gd name="connsiteY141" fmla="*/ 1068309 h 1370847"/>
                <a:gd name="connsiteX142" fmla="*/ 6624422 w 6760224"/>
                <a:gd name="connsiteY142" fmla="*/ 1050202 h 1370847"/>
                <a:gd name="connsiteX143" fmla="*/ 6651583 w 6760224"/>
                <a:gd name="connsiteY143" fmla="*/ 1032095 h 1370847"/>
                <a:gd name="connsiteX144" fmla="*/ 6687796 w 6760224"/>
                <a:gd name="connsiteY144" fmla="*/ 1004935 h 1370847"/>
                <a:gd name="connsiteX145" fmla="*/ 6751171 w 6760224"/>
                <a:gd name="connsiteY145" fmla="*/ 968721 h 1370847"/>
                <a:gd name="connsiteX146" fmla="*/ 6760224 w 6760224"/>
                <a:gd name="connsiteY146" fmla="*/ 950614 h 137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760224" h="1370847">
                  <a:moveTo>
                    <a:pt x="42553" y="1339913"/>
                  </a:moveTo>
                  <a:cubicBezTo>
                    <a:pt x="117372" y="1290033"/>
                    <a:pt x="0" y="1370847"/>
                    <a:pt x="124034" y="1267485"/>
                  </a:cubicBezTo>
                  <a:cubicBezTo>
                    <a:pt x="140752" y="1253553"/>
                    <a:pt x="160248" y="1243342"/>
                    <a:pt x="178355" y="1231271"/>
                  </a:cubicBezTo>
                  <a:lnTo>
                    <a:pt x="205515" y="1213164"/>
                  </a:lnTo>
                  <a:cubicBezTo>
                    <a:pt x="213654" y="1207738"/>
                    <a:pt x="263610" y="1196567"/>
                    <a:pt x="268890" y="1195058"/>
                  </a:cubicBezTo>
                  <a:cubicBezTo>
                    <a:pt x="331301" y="1177226"/>
                    <a:pt x="252327" y="1193291"/>
                    <a:pt x="350371" y="1176951"/>
                  </a:cubicBezTo>
                  <a:cubicBezTo>
                    <a:pt x="431852" y="1179969"/>
                    <a:pt x="513446" y="1180754"/>
                    <a:pt x="594814" y="1186004"/>
                  </a:cubicBezTo>
                  <a:cubicBezTo>
                    <a:pt x="607231" y="1186805"/>
                    <a:pt x="619110" y="1191483"/>
                    <a:pt x="631028" y="1195058"/>
                  </a:cubicBezTo>
                  <a:cubicBezTo>
                    <a:pt x="631110" y="1195082"/>
                    <a:pt x="698888" y="1217677"/>
                    <a:pt x="712509" y="1222218"/>
                  </a:cubicBezTo>
                  <a:cubicBezTo>
                    <a:pt x="722832" y="1225659"/>
                    <a:pt x="730223" y="1234926"/>
                    <a:pt x="739670" y="1240325"/>
                  </a:cubicBezTo>
                  <a:cubicBezTo>
                    <a:pt x="751388" y="1247021"/>
                    <a:pt x="763353" y="1253420"/>
                    <a:pt x="775884" y="1258432"/>
                  </a:cubicBezTo>
                  <a:cubicBezTo>
                    <a:pt x="793605" y="1265520"/>
                    <a:pt x="812097" y="1270503"/>
                    <a:pt x="830204" y="1276539"/>
                  </a:cubicBezTo>
                  <a:lnTo>
                    <a:pt x="857365" y="1285592"/>
                  </a:lnTo>
                  <a:cubicBezTo>
                    <a:pt x="866418" y="1288610"/>
                    <a:pt x="875267" y="1292332"/>
                    <a:pt x="884525" y="1294646"/>
                  </a:cubicBezTo>
                  <a:cubicBezTo>
                    <a:pt x="935667" y="1307431"/>
                    <a:pt x="908538" y="1301259"/>
                    <a:pt x="966006" y="1312753"/>
                  </a:cubicBezTo>
                  <a:cubicBezTo>
                    <a:pt x="1023345" y="1309735"/>
                    <a:pt x="1081530" y="1313970"/>
                    <a:pt x="1138022" y="1303699"/>
                  </a:cubicBezTo>
                  <a:cubicBezTo>
                    <a:pt x="1156152" y="1300403"/>
                    <a:pt x="1172295" y="1260373"/>
                    <a:pt x="1183290" y="1249378"/>
                  </a:cubicBezTo>
                  <a:cubicBezTo>
                    <a:pt x="1190984" y="1241684"/>
                    <a:pt x="1201397" y="1237307"/>
                    <a:pt x="1210450" y="1231271"/>
                  </a:cubicBezTo>
                  <a:cubicBezTo>
                    <a:pt x="1213468" y="1222218"/>
                    <a:pt x="1212755" y="1210859"/>
                    <a:pt x="1219503" y="1204111"/>
                  </a:cubicBezTo>
                  <a:cubicBezTo>
                    <a:pt x="1237657" y="1185957"/>
                    <a:pt x="1272522" y="1164537"/>
                    <a:pt x="1300985" y="1158844"/>
                  </a:cubicBezTo>
                  <a:cubicBezTo>
                    <a:pt x="1321910" y="1154659"/>
                    <a:pt x="1343234" y="1152808"/>
                    <a:pt x="1364359" y="1149790"/>
                  </a:cubicBezTo>
                  <a:cubicBezTo>
                    <a:pt x="1469110" y="1153402"/>
                    <a:pt x="1571473" y="1142721"/>
                    <a:pt x="1672177" y="1167897"/>
                  </a:cubicBezTo>
                  <a:cubicBezTo>
                    <a:pt x="1681435" y="1170212"/>
                    <a:pt x="1690284" y="1173933"/>
                    <a:pt x="1699337" y="1176951"/>
                  </a:cubicBezTo>
                  <a:cubicBezTo>
                    <a:pt x="1856250" y="1161259"/>
                    <a:pt x="1746120" y="1194716"/>
                    <a:pt x="1817032" y="1131683"/>
                  </a:cubicBezTo>
                  <a:cubicBezTo>
                    <a:pt x="1833297" y="1117225"/>
                    <a:pt x="1871353" y="1095469"/>
                    <a:pt x="1871353" y="1095469"/>
                  </a:cubicBezTo>
                  <a:cubicBezTo>
                    <a:pt x="1877389" y="1086416"/>
                    <a:pt x="1882494" y="1076668"/>
                    <a:pt x="1889460" y="1068309"/>
                  </a:cubicBezTo>
                  <a:cubicBezTo>
                    <a:pt x="1897657" y="1058473"/>
                    <a:pt x="1910268" y="1052265"/>
                    <a:pt x="1916620" y="1041149"/>
                  </a:cubicBezTo>
                  <a:cubicBezTo>
                    <a:pt x="1922793" y="1030346"/>
                    <a:pt x="1922975" y="1017082"/>
                    <a:pt x="1925674" y="1004935"/>
                  </a:cubicBezTo>
                  <a:cubicBezTo>
                    <a:pt x="1936902" y="954411"/>
                    <a:pt x="1936924" y="945525"/>
                    <a:pt x="1943781" y="887240"/>
                  </a:cubicBezTo>
                  <a:cubicBezTo>
                    <a:pt x="1966927" y="690498"/>
                    <a:pt x="1940495" y="888847"/>
                    <a:pt x="1961888" y="760491"/>
                  </a:cubicBezTo>
                  <a:cubicBezTo>
                    <a:pt x="1978108" y="663170"/>
                    <a:pt x="1962612" y="730431"/>
                    <a:pt x="1979995" y="660903"/>
                  </a:cubicBezTo>
                  <a:cubicBezTo>
                    <a:pt x="1983013" y="636760"/>
                    <a:pt x="1983147" y="612079"/>
                    <a:pt x="1989048" y="588475"/>
                  </a:cubicBezTo>
                  <a:cubicBezTo>
                    <a:pt x="1992321" y="575382"/>
                    <a:pt x="2001839" y="564666"/>
                    <a:pt x="2007155" y="552261"/>
                  </a:cubicBezTo>
                  <a:cubicBezTo>
                    <a:pt x="2010914" y="543490"/>
                    <a:pt x="2012857" y="534036"/>
                    <a:pt x="2016208" y="525101"/>
                  </a:cubicBezTo>
                  <a:cubicBezTo>
                    <a:pt x="2021914" y="509884"/>
                    <a:pt x="2029645" y="495400"/>
                    <a:pt x="2034315" y="479834"/>
                  </a:cubicBezTo>
                  <a:cubicBezTo>
                    <a:pt x="2042061" y="454015"/>
                    <a:pt x="2040475" y="431300"/>
                    <a:pt x="2052422" y="407406"/>
                  </a:cubicBezTo>
                  <a:cubicBezTo>
                    <a:pt x="2057288" y="397674"/>
                    <a:pt x="2065663" y="389978"/>
                    <a:pt x="2070529" y="380246"/>
                  </a:cubicBezTo>
                  <a:cubicBezTo>
                    <a:pt x="2074797" y="371710"/>
                    <a:pt x="2075315" y="361621"/>
                    <a:pt x="2079583" y="353085"/>
                  </a:cubicBezTo>
                  <a:cubicBezTo>
                    <a:pt x="2123100" y="266053"/>
                    <a:pt x="2066784" y="408404"/>
                    <a:pt x="2124850" y="280658"/>
                  </a:cubicBezTo>
                  <a:cubicBezTo>
                    <a:pt x="2132748" y="263282"/>
                    <a:pt x="2136921" y="244444"/>
                    <a:pt x="2142957" y="226337"/>
                  </a:cubicBezTo>
                  <a:cubicBezTo>
                    <a:pt x="2150929" y="202421"/>
                    <a:pt x="2164873" y="152640"/>
                    <a:pt x="2188224" y="144856"/>
                  </a:cubicBezTo>
                  <a:lnTo>
                    <a:pt x="2242545" y="126749"/>
                  </a:lnTo>
                  <a:cubicBezTo>
                    <a:pt x="2259768" y="130193"/>
                    <a:pt x="2296410" y="135575"/>
                    <a:pt x="2314973" y="144856"/>
                  </a:cubicBezTo>
                  <a:cubicBezTo>
                    <a:pt x="2324705" y="149722"/>
                    <a:pt x="2333080" y="156927"/>
                    <a:pt x="2342133" y="162962"/>
                  </a:cubicBezTo>
                  <a:cubicBezTo>
                    <a:pt x="2345151" y="184087"/>
                    <a:pt x="2346389" y="205544"/>
                    <a:pt x="2351187" y="226337"/>
                  </a:cubicBezTo>
                  <a:cubicBezTo>
                    <a:pt x="2355479" y="244935"/>
                    <a:pt x="2363258" y="262551"/>
                    <a:pt x="2369294" y="280658"/>
                  </a:cubicBezTo>
                  <a:lnTo>
                    <a:pt x="2378347" y="307818"/>
                  </a:lnTo>
                  <a:cubicBezTo>
                    <a:pt x="2381788" y="318140"/>
                    <a:pt x="2390418" y="325925"/>
                    <a:pt x="2396454" y="334978"/>
                  </a:cubicBezTo>
                  <a:lnTo>
                    <a:pt x="2414561" y="389299"/>
                  </a:lnTo>
                  <a:cubicBezTo>
                    <a:pt x="2426053" y="423774"/>
                    <a:pt x="2418811" y="461920"/>
                    <a:pt x="2423614" y="497941"/>
                  </a:cubicBezTo>
                  <a:cubicBezTo>
                    <a:pt x="2424875" y="507400"/>
                    <a:pt x="2426706" y="517649"/>
                    <a:pt x="2432668" y="525101"/>
                  </a:cubicBezTo>
                  <a:cubicBezTo>
                    <a:pt x="2439465" y="533597"/>
                    <a:pt x="2450775" y="537172"/>
                    <a:pt x="2459828" y="543208"/>
                  </a:cubicBezTo>
                  <a:cubicBezTo>
                    <a:pt x="2465864" y="552261"/>
                    <a:pt x="2470241" y="562674"/>
                    <a:pt x="2477935" y="570368"/>
                  </a:cubicBezTo>
                  <a:cubicBezTo>
                    <a:pt x="2509322" y="601755"/>
                    <a:pt x="2503888" y="572177"/>
                    <a:pt x="2523202" y="615636"/>
                  </a:cubicBezTo>
                  <a:cubicBezTo>
                    <a:pt x="2530954" y="633078"/>
                    <a:pt x="2535273" y="651850"/>
                    <a:pt x="2541309" y="669957"/>
                  </a:cubicBezTo>
                  <a:lnTo>
                    <a:pt x="2559416" y="724277"/>
                  </a:lnTo>
                  <a:cubicBezTo>
                    <a:pt x="2562434" y="733331"/>
                    <a:pt x="2566155" y="742179"/>
                    <a:pt x="2568470" y="751438"/>
                  </a:cubicBezTo>
                  <a:cubicBezTo>
                    <a:pt x="2571488" y="763509"/>
                    <a:pt x="2573154" y="776001"/>
                    <a:pt x="2577523" y="787652"/>
                  </a:cubicBezTo>
                  <a:cubicBezTo>
                    <a:pt x="2582262" y="800289"/>
                    <a:pt x="2590314" y="811460"/>
                    <a:pt x="2595630" y="823865"/>
                  </a:cubicBezTo>
                  <a:cubicBezTo>
                    <a:pt x="2618121" y="876342"/>
                    <a:pt x="2587994" y="825991"/>
                    <a:pt x="2622791" y="878186"/>
                  </a:cubicBezTo>
                  <a:cubicBezTo>
                    <a:pt x="2645545" y="946452"/>
                    <a:pt x="2612205" y="864956"/>
                    <a:pt x="2659004" y="923454"/>
                  </a:cubicBezTo>
                  <a:cubicBezTo>
                    <a:pt x="2664966" y="930906"/>
                    <a:pt x="2663423" y="942272"/>
                    <a:pt x="2668058" y="950614"/>
                  </a:cubicBezTo>
                  <a:cubicBezTo>
                    <a:pt x="2713826" y="1032996"/>
                    <a:pt x="2687441" y="979305"/>
                    <a:pt x="2731432" y="1032095"/>
                  </a:cubicBezTo>
                  <a:cubicBezTo>
                    <a:pt x="2738398" y="1040454"/>
                    <a:pt x="2740312" y="1053489"/>
                    <a:pt x="2749539" y="1059256"/>
                  </a:cubicBezTo>
                  <a:cubicBezTo>
                    <a:pt x="2765724" y="1069372"/>
                    <a:pt x="2803860" y="1077362"/>
                    <a:pt x="2803860" y="1077362"/>
                  </a:cubicBezTo>
                  <a:cubicBezTo>
                    <a:pt x="2867234" y="1074344"/>
                    <a:pt x="2931334" y="1078333"/>
                    <a:pt x="2993983" y="1068309"/>
                  </a:cubicBezTo>
                  <a:cubicBezTo>
                    <a:pt x="3010258" y="1065705"/>
                    <a:pt x="3045137" y="1024462"/>
                    <a:pt x="3057357" y="1013988"/>
                  </a:cubicBezTo>
                  <a:cubicBezTo>
                    <a:pt x="3068814" y="1004168"/>
                    <a:pt x="3082115" y="996648"/>
                    <a:pt x="3093571" y="986828"/>
                  </a:cubicBezTo>
                  <a:cubicBezTo>
                    <a:pt x="3103292" y="978496"/>
                    <a:pt x="3109614" y="966019"/>
                    <a:pt x="3120731" y="959667"/>
                  </a:cubicBezTo>
                  <a:cubicBezTo>
                    <a:pt x="3131534" y="953494"/>
                    <a:pt x="3144874" y="953632"/>
                    <a:pt x="3156945" y="950614"/>
                  </a:cubicBezTo>
                  <a:cubicBezTo>
                    <a:pt x="3193159" y="956650"/>
                    <a:pt x="3229586" y="961521"/>
                    <a:pt x="3265587" y="968721"/>
                  </a:cubicBezTo>
                  <a:cubicBezTo>
                    <a:pt x="3294049" y="974413"/>
                    <a:pt x="3328918" y="995837"/>
                    <a:pt x="3347068" y="1013988"/>
                  </a:cubicBezTo>
                  <a:cubicBezTo>
                    <a:pt x="3356121" y="1023042"/>
                    <a:pt x="3366367" y="1031042"/>
                    <a:pt x="3374228" y="1041149"/>
                  </a:cubicBezTo>
                  <a:cubicBezTo>
                    <a:pt x="3387588" y="1058327"/>
                    <a:pt x="3403560" y="1074824"/>
                    <a:pt x="3410442" y="1095469"/>
                  </a:cubicBezTo>
                  <a:cubicBezTo>
                    <a:pt x="3413460" y="1104523"/>
                    <a:pt x="3413534" y="1115178"/>
                    <a:pt x="3419496" y="1122630"/>
                  </a:cubicBezTo>
                  <a:cubicBezTo>
                    <a:pt x="3426293" y="1131127"/>
                    <a:pt x="3437603" y="1134701"/>
                    <a:pt x="3446656" y="1140737"/>
                  </a:cubicBezTo>
                  <a:cubicBezTo>
                    <a:pt x="3449674" y="1149790"/>
                    <a:pt x="3449747" y="1160445"/>
                    <a:pt x="3455709" y="1167897"/>
                  </a:cubicBezTo>
                  <a:cubicBezTo>
                    <a:pt x="3462506" y="1176394"/>
                    <a:pt x="3474511" y="1179038"/>
                    <a:pt x="3482870" y="1186004"/>
                  </a:cubicBezTo>
                  <a:cubicBezTo>
                    <a:pt x="3514117" y="1212043"/>
                    <a:pt x="3518586" y="1234123"/>
                    <a:pt x="3564351" y="1249378"/>
                  </a:cubicBezTo>
                  <a:lnTo>
                    <a:pt x="3618672" y="1267485"/>
                  </a:lnTo>
                  <a:cubicBezTo>
                    <a:pt x="3669975" y="1261449"/>
                    <a:pt x="3722625" y="1262524"/>
                    <a:pt x="3772581" y="1249378"/>
                  </a:cubicBezTo>
                  <a:cubicBezTo>
                    <a:pt x="3783104" y="1246609"/>
                    <a:pt x="3786402" y="1232219"/>
                    <a:pt x="3790688" y="1222218"/>
                  </a:cubicBezTo>
                  <a:cubicBezTo>
                    <a:pt x="3795589" y="1210781"/>
                    <a:pt x="3796323" y="1197968"/>
                    <a:pt x="3799741" y="1186004"/>
                  </a:cubicBezTo>
                  <a:cubicBezTo>
                    <a:pt x="3802363" y="1176828"/>
                    <a:pt x="3805777" y="1167897"/>
                    <a:pt x="3808795" y="1158844"/>
                  </a:cubicBezTo>
                  <a:cubicBezTo>
                    <a:pt x="3812857" y="1089780"/>
                    <a:pt x="3815680" y="996390"/>
                    <a:pt x="3826901" y="923454"/>
                  </a:cubicBezTo>
                  <a:cubicBezTo>
                    <a:pt x="3828793" y="911156"/>
                    <a:pt x="3832937" y="899311"/>
                    <a:pt x="3835955" y="887240"/>
                  </a:cubicBezTo>
                  <a:cubicBezTo>
                    <a:pt x="3838973" y="863097"/>
                    <a:pt x="3842701" y="839033"/>
                    <a:pt x="3845008" y="814812"/>
                  </a:cubicBezTo>
                  <a:cubicBezTo>
                    <a:pt x="3852579" y="735318"/>
                    <a:pt x="3847387" y="714761"/>
                    <a:pt x="3863115" y="651850"/>
                  </a:cubicBezTo>
                  <a:cubicBezTo>
                    <a:pt x="3865430" y="642592"/>
                    <a:pt x="3867901" y="633225"/>
                    <a:pt x="3872169" y="624689"/>
                  </a:cubicBezTo>
                  <a:cubicBezTo>
                    <a:pt x="3877035" y="614957"/>
                    <a:pt x="3884240" y="606582"/>
                    <a:pt x="3890276" y="597529"/>
                  </a:cubicBezTo>
                  <a:cubicBezTo>
                    <a:pt x="3913028" y="529269"/>
                    <a:pt x="3882339" y="613399"/>
                    <a:pt x="3917436" y="543208"/>
                  </a:cubicBezTo>
                  <a:cubicBezTo>
                    <a:pt x="3924674" y="528732"/>
                    <a:pt x="3931674" y="493377"/>
                    <a:pt x="3935543" y="479834"/>
                  </a:cubicBezTo>
                  <a:cubicBezTo>
                    <a:pt x="3938165" y="470658"/>
                    <a:pt x="3940328" y="461209"/>
                    <a:pt x="3944596" y="452673"/>
                  </a:cubicBezTo>
                  <a:cubicBezTo>
                    <a:pt x="3949462" y="442941"/>
                    <a:pt x="3956667" y="434566"/>
                    <a:pt x="3962703" y="425513"/>
                  </a:cubicBezTo>
                  <a:cubicBezTo>
                    <a:pt x="3965721" y="413442"/>
                    <a:pt x="3966192" y="400428"/>
                    <a:pt x="3971757" y="389299"/>
                  </a:cubicBezTo>
                  <a:cubicBezTo>
                    <a:pt x="3981489" y="369835"/>
                    <a:pt x="4007971" y="334978"/>
                    <a:pt x="4007971" y="334978"/>
                  </a:cubicBezTo>
                  <a:cubicBezTo>
                    <a:pt x="4025247" y="265871"/>
                    <a:pt x="4005029" y="331809"/>
                    <a:pt x="4044185" y="253497"/>
                  </a:cubicBezTo>
                  <a:cubicBezTo>
                    <a:pt x="4081673" y="178523"/>
                    <a:pt x="4019446" y="277026"/>
                    <a:pt x="4071345" y="199176"/>
                  </a:cubicBezTo>
                  <a:cubicBezTo>
                    <a:pt x="4074363" y="190123"/>
                    <a:pt x="4075764" y="180358"/>
                    <a:pt x="4080398" y="172016"/>
                  </a:cubicBezTo>
                  <a:cubicBezTo>
                    <a:pt x="4090966" y="152993"/>
                    <a:pt x="4116612" y="117695"/>
                    <a:pt x="4116612" y="117695"/>
                  </a:cubicBezTo>
                  <a:cubicBezTo>
                    <a:pt x="4131268" y="59076"/>
                    <a:pt x="4114299" y="100553"/>
                    <a:pt x="4152826" y="54321"/>
                  </a:cubicBezTo>
                  <a:cubicBezTo>
                    <a:pt x="4159792" y="45962"/>
                    <a:pt x="4163239" y="34855"/>
                    <a:pt x="4170933" y="27161"/>
                  </a:cubicBezTo>
                  <a:cubicBezTo>
                    <a:pt x="4191774" y="6321"/>
                    <a:pt x="4206604" y="6926"/>
                    <a:pt x="4234307" y="0"/>
                  </a:cubicBezTo>
                  <a:cubicBezTo>
                    <a:pt x="4255432" y="3018"/>
                    <a:pt x="4278182" y="387"/>
                    <a:pt x="4297682" y="9054"/>
                  </a:cubicBezTo>
                  <a:cubicBezTo>
                    <a:pt x="4307625" y="13473"/>
                    <a:pt x="4308095" y="28520"/>
                    <a:pt x="4315789" y="36214"/>
                  </a:cubicBezTo>
                  <a:cubicBezTo>
                    <a:pt x="4323483" y="43908"/>
                    <a:pt x="4333896" y="48285"/>
                    <a:pt x="4342949" y="54321"/>
                  </a:cubicBezTo>
                  <a:cubicBezTo>
                    <a:pt x="4345967" y="66392"/>
                    <a:pt x="4348427" y="78617"/>
                    <a:pt x="4352002" y="90535"/>
                  </a:cubicBezTo>
                  <a:cubicBezTo>
                    <a:pt x="4357486" y="108817"/>
                    <a:pt x="4370109" y="144856"/>
                    <a:pt x="4370109" y="144856"/>
                  </a:cubicBezTo>
                  <a:cubicBezTo>
                    <a:pt x="4390043" y="344191"/>
                    <a:pt x="4378243" y="266093"/>
                    <a:pt x="4397270" y="380246"/>
                  </a:cubicBezTo>
                  <a:cubicBezTo>
                    <a:pt x="4400288" y="470781"/>
                    <a:pt x="4400843" y="561431"/>
                    <a:pt x="4406323" y="651850"/>
                  </a:cubicBezTo>
                  <a:cubicBezTo>
                    <a:pt x="4406900" y="661376"/>
                    <a:pt x="4414513" y="669506"/>
                    <a:pt x="4415377" y="679010"/>
                  </a:cubicBezTo>
                  <a:cubicBezTo>
                    <a:pt x="4445193" y="1006985"/>
                    <a:pt x="4406146" y="764218"/>
                    <a:pt x="4433484" y="887240"/>
                  </a:cubicBezTo>
                  <a:cubicBezTo>
                    <a:pt x="4437618" y="905844"/>
                    <a:pt x="4441882" y="940248"/>
                    <a:pt x="4451591" y="959667"/>
                  </a:cubicBezTo>
                  <a:cubicBezTo>
                    <a:pt x="4456457" y="969399"/>
                    <a:pt x="4463662" y="977774"/>
                    <a:pt x="4469697" y="986828"/>
                  </a:cubicBezTo>
                  <a:cubicBezTo>
                    <a:pt x="4482494" y="1050811"/>
                    <a:pt x="4473885" y="1017497"/>
                    <a:pt x="4496858" y="1086416"/>
                  </a:cubicBezTo>
                  <a:cubicBezTo>
                    <a:pt x="4500299" y="1096738"/>
                    <a:pt x="4514965" y="1098487"/>
                    <a:pt x="4524018" y="1104523"/>
                  </a:cubicBezTo>
                  <a:cubicBezTo>
                    <a:pt x="4545143" y="1101505"/>
                    <a:pt x="4567476" y="1103129"/>
                    <a:pt x="4587393" y="1095469"/>
                  </a:cubicBezTo>
                  <a:cubicBezTo>
                    <a:pt x="4607704" y="1087657"/>
                    <a:pt x="4623606" y="1071327"/>
                    <a:pt x="4641713" y="1059256"/>
                  </a:cubicBezTo>
                  <a:lnTo>
                    <a:pt x="4696034" y="1023042"/>
                  </a:lnTo>
                  <a:cubicBezTo>
                    <a:pt x="4705088" y="1017006"/>
                    <a:pt x="4712872" y="1008376"/>
                    <a:pt x="4723195" y="1004935"/>
                  </a:cubicBezTo>
                  <a:lnTo>
                    <a:pt x="4777515" y="986828"/>
                  </a:lnTo>
                  <a:cubicBezTo>
                    <a:pt x="4798640" y="989846"/>
                    <a:pt x="4820188" y="990706"/>
                    <a:pt x="4840890" y="995881"/>
                  </a:cubicBezTo>
                  <a:cubicBezTo>
                    <a:pt x="4855197" y="999458"/>
                    <a:pt x="4907738" y="1022950"/>
                    <a:pt x="4922371" y="1032095"/>
                  </a:cubicBezTo>
                  <a:cubicBezTo>
                    <a:pt x="4935167" y="1040092"/>
                    <a:pt x="4945551" y="1051653"/>
                    <a:pt x="4958585" y="1059256"/>
                  </a:cubicBezTo>
                  <a:cubicBezTo>
                    <a:pt x="4981900" y="1072856"/>
                    <a:pt x="5006870" y="1083398"/>
                    <a:pt x="5031012" y="1095469"/>
                  </a:cubicBezTo>
                  <a:cubicBezTo>
                    <a:pt x="5092611" y="1126268"/>
                    <a:pt x="5019042" y="1075539"/>
                    <a:pt x="5094387" y="1122630"/>
                  </a:cubicBezTo>
                  <a:cubicBezTo>
                    <a:pt x="5107182" y="1130627"/>
                    <a:pt x="5117104" y="1143042"/>
                    <a:pt x="5130600" y="1149790"/>
                  </a:cubicBezTo>
                  <a:cubicBezTo>
                    <a:pt x="5139128" y="1154054"/>
                    <a:pt x="5207314" y="1166944"/>
                    <a:pt x="5212082" y="1167897"/>
                  </a:cubicBezTo>
                  <a:cubicBezTo>
                    <a:pt x="5268782" y="1125373"/>
                    <a:pt x="5237627" y="1151407"/>
                    <a:pt x="5302616" y="1086416"/>
                  </a:cubicBezTo>
                  <a:cubicBezTo>
                    <a:pt x="5319546" y="1069486"/>
                    <a:pt x="5362755" y="1053955"/>
                    <a:pt x="5384097" y="1041149"/>
                  </a:cubicBezTo>
                  <a:cubicBezTo>
                    <a:pt x="5402758" y="1029953"/>
                    <a:pt x="5420311" y="1017006"/>
                    <a:pt x="5438418" y="1004935"/>
                  </a:cubicBezTo>
                  <a:cubicBezTo>
                    <a:pt x="5447472" y="998899"/>
                    <a:pt x="5455023" y="989467"/>
                    <a:pt x="5465579" y="986828"/>
                  </a:cubicBezTo>
                  <a:cubicBezTo>
                    <a:pt x="5477650" y="983810"/>
                    <a:pt x="5489829" y="981192"/>
                    <a:pt x="5501793" y="977774"/>
                  </a:cubicBezTo>
                  <a:cubicBezTo>
                    <a:pt x="5510969" y="975152"/>
                    <a:pt x="5519595" y="970593"/>
                    <a:pt x="5528953" y="968721"/>
                  </a:cubicBezTo>
                  <a:cubicBezTo>
                    <a:pt x="5549878" y="964536"/>
                    <a:pt x="5571236" y="962912"/>
                    <a:pt x="5592327" y="959667"/>
                  </a:cubicBezTo>
                  <a:cubicBezTo>
                    <a:pt x="5610470" y="956876"/>
                    <a:pt x="5628541" y="953632"/>
                    <a:pt x="5646648" y="950614"/>
                  </a:cubicBezTo>
                  <a:cubicBezTo>
                    <a:pt x="5693853" y="927012"/>
                    <a:pt x="5696686" y="917398"/>
                    <a:pt x="5764343" y="941561"/>
                  </a:cubicBezTo>
                  <a:cubicBezTo>
                    <a:pt x="5782540" y="948060"/>
                    <a:pt x="5793040" y="967832"/>
                    <a:pt x="5809610" y="977774"/>
                  </a:cubicBezTo>
                  <a:cubicBezTo>
                    <a:pt x="5838542" y="995133"/>
                    <a:pt x="5869616" y="1008675"/>
                    <a:pt x="5900145" y="1023042"/>
                  </a:cubicBezTo>
                  <a:cubicBezTo>
                    <a:pt x="5920841" y="1032781"/>
                    <a:pt x="5963080" y="1051729"/>
                    <a:pt x="5990680" y="1059256"/>
                  </a:cubicBezTo>
                  <a:cubicBezTo>
                    <a:pt x="6014688" y="1065804"/>
                    <a:pt x="6063107" y="1077362"/>
                    <a:pt x="6063107" y="1077362"/>
                  </a:cubicBezTo>
                  <a:cubicBezTo>
                    <a:pt x="6226070" y="1074344"/>
                    <a:pt x="6389195" y="1076186"/>
                    <a:pt x="6551995" y="1068309"/>
                  </a:cubicBezTo>
                  <a:cubicBezTo>
                    <a:pt x="6576851" y="1067106"/>
                    <a:pt x="6624422" y="1050202"/>
                    <a:pt x="6624422" y="1050202"/>
                  </a:cubicBezTo>
                  <a:cubicBezTo>
                    <a:pt x="6633476" y="1044166"/>
                    <a:pt x="6642729" y="1038419"/>
                    <a:pt x="6651583" y="1032095"/>
                  </a:cubicBezTo>
                  <a:cubicBezTo>
                    <a:pt x="6663861" y="1023325"/>
                    <a:pt x="6675001" y="1012932"/>
                    <a:pt x="6687796" y="1004935"/>
                  </a:cubicBezTo>
                  <a:cubicBezTo>
                    <a:pt x="6706730" y="993101"/>
                    <a:pt x="6734559" y="985333"/>
                    <a:pt x="6751171" y="968721"/>
                  </a:cubicBezTo>
                  <a:cubicBezTo>
                    <a:pt x="6755943" y="963949"/>
                    <a:pt x="6757206" y="956650"/>
                    <a:pt x="6760224" y="950614"/>
                  </a:cubicBezTo>
                </a:path>
              </a:pathLst>
            </a:custGeom>
          </p:spPr>
          <p:style>
            <a:lnRef idx="3">
              <a:schemeClr val="accent4"/>
            </a:lnRef>
            <a:fillRef idx="0">
              <a:schemeClr val="accent4"/>
            </a:fillRef>
            <a:effectRef idx="2">
              <a:schemeClr val="accent4"/>
            </a:effectRef>
            <a:fontRef idx="minor">
              <a:schemeClr val="tx1"/>
            </a:fontRef>
          </p:style>
          <p:txBody>
            <a:bodyPr anchor="ct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TW" altLang="en-US" sz="1600"/>
            </a:p>
          </p:txBody>
        </p:sp>
        <p:sp>
          <p:nvSpPr>
            <p:cNvPr id="16" name="左大括弧 15"/>
            <p:cNvSpPr/>
            <p:nvPr/>
          </p:nvSpPr>
          <p:spPr>
            <a:xfrm>
              <a:off x="1015737" y="2789861"/>
              <a:ext cx="126091" cy="640707"/>
            </a:xfrm>
            <a:prstGeom prst="leftBrace">
              <a:avLst>
                <a:gd name="adj1" fmla="val 8333"/>
                <a:gd name="adj2" fmla="val 51048"/>
              </a:avLst>
            </a:prstGeom>
          </p:spPr>
          <p:style>
            <a:lnRef idx="3">
              <a:schemeClr val="accent2"/>
            </a:lnRef>
            <a:fillRef idx="0">
              <a:schemeClr val="accent2"/>
            </a:fillRef>
            <a:effectRef idx="2">
              <a:schemeClr val="accent2"/>
            </a:effectRef>
            <a:fontRef idx="minor">
              <a:schemeClr val="tx1"/>
            </a:fontRef>
          </p:style>
          <p:txBody>
            <a:bodyPr anchor="ct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TW" altLang="en-US" sz="1600"/>
            </a:p>
          </p:txBody>
        </p:sp>
        <p:sp>
          <p:nvSpPr>
            <p:cNvPr id="17" name="左大括弧 16"/>
            <p:cNvSpPr/>
            <p:nvPr/>
          </p:nvSpPr>
          <p:spPr>
            <a:xfrm>
              <a:off x="1038083" y="1922068"/>
              <a:ext cx="67036" cy="715322"/>
            </a:xfrm>
            <a:prstGeom prst="leftBrace">
              <a:avLst>
                <a:gd name="adj1" fmla="val 8333"/>
                <a:gd name="adj2" fmla="val 51048"/>
              </a:avLst>
            </a:prstGeom>
          </p:spPr>
          <p:style>
            <a:lnRef idx="3">
              <a:schemeClr val="accent2"/>
            </a:lnRef>
            <a:fillRef idx="0">
              <a:schemeClr val="accent2"/>
            </a:fillRef>
            <a:effectRef idx="2">
              <a:schemeClr val="accent2"/>
            </a:effectRef>
            <a:fontRef idx="minor">
              <a:schemeClr val="tx1"/>
            </a:fontRef>
          </p:style>
          <p:txBody>
            <a:bodyPr anchor="ct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TW" altLang="en-US" sz="1600"/>
            </a:p>
          </p:txBody>
        </p:sp>
        <p:sp>
          <p:nvSpPr>
            <p:cNvPr id="33832" name="文字方塊 57"/>
            <p:cNvSpPr txBox="1">
              <a:spLocks noChangeArrowheads="1"/>
            </p:cNvSpPr>
            <p:nvPr/>
          </p:nvSpPr>
          <p:spPr bwMode="auto">
            <a:xfrm>
              <a:off x="2771701" y="1717151"/>
              <a:ext cx="1160651" cy="276999"/>
            </a:xfrm>
            <a:prstGeom prst="rect">
              <a:avLst/>
            </a:prstGeom>
            <a:noFill/>
            <a:ln w="9525">
              <a:noFill/>
              <a:miter lim="800000"/>
              <a:headEnd/>
              <a:tailEnd/>
            </a:ln>
          </p:spPr>
          <p:txBody>
            <a:bodyPr>
              <a:spAutoFit/>
            </a:bodyPr>
            <a:lstStyle/>
            <a:p>
              <a:r>
                <a:rPr lang="en-US" altLang="zh-TW" sz="1200">
                  <a:solidFill>
                    <a:schemeClr val="tx1"/>
                  </a:solidFill>
                  <a:latin typeface="Arial Narrow" pitchFamily="34" charset="0"/>
                </a:rPr>
                <a:t>Peak Hour/Day</a:t>
              </a:r>
              <a:endParaRPr lang="zh-TW" altLang="en-US" sz="1200">
                <a:solidFill>
                  <a:schemeClr val="tx1"/>
                </a:solidFill>
                <a:latin typeface="Arial Narrow" pitchFamily="34" charset="0"/>
              </a:endParaRPr>
            </a:p>
          </p:txBody>
        </p:sp>
      </p:grpSp>
      <p:sp>
        <p:nvSpPr>
          <p:cNvPr id="33796" name="AutoShape 125"/>
          <p:cNvSpPr>
            <a:spLocks noChangeArrowheads="1"/>
          </p:cNvSpPr>
          <p:nvPr/>
        </p:nvSpPr>
        <p:spPr bwMode="auto">
          <a:xfrm>
            <a:off x="989013" y="4111625"/>
            <a:ext cx="7831137" cy="1428750"/>
          </a:xfrm>
          <a:prstGeom prst="roundRect">
            <a:avLst>
              <a:gd name="adj" fmla="val 16667"/>
            </a:avLst>
          </a:prstGeom>
          <a:solidFill>
            <a:srgbClr val="FFC78F"/>
          </a:solidFill>
          <a:ln w="9525">
            <a:noFill/>
            <a:round/>
            <a:headEnd/>
            <a:tailEnd/>
          </a:ln>
        </p:spPr>
        <p:txBody>
          <a:bodyPr wrap="none" anchor="ctr"/>
          <a:lstStyle/>
          <a:p>
            <a:pPr algn="ctr" defTabSz="912813"/>
            <a:r>
              <a:rPr kumimoji="0" lang="en-US" altLang="zh-TW" sz="1800">
                <a:ea typeface="微軟正黑體" pitchFamily="34" charset="-120"/>
              </a:rPr>
              <a:t>Information Merge &amp; Publish Platform(IMP)</a:t>
            </a:r>
            <a:endParaRPr kumimoji="0" lang="zh-TW" altLang="zh-TW" sz="1800">
              <a:ea typeface="微軟正黑體" pitchFamily="34" charset="-120"/>
            </a:endParaRPr>
          </a:p>
        </p:txBody>
      </p:sp>
      <p:sp>
        <p:nvSpPr>
          <p:cNvPr id="33797" name="Rectangle 12"/>
          <p:cNvSpPr>
            <a:spLocks noChangeArrowheads="1"/>
          </p:cNvSpPr>
          <p:nvPr/>
        </p:nvSpPr>
        <p:spPr bwMode="auto">
          <a:xfrm>
            <a:off x="919163" y="5872163"/>
            <a:ext cx="7831137" cy="428625"/>
          </a:xfrm>
          <a:prstGeom prst="rect">
            <a:avLst/>
          </a:prstGeom>
          <a:solidFill>
            <a:srgbClr val="C0504D"/>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C0504D"/>
            </a:extrusionClr>
          </a:sp3d>
        </p:spPr>
        <p:txBody>
          <a:bodyPr wrap="none" anchor="ctr">
            <a:flatTx/>
          </a:bodyPr>
          <a:lstStyle/>
          <a:p>
            <a:pPr algn="ctr" defTabSz="912813"/>
            <a:r>
              <a:rPr kumimoji="0" lang="en-US" altLang="zh-TW">
                <a:solidFill>
                  <a:srgbClr val="FFFFFF"/>
                </a:solidFill>
                <a:ea typeface="微軟正黑體" pitchFamily="34" charset="-120"/>
              </a:rPr>
              <a:t>Control  Center</a:t>
            </a:r>
          </a:p>
        </p:txBody>
      </p:sp>
      <p:sp>
        <p:nvSpPr>
          <p:cNvPr id="33798" name="Rectangle 8"/>
          <p:cNvSpPr>
            <a:spLocks noChangeArrowheads="1"/>
          </p:cNvSpPr>
          <p:nvPr/>
        </p:nvSpPr>
        <p:spPr bwMode="auto">
          <a:xfrm>
            <a:off x="3324225" y="4979988"/>
            <a:ext cx="1308100" cy="460375"/>
          </a:xfrm>
          <a:prstGeom prst="rect">
            <a:avLst/>
          </a:prstGeom>
          <a:solidFill>
            <a:srgbClr val="F79646"/>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F79646"/>
            </a:extrusionClr>
          </a:sp3d>
        </p:spPr>
        <p:txBody>
          <a:bodyPr wrap="none" anchor="ctr">
            <a:flatTx/>
          </a:bodyPr>
          <a:lstStyle/>
          <a:p>
            <a:pPr algn="ctr" defTabSz="912813"/>
            <a:r>
              <a:rPr kumimoji="0" lang="en-US" altLang="zh-TW" sz="1400">
                <a:solidFill>
                  <a:srgbClr val="FFFFFF"/>
                </a:solidFill>
                <a:ea typeface="微軟正黑體" pitchFamily="34" charset="-120"/>
              </a:rPr>
              <a:t>Maintain</a:t>
            </a:r>
          </a:p>
          <a:p>
            <a:pPr algn="ctr" defTabSz="912813"/>
            <a:r>
              <a:rPr kumimoji="0" lang="en-US" altLang="zh-TW" sz="1400">
                <a:solidFill>
                  <a:srgbClr val="FFFFFF"/>
                </a:solidFill>
                <a:ea typeface="微軟正黑體" pitchFamily="34" charset="-120"/>
              </a:rPr>
              <a:t>management</a:t>
            </a:r>
          </a:p>
        </p:txBody>
      </p:sp>
      <p:sp>
        <p:nvSpPr>
          <p:cNvPr id="33799" name="Rectangle 8"/>
          <p:cNvSpPr>
            <a:spLocks noChangeArrowheads="1"/>
          </p:cNvSpPr>
          <p:nvPr/>
        </p:nvSpPr>
        <p:spPr bwMode="auto">
          <a:xfrm>
            <a:off x="5192713" y="4979988"/>
            <a:ext cx="1306512" cy="460375"/>
          </a:xfrm>
          <a:prstGeom prst="rect">
            <a:avLst/>
          </a:prstGeom>
          <a:solidFill>
            <a:srgbClr val="F79646"/>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F79646"/>
            </a:extrusionClr>
          </a:sp3d>
        </p:spPr>
        <p:txBody>
          <a:bodyPr wrap="none" anchor="ctr">
            <a:flatTx/>
          </a:bodyPr>
          <a:lstStyle/>
          <a:p>
            <a:pPr algn="ctr" defTabSz="912813"/>
            <a:r>
              <a:rPr kumimoji="0" lang="en-US" altLang="zh-TW" sz="1400">
                <a:solidFill>
                  <a:srgbClr val="FFFFFF"/>
                </a:solidFill>
                <a:ea typeface="微軟正黑體" pitchFamily="34" charset="-120"/>
              </a:rPr>
              <a:t>Vehicle</a:t>
            </a:r>
          </a:p>
          <a:p>
            <a:pPr algn="ctr" defTabSz="912813"/>
            <a:r>
              <a:rPr kumimoji="0" lang="en-US" altLang="zh-TW" sz="1400">
                <a:solidFill>
                  <a:srgbClr val="FFFFFF"/>
                </a:solidFill>
                <a:ea typeface="微軟正黑體" pitchFamily="34" charset="-120"/>
              </a:rPr>
              <a:t>monitoring</a:t>
            </a:r>
          </a:p>
        </p:txBody>
      </p:sp>
      <p:sp>
        <p:nvSpPr>
          <p:cNvPr id="33800" name="Rectangle 8"/>
          <p:cNvSpPr>
            <a:spLocks noChangeArrowheads="1"/>
          </p:cNvSpPr>
          <p:nvPr/>
        </p:nvSpPr>
        <p:spPr bwMode="auto">
          <a:xfrm>
            <a:off x="1081088" y="4652963"/>
            <a:ext cx="1306512" cy="604837"/>
          </a:xfrm>
          <a:prstGeom prst="rect">
            <a:avLst/>
          </a:prstGeom>
          <a:solidFill>
            <a:srgbClr val="F79646"/>
          </a:solidFill>
          <a:ln w="9525">
            <a:miter lim="800000"/>
            <a:headEnd/>
            <a:tailEnd/>
          </a:ln>
          <a:scene3d>
            <a:camera prst="legacyObliqueTopRight"/>
            <a:lightRig rig="legacyFlat4" dir="t"/>
          </a:scene3d>
          <a:sp3d extrusionH="100000" prstMaterial="legacyMatte">
            <a:bevelT w="13500" h="13500" prst="angle"/>
            <a:bevelB w="13500" h="13500" prst="angle"/>
            <a:extrusionClr>
              <a:srgbClr val="F79646"/>
            </a:extrusionClr>
          </a:sp3d>
        </p:spPr>
        <p:txBody>
          <a:bodyPr wrap="none" anchor="ctr">
            <a:flatTx/>
          </a:bodyPr>
          <a:lstStyle/>
          <a:p>
            <a:pPr algn="ctr" defTabSz="912813"/>
            <a:r>
              <a:rPr kumimoji="0" lang="en-US" altLang="zh-TW" sz="1400">
                <a:solidFill>
                  <a:srgbClr val="FFFFFF"/>
                </a:solidFill>
                <a:ea typeface="微軟正黑體" pitchFamily="34" charset="-120"/>
              </a:rPr>
              <a:t>Value-added</a:t>
            </a:r>
          </a:p>
          <a:p>
            <a:pPr algn="ctr" defTabSz="912813"/>
            <a:r>
              <a:rPr kumimoji="0" lang="en-US" altLang="zh-TW" sz="1400">
                <a:solidFill>
                  <a:srgbClr val="FFFFFF"/>
                </a:solidFill>
                <a:ea typeface="微軟正黑體" pitchFamily="34" charset="-120"/>
              </a:rPr>
              <a:t>services</a:t>
            </a:r>
          </a:p>
        </p:txBody>
      </p:sp>
      <p:grpSp>
        <p:nvGrpSpPr>
          <p:cNvPr id="33801" name="群組 31"/>
          <p:cNvGrpSpPr>
            <a:grpSpLocks/>
          </p:cNvGrpSpPr>
          <p:nvPr/>
        </p:nvGrpSpPr>
        <p:grpSpPr bwMode="auto">
          <a:xfrm>
            <a:off x="989013" y="3141663"/>
            <a:ext cx="7831137" cy="774700"/>
            <a:chOff x="989207" y="1286033"/>
            <a:chExt cx="7831265" cy="774815"/>
          </a:xfrm>
        </p:grpSpPr>
        <p:sp>
          <p:nvSpPr>
            <p:cNvPr id="33816" name="AutoShape 125"/>
            <p:cNvSpPr>
              <a:spLocks noChangeArrowheads="1"/>
            </p:cNvSpPr>
            <p:nvPr/>
          </p:nvSpPr>
          <p:spPr bwMode="auto">
            <a:xfrm>
              <a:off x="989207" y="1286033"/>
              <a:ext cx="7831265" cy="774815"/>
            </a:xfrm>
            <a:prstGeom prst="roundRect">
              <a:avLst>
                <a:gd name="adj" fmla="val 16667"/>
              </a:avLst>
            </a:prstGeom>
            <a:solidFill>
              <a:srgbClr val="9BBB59"/>
            </a:solidFill>
            <a:ln w="9525">
              <a:noFill/>
              <a:round/>
              <a:headEnd/>
              <a:tailEnd/>
            </a:ln>
          </p:spPr>
          <p:txBody>
            <a:bodyPr wrap="none" anchor="ctr"/>
            <a:lstStyle/>
            <a:p>
              <a:pPr algn="ctr" defTabSz="912813"/>
              <a:endParaRPr kumimoji="0" lang="zh-TW" altLang="zh-TW">
                <a:ea typeface="微軟正黑體" pitchFamily="34" charset="-120"/>
              </a:endParaRPr>
            </a:p>
          </p:txBody>
        </p:sp>
        <p:sp>
          <p:nvSpPr>
            <p:cNvPr id="34" name="Rectangle 18"/>
            <p:cNvSpPr>
              <a:spLocks noChangeArrowheads="1"/>
            </p:cNvSpPr>
            <p:nvPr/>
          </p:nvSpPr>
          <p:spPr bwMode="auto">
            <a:xfrm>
              <a:off x="1292424" y="1411464"/>
              <a:ext cx="1579589" cy="490611"/>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flatTx/>
            </a:bodyPr>
            <a:lstStyle/>
            <a:p>
              <a:pPr algn="ctr" defTabSz="912813">
                <a:defRPr/>
              </a:pPr>
              <a:r>
                <a:rPr kumimoji="0" lang="en-US" altLang="zh-TW" sz="1600" dirty="0">
                  <a:solidFill>
                    <a:srgbClr val="000000"/>
                  </a:solidFill>
                  <a:latin typeface="Times New Roman" pitchFamily="18" charset="0"/>
                  <a:ea typeface="微軟正黑體" pitchFamily="34" charset="-120"/>
                </a:rPr>
                <a:t>Value-added</a:t>
              </a:r>
            </a:p>
            <a:p>
              <a:pPr algn="ctr" defTabSz="912813">
                <a:defRPr/>
              </a:pPr>
              <a:r>
                <a:rPr kumimoji="0" lang="en-US" altLang="zh-TW" sz="1600" dirty="0">
                  <a:solidFill>
                    <a:srgbClr val="000000"/>
                  </a:solidFill>
                  <a:latin typeface="Times New Roman" pitchFamily="18" charset="0"/>
                  <a:ea typeface="微軟正黑體" pitchFamily="34" charset="-120"/>
                </a:rPr>
                <a:t>services </a:t>
              </a:r>
            </a:p>
          </p:txBody>
        </p:sp>
        <p:sp>
          <p:nvSpPr>
            <p:cNvPr id="35" name="Rectangle 4"/>
            <p:cNvSpPr>
              <a:spLocks noChangeArrowheads="1"/>
            </p:cNvSpPr>
            <p:nvPr/>
          </p:nvSpPr>
          <p:spPr bwMode="auto">
            <a:xfrm>
              <a:off x="5099311" y="1413052"/>
              <a:ext cx="1579589" cy="49061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flatTx/>
            </a:bodyPr>
            <a:lstStyle/>
            <a:p>
              <a:pPr algn="ctr" defTabSz="912813">
                <a:defRPr/>
              </a:pPr>
              <a:r>
                <a:rPr kumimoji="0" lang="en-US" altLang="zh-TW" sz="1600" dirty="0">
                  <a:solidFill>
                    <a:srgbClr val="000000"/>
                  </a:solidFill>
                  <a:latin typeface="Times New Roman" pitchFamily="18" charset="0"/>
                  <a:ea typeface="微軟正黑體" pitchFamily="34" charset="-120"/>
                </a:rPr>
                <a:t>Authority </a:t>
              </a:r>
            </a:p>
            <a:p>
              <a:pPr algn="ctr" defTabSz="912813">
                <a:defRPr/>
              </a:pPr>
              <a:r>
                <a:rPr kumimoji="0" lang="en-US" altLang="zh-TW" sz="1600" dirty="0">
                  <a:solidFill>
                    <a:srgbClr val="000000"/>
                  </a:solidFill>
                  <a:latin typeface="Times New Roman" pitchFamily="18" charset="0"/>
                  <a:ea typeface="微軟正黑體" pitchFamily="34" charset="-120"/>
                </a:rPr>
                <a:t>audit services</a:t>
              </a:r>
            </a:p>
          </p:txBody>
        </p:sp>
        <p:sp>
          <p:nvSpPr>
            <p:cNvPr id="36" name="Rectangle 5"/>
            <p:cNvSpPr>
              <a:spLocks noChangeArrowheads="1"/>
            </p:cNvSpPr>
            <p:nvPr/>
          </p:nvSpPr>
          <p:spPr bwMode="auto">
            <a:xfrm>
              <a:off x="3195868" y="1413052"/>
              <a:ext cx="1579588" cy="49061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flatTx/>
            </a:bodyPr>
            <a:lstStyle/>
            <a:p>
              <a:pPr algn="ctr" defTabSz="912813">
                <a:defRPr/>
              </a:pPr>
              <a:r>
                <a:rPr kumimoji="0" lang="en-US" altLang="zh-TW" sz="1600">
                  <a:solidFill>
                    <a:srgbClr val="000000"/>
                  </a:solidFill>
                  <a:latin typeface="Times New Roman" pitchFamily="18" charset="0"/>
                  <a:ea typeface="微軟正黑體" pitchFamily="34" charset="-120"/>
                </a:rPr>
                <a:t>Bus company</a:t>
              </a:r>
            </a:p>
            <a:p>
              <a:pPr algn="ctr" defTabSz="912813">
                <a:defRPr/>
              </a:pPr>
              <a:r>
                <a:rPr kumimoji="0" lang="en-US" altLang="zh-TW" sz="1600">
                  <a:solidFill>
                    <a:srgbClr val="000000"/>
                  </a:solidFill>
                  <a:latin typeface="Times New Roman" pitchFamily="18" charset="0"/>
                  <a:ea typeface="微軟正黑體" pitchFamily="34" charset="-120"/>
                </a:rPr>
                <a:t>services</a:t>
              </a:r>
            </a:p>
          </p:txBody>
        </p:sp>
        <p:sp>
          <p:nvSpPr>
            <p:cNvPr id="37" name="Rectangle 6"/>
            <p:cNvSpPr>
              <a:spLocks noChangeArrowheads="1"/>
            </p:cNvSpPr>
            <p:nvPr/>
          </p:nvSpPr>
          <p:spPr bwMode="auto">
            <a:xfrm>
              <a:off x="6990055" y="1413052"/>
              <a:ext cx="1579588" cy="49061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flatTx/>
            </a:bodyPr>
            <a:lstStyle/>
            <a:p>
              <a:pPr algn="ctr" defTabSz="912813">
                <a:defRPr/>
              </a:pPr>
              <a:r>
                <a:rPr kumimoji="0" lang="en-US" altLang="zh-TW" sz="1600">
                  <a:solidFill>
                    <a:srgbClr val="000000"/>
                  </a:solidFill>
                  <a:latin typeface="Times New Roman" pitchFamily="18" charset="0"/>
                  <a:ea typeface="微軟正黑體" pitchFamily="34" charset="-120"/>
                </a:rPr>
                <a:t>Convenience</a:t>
              </a:r>
            </a:p>
            <a:p>
              <a:pPr algn="ctr" defTabSz="912813">
                <a:defRPr/>
              </a:pPr>
              <a:r>
                <a:rPr kumimoji="0" lang="en-US" altLang="zh-TW" sz="1600">
                  <a:solidFill>
                    <a:srgbClr val="000000"/>
                  </a:solidFill>
                  <a:latin typeface="Times New Roman" pitchFamily="18" charset="0"/>
                  <a:ea typeface="微軟正黑體" pitchFamily="34" charset="-120"/>
                </a:rPr>
                <a:t>services</a:t>
              </a:r>
            </a:p>
          </p:txBody>
        </p:sp>
      </p:grpSp>
      <p:sp>
        <p:nvSpPr>
          <p:cNvPr id="33802" name="AutoShape 101"/>
          <p:cNvSpPr>
            <a:spLocks noChangeArrowheads="1"/>
          </p:cNvSpPr>
          <p:nvPr/>
        </p:nvSpPr>
        <p:spPr bwMode="auto">
          <a:xfrm>
            <a:off x="1806575" y="3905250"/>
            <a:ext cx="474663" cy="747713"/>
          </a:xfrm>
          <a:prstGeom prst="upArrow">
            <a:avLst>
              <a:gd name="adj1" fmla="val 50000"/>
              <a:gd name="adj2" fmla="val 63185"/>
            </a:avLst>
          </a:prstGeom>
          <a:gradFill rotWithShape="1">
            <a:gsLst>
              <a:gs pos="0">
                <a:srgbClr val="FF0000"/>
              </a:gs>
              <a:gs pos="50000">
                <a:srgbClr val="FF9933"/>
              </a:gs>
              <a:gs pos="100000">
                <a:srgbClr val="FF0000"/>
              </a:gs>
            </a:gsLst>
            <a:lin ang="0" scaled="1"/>
          </a:gradFill>
          <a:ln w="9525">
            <a:noFill/>
            <a:miter lim="800000"/>
            <a:headEnd/>
            <a:tailEnd/>
          </a:ln>
        </p:spPr>
        <p:txBody>
          <a:bodyPr wrap="none" anchor="ctr"/>
          <a:lstStyle/>
          <a:p>
            <a:pPr algn="ctr" defTabSz="912813"/>
            <a:endParaRPr kumimoji="0" lang="zh-TW" altLang="zh-TW">
              <a:ea typeface="微軟正黑體" pitchFamily="34" charset="-120"/>
            </a:endParaRPr>
          </a:p>
        </p:txBody>
      </p:sp>
      <p:sp>
        <p:nvSpPr>
          <p:cNvPr id="33803" name="矩形 40"/>
          <p:cNvSpPr>
            <a:spLocks noChangeArrowheads="1"/>
          </p:cNvSpPr>
          <p:nvPr/>
        </p:nvSpPr>
        <p:spPr bwMode="auto">
          <a:xfrm>
            <a:off x="238125" y="2960688"/>
            <a:ext cx="498475" cy="1263650"/>
          </a:xfrm>
          <a:prstGeom prst="rect">
            <a:avLst/>
          </a:prstGeom>
          <a:solidFill>
            <a:srgbClr val="9BBB59"/>
          </a:solidFill>
          <a:ln w="9525">
            <a:noFill/>
            <a:miter lim="800000"/>
            <a:headEnd/>
            <a:tailEnd/>
          </a:ln>
        </p:spPr>
        <p:txBody>
          <a:bodyPr vert="eaVert" wrap="none" anchor="ctr"/>
          <a:lstStyle/>
          <a:p>
            <a:pPr algn="ctr"/>
            <a:r>
              <a:rPr kumimoji="0" lang="en-US" altLang="zh-TW" sz="1600" dirty="0">
                <a:solidFill>
                  <a:schemeClr val="bg1"/>
                </a:solidFill>
                <a:ea typeface="微軟正黑體" pitchFamily="34" charset="-120"/>
              </a:rPr>
              <a:t>Presentation</a:t>
            </a:r>
          </a:p>
          <a:p>
            <a:pPr algn="ctr"/>
            <a:r>
              <a:rPr kumimoji="0" lang="en-US" altLang="zh-TW" sz="1600" dirty="0">
                <a:solidFill>
                  <a:schemeClr val="bg1"/>
                </a:solidFill>
                <a:ea typeface="微軟正黑體" pitchFamily="34" charset="-120"/>
              </a:rPr>
              <a:t>Layer</a:t>
            </a:r>
          </a:p>
        </p:txBody>
      </p:sp>
      <p:sp>
        <p:nvSpPr>
          <p:cNvPr id="33804" name="矩形 86"/>
          <p:cNvSpPr>
            <a:spLocks noChangeArrowheads="1"/>
          </p:cNvSpPr>
          <p:nvPr/>
        </p:nvSpPr>
        <p:spPr bwMode="auto">
          <a:xfrm>
            <a:off x="233363" y="4235450"/>
            <a:ext cx="503237" cy="1341438"/>
          </a:xfrm>
          <a:prstGeom prst="rect">
            <a:avLst/>
          </a:prstGeom>
          <a:solidFill>
            <a:srgbClr val="F57913"/>
          </a:solidFill>
          <a:ln w="9525">
            <a:noFill/>
            <a:miter lim="800000"/>
            <a:headEnd/>
            <a:tailEnd/>
          </a:ln>
        </p:spPr>
        <p:txBody>
          <a:bodyPr vert="eaVert" wrap="none" anchor="ctr"/>
          <a:lstStyle/>
          <a:p>
            <a:pPr algn="ctr"/>
            <a:r>
              <a:rPr kumimoji="0" lang="en-US" altLang="zh-TW" sz="1600">
                <a:solidFill>
                  <a:srgbClr val="FFFFFF"/>
                </a:solidFill>
                <a:ea typeface="微軟正黑體" pitchFamily="34" charset="-120"/>
              </a:rPr>
              <a:t>Application</a:t>
            </a:r>
          </a:p>
          <a:p>
            <a:pPr algn="ctr"/>
            <a:r>
              <a:rPr kumimoji="0" lang="en-US" altLang="zh-TW" sz="1600">
                <a:solidFill>
                  <a:srgbClr val="FFFFFF"/>
                </a:solidFill>
                <a:ea typeface="微軟正黑體" pitchFamily="34" charset="-120"/>
              </a:rPr>
              <a:t>Layer</a:t>
            </a:r>
          </a:p>
        </p:txBody>
      </p:sp>
      <p:sp>
        <p:nvSpPr>
          <p:cNvPr id="33805" name="Rectangle 8"/>
          <p:cNvSpPr>
            <a:spLocks noChangeArrowheads="1"/>
          </p:cNvSpPr>
          <p:nvPr/>
        </p:nvSpPr>
        <p:spPr bwMode="auto">
          <a:xfrm>
            <a:off x="3324225" y="4221163"/>
            <a:ext cx="1308100" cy="460375"/>
          </a:xfrm>
          <a:prstGeom prst="rect">
            <a:avLst/>
          </a:prstGeom>
          <a:solidFill>
            <a:srgbClr val="F79646"/>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F79646"/>
            </a:extrusionClr>
          </a:sp3d>
        </p:spPr>
        <p:txBody>
          <a:bodyPr wrap="none" anchor="ctr">
            <a:flatTx/>
          </a:bodyPr>
          <a:lstStyle/>
          <a:p>
            <a:pPr algn="ctr" defTabSz="912813"/>
            <a:r>
              <a:rPr kumimoji="0" lang="en-US" altLang="zh-TW" sz="1400">
                <a:solidFill>
                  <a:srgbClr val="FFFFFF"/>
                </a:solidFill>
                <a:ea typeface="微軟正黑體" pitchFamily="34" charset="-120"/>
              </a:rPr>
              <a:t>Duty</a:t>
            </a:r>
          </a:p>
          <a:p>
            <a:pPr algn="ctr" defTabSz="912813"/>
            <a:r>
              <a:rPr kumimoji="0" lang="en-US" altLang="zh-TW" sz="1400">
                <a:solidFill>
                  <a:srgbClr val="FFFFFF"/>
                </a:solidFill>
                <a:ea typeface="微軟正黑體" pitchFamily="34" charset="-120"/>
              </a:rPr>
              <a:t>scheduling</a:t>
            </a:r>
          </a:p>
        </p:txBody>
      </p:sp>
      <p:sp>
        <p:nvSpPr>
          <p:cNvPr id="33806" name="Rectangle 8"/>
          <p:cNvSpPr>
            <a:spLocks noChangeArrowheads="1"/>
          </p:cNvSpPr>
          <p:nvPr/>
        </p:nvSpPr>
        <p:spPr bwMode="auto">
          <a:xfrm>
            <a:off x="5192713" y="4221163"/>
            <a:ext cx="1306512" cy="460375"/>
          </a:xfrm>
          <a:prstGeom prst="rect">
            <a:avLst/>
          </a:prstGeom>
          <a:solidFill>
            <a:srgbClr val="F79646"/>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F79646"/>
            </a:extrusionClr>
          </a:sp3d>
        </p:spPr>
        <p:txBody>
          <a:bodyPr wrap="none" anchor="ctr">
            <a:flatTx/>
          </a:bodyPr>
          <a:lstStyle/>
          <a:p>
            <a:pPr algn="ctr" defTabSz="912813"/>
            <a:r>
              <a:rPr kumimoji="0" lang="en-US" altLang="zh-TW" sz="1400">
                <a:solidFill>
                  <a:srgbClr val="FFFFFF"/>
                </a:solidFill>
                <a:ea typeface="微軟正黑體" pitchFamily="34" charset="-120"/>
              </a:rPr>
              <a:t>Operation</a:t>
            </a:r>
          </a:p>
          <a:p>
            <a:pPr algn="ctr" defTabSz="912813"/>
            <a:r>
              <a:rPr kumimoji="0" lang="en-US" altLang="zh-TW" sz="1400">
                <a:solidFill>
                  <a:srgbClr val="FFFFFF"/>
                </a:solidFill>
                <a:ea typeface="微軟正黑體" pitchFamily="34" charset="-120"/>
              </a:rPr>
              <a:t>management</a:t>
            </a:r>
          </a:p>
        </p:txBody>
      </p:sp>
      <p:sp>
        <p:nvSpPr>
          <p:cNvPr id="33807" name="Rectangle 8"/>
          <p:cNvSpPr>
            <a:spLocks noChangeArrowheads="1"/>
          </p:cNvSpPr>
          <p:nvPr/>
        </p:nvSpPr>
        <p:spPr bwMode="auto">
          <a:xfrm>
            <a:off x="7240588" y="4508500"/>
            <a:ext cx="1308100" cy="604838"/>
          </a:xfrm>
          <a:prstGeom prst="rect">
            <a:avLst/>
          </a:prstGeom>
          <a:solidFill>
            <a:srgbClr val="F79646"/>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F79646"/>
            </a:extrusionClr>
          </a:sp3d>
        </p:spPr>
        <p:txBody>
          <a:bodyPr wrap="none" anchor="ctr">
            <a:flatTx/>
          </a:bodyPr>
          <a:lstStyle/>
          <a:p>
            <a:pPr algn="ctr" defTabSz="912813"/>
            <a:r>
              <a:rPr kumimoji="0" lang="en-US" altLang="zh-TW" sz="1400">
                <a:solidFill>
                  <a:srgbClr val="FFFFFF"/>
                </a:solidFill>
                <a:ea typeface="微軟正黑體" pitchFamily="34" charset="-120"/>
              </a:rPr>
              <a:t>Convenience</a:t>
            </a:r>
          </a:p>
          <a:p>
            <a:pPr algn="ctr" defTabSz="912813"/>
            <a:r>
              <a:rPr kumimoji="0" lang="en-US" altLang="zh-TW" sz="1400">
                <a:solidFill>
                  <a:srgbClr val="FFFFFF"/>
                </a:solidFill>
                <a:ea typeface="微軟正黑體" pitchFamily="34" charset="-120"/>
              </a:rPr>
              <a:t>services</a:t>
            </a:r>
          </a:p>
        </p:txBody>
      </p:sp>
      <p:sp>
        <p:nvSpPr>
          <p:cNvPr id="33808" name="AutoShape 101"/>
          <p:cNvSpPr>
            <a:spLocks noChangeArrowheads="1"/>
          </p:cNvSpPr>
          <p:nvPr/>
        </p:nvSpPr>
        <p:spPr bwMode="auto">
          <a:xfrm>
            <a:off x="3748088" y="3898900"/>
            <a:ext cx="474662" cy="333375"/>
          </a:xfrm>
          <a:prstGeom prst="upArrow">
            <a:avLst>
              <a:gd name="adj1" fmla="val 50000"/>
              <a:gd name="adj2" fmla="val 36463"/>
            </a:avLst>
          </a:prstGeom>
          <a:gradFill rotWithShape="1">
            <a:gsLst>
              <a:gs pos="0">
                <a:srgbClr val="FF0000"/>
              </a:gs>
              <a:gs pos="50000">
                <a:srgbClr val="FF9933"/>
              </a:gs>
              <a:gs pos="100000">
                <a:srgbClr val="FF0000"/>
              </a:gs>
            </a:gsLst>
            <a:lin ang="0" scaled="1"/>
          </a:gradFill>
          <a:ln w="9525">
            <a:noFill/>
            <a:miter lim="800000"/>
            <a:headEnd/>
            <a:tailEnd/>
          </a:ln>
        </p:spPr>
        <p:txBody>
          <a:bodyPr wrap="none" anchor="ctr"/>
          <a:lstStyle/>
          <a:p>
            <a:pPr algn="ctr" defTabSz="912813"/>
            <a:endParaRPr kumimoji="0" lang="zh-TW" altLang="zh-TW">
              <a:ea typeface="微軟正黑體" pitchFamily="34" charset="-120"/>
            </a:endParaRPr>
          </a:p>
        </p:txBody>
      </p:sp>
      <p:sp>
        <p:nvSpPr>
          <p:cNvPr id="33809" name="AutoShape 101"/>
          <p:cNvSpPr>
            <a:spLocks noChangeArrowheads="1"/>
          </p:cNvSpPr>
          <p:nvPr/>
        </p:nvSpPr>
        <p:spPr bwMode="auto">
          <a:xfrm>
            <a:off x="5759450" y="3898900"/>
            <a:ext cx="474663" cy="333375"/>
          </a:xfrm>
          <a:prstGeom prst="upArrow">
            <a:avLst>
              <a:gd name="adj1" fmla="val 50000"/>
              <a:gd name="adj2" fmla="val 36463"/>
            </a:avLst>
          </a:prstGeom>
          <a:gradFill rotWithShape="1">
            <a:gsLst>
              <a:gs pos="0">
                <a:srgbClr val="FF0000"/>
              </a:gs>
              <a:gs pos="50000">
                <a:srgbClr val="FF9933"/>
              </a:gs>
              <a:gs pos="100000">
                <a:srgbClr val="FF0000"/>
              </a:gs>
            </a:gsLst>
            <a:lin ang="0" scaled="1"/>
          </a:gradFill>
          <a:ln w="9525">
            <a:noFill/>
            <a:miter lim="800000"/>
            <a:headEnd/>
            <a:tailEnd/>
          </a:ln>
        </p:spPr>
        <p:txBody>
          <a:bodyPr wrap="none" anchor="ctr"/>
          <a:lstStyle/>
          <a:p>
            <a:pPr algn="ctr" defTabSz="912813"/>
            <a:endParaRPr kumimoji="0" lang="zh-TW" altLang="zh-TW">
              <a:ea typeface="微軟正黑體" pitchFamily="34" charset="-120"/>
            </a:endParaRPr>
          </a:p>
        </p:txBody>
      </p:sp>
      <p:sp>
        <p:nvSpPr>
          <p:cNvPr id="33810" name="AutoShape 101"/>
          <p:cNvSpPr>
            <a:spLocks noChangeArrowheads="1"/>
          </p:cNvSpPr>
          <p:nvPr/>
        </p:nvSpPr>
        <p:spPr bwMode="auto">
          <a:xfrm>
            <a:off x="7527925" y="3937000"/>
            <a:ext cx="474663" cy="577850"/>
          </a:xfrm>
          <a:prstGeom prst="upArrow">
            <a:avLst>
              <a:gd name="adj1" fmla="val 50000"/>
              <a:gd name="adj2" fmla="val 48831"/>
            </a:avLst>
          </a:prstGeom>
          <a:gradFill rotWithShape="1">
            <a:gsLst>
              <a:gs pos="0">
                <a:srgbClr val="FF0000"/>
              </a:gs>
              <a:gs pos="50000">
                <a:srgbClr val="FF9933"/>
              </a:gs>
              <a:gs pos="100000">
                <a:srgbClr val="FF0000"/>
              </a:gs>
            </a:gsLst>
            <a:lin ang="0" scaled="1"/>
          </a:gradFill>
          <a:ln w="9525">
            <a:noFill/>
            <a:miter lim="800000"/>
            <a:headEnd/>
            <a:tailEnd/>
          </a:ln>
        </p:spPr>
        <p:txBody>
          <a:bodyPr wrap="none" anchor="ctr"/>
          <a:lstStyle/>
          <a:p>
            <a:pPr algn="ctr" defTabSz="912813"/>
            <a:endParaRPr kumimoji="0" lang="zh-TW" altLang="zh-TW">
              <a:ea typeface="微軟正黑體" pitchFamily="34" charset="-120"/>
            </a:endParaRPr>
          </a:p>
        </p:txBody>
      </p:sp>
      <p:sp>
        <p:nvSpPr>
          <p:cNvPr id="33811" name="AutoShape 101"/>
          <p:cNvSpPr>
            <a:spLocks noChangeArrowheads="1"/>
          </p:cNvSpPr>
          <p:nvPr/>
        </p:nvSpPr>
        <p:spPr bwMode="auto">
          <a:xfrm>
            <a:off x="2124075" y="5522913"/>
            <a:ext cx="474663" cy="334962"/>
          </a:xfrm>
          <a:prstGeom prst="upArrow">
            <a:avLst>
              <a:gd name="adj1" fmla="val 50000"/>
              <a:gd name="adj2" fmla="val 36463"/>
            </a:avLst>
          </a:prstGeom>
          <a:gradFill rotWithShape="1">
            <a:gsLst>
              <a:gs pos="0">
                <a:srgbClr val="FF0000"/>
              </a:gs>
              <a:gs pos="50000">
                <a:srgbClr val="FF9933"/>
              </a:gs>
              <a:gs pos="100000">
                <a:srgbClr val="FF0000"/>
              </a:gs>
            </a:gsLst>
            <a:lin ang="0" scaled="1"/>
          </a:gradFill>
          <a:ln w="9525">
            <a:noFill/>
            <a:miter lim="800000"/>
            <a:headEnd/>
            <a:tailEnd/>
          </a:ln>
        </p:spPr>
        <p:txBody>
          <a:bodyPr wrap="none" anchor="ctr"/>
          <a:lstStyle/>
          <a:p>
            <a:pPr algn="ctr" defTabSz="912813"/>
            <a:endParaRPr kumimoji="0" lang="zh-TW" altLang="zh-TW">
              <a:ea typeface="微軟正黑體" pitchFamily="34" charset="-120"/>
            </a:endParaRPr>
          </a:p>
        </p:txBody>
      </p:sp>
      <p:sp>
        <p:nvSpPr>
          <p:cNvPr id="33812" name="AutoShape 101"/>
          <p:cNvSpPr>
            <a:spLocks noChangeArrowheads="1"/>
          </p:cNvSpPr>
          <p:nvPr/>
        </p:nvSpPr>
        <p:spPr bwMode="auto">
          <a:xfrm>
            <a:off x="3986213" y="5522913"/>
            <a:ext cx="474662" cy="334962"/>
          </a:xfrm>
          <a:prstGeom prst="upArrow">
            <a:avLst>
              <a:gd name="adj1" fmla="val 50000"/>
              <a:gd name="adj2" fmla="val 36463"/>
            </a:avLst>
          </a:prstGeom>
          <a:gradFill rotWithShape="1">
            <a:gsLst>
              <a:gs pos="0">
                <a:srgbClr val="FF0000"/>
              </a:gs>
              <a:gs pos="50000">
                <a:srgbClr val="FF9933"/>
              </a:gs>
              <a:gs pos="100000">
                <a:srgbClr val="FF0000"/>
              </a:gs>
            </a:gsLst>
            <a:lin ang="0" scaled="1"/>
          </a:gradFill>
          <a:ln w="9525">
            <a:noFill/>
            <a:miter lim="800000"/>
            <a:headEnd/>
            <a:tailEnd/>
          </a:ln>
        </p:spPr>
        <p:txBody>
          <a:bodyPr wrap="none" anchor="ctr"/>
          <a:lstStyle/>
          <a:p>
            <a:pPr algn="ctr" defTabSz="912813"/>
            <a:endParaRPr kumimoji="0" lang="zh-TW" altLang="zh-TW">
              <a:ea typeface="微軟正黑體" pitchFamily="34" charset="-120"/>
            </a:endParaRPr>
          </a:p>
        </p:txBody>
      </p:sp>
      <p:sp>
        <p:nvSpPr>
          <p:cNvPr id="33813" name="AutoShape 101"/>
          <p:cNvSpPr>
            <a:spLocks noChangeArrowheads="1"/>
          </p:cNvSpPr>
          <p:nvPr/>
        </p:nvSpPr>
        <p:spPr bwMode="auto">
          <a:xfrm>
            <a:off x="6926263" y="5522913"/>
            <a:ext cx="476250" cy="334962"/>
          </a:xfrm>
          <a:prstGeom prst="upArrow">
            <a:avLst>
              <a:gd name="adj1" fmla="val 50000"/>
              <a:gd name="adj2" fmla="val 36463"/>
            </a:avLst>
          </a:prstGeom>
          <a:gradFill rotWithShape="1">
            <a:gsLst>
              <a:gs pos="0">
                <a:srgbClr val="FF0000"/>
              </a:gs>
              <a:gs pos="50000">
                <a:srgbClr val="FF9933"/>
              </a:gs>
              <a:gs pos="100000">
                <a:srgbClr val="FF0000"/>
              </a:gs>
            </a:gsLst>
            <a:lin ang="0" scaled="1"/>
          </a:gradFill>
          <a:ln w="9525">
            <a:noFill/>
            <a:miter lim="800000"/>
            <a:headEnd/>
            <a:tailEnd/>
          </a:ln>
        </p:spPr>
        <p:txBody>
          <a:bodyPr wrap="none" anchor="ctr"/>
          <a:lstStyle/>
          <a:p>
            <a:pPr algn="ctr" defTabSz="912813"/>
            <a:endParaRPr kumimoji="0" lang="zh-TW" altLang="zh-TW">
              <a:ea typeface="微軟正黑體" pitchFamily="34" charset="-120"/>
            </a:endParaRPr>
          </a:p>
        </p:txBody>
      </p:sp>
      <p:sp>
        <p:nvSpPr>
          <p:cNvPr id="33814" name="內容版面配置區 4"/>
          <p:cNvSpPr txBox="1">
            <a:spLocks/>
          </p:cNvSpPr>
          <p:nvPr/>
        </p:nvSpPr>
        <p:spPr bwMode="auto">
          <a:xfrm>
            <a:off x="193788" y="856757"/>
            <a:ext cx="5565662" cy="495300"/>
          </a:xfrm>
          <a:prstGeom prst="rect">
            <a:avLst/>
          </a:prstGeom>
          <a:noFill/>
          <a:ln w="9525">
            <a:noFill/>
            <a:miter lim="800000"/>
            <a:headEnd/>
            <a:tailEnd/>
          </a:ln>
        </p:spPr>
        <p:txBody>
          <a:bodyPr/>
          <a:lstStyle/>
          <a:p>
            <a:pPr marL="342900" indent="-342900" algn="l" eaLnBrk="0" hangingPunct="0">
              <a:spcBef>
                <a:spcPct val="20000"/>
              </a:spcBef>
              <a:buClr>
                <a:srgbClr val="336699"/>
              </a:buClr>
              <a:buFont typeface="Wingdings" pitchFamily="2" charset="2"/>
              <a:buChar char="n"/>
            </a:pPr>
            <a:r>
              <a:rPr lang="en-US" altLang="zh-TW" sz="2600" dirty="0">
                <a:solidFill>
                  <a:schemeClr val="tx1"/>
                </a:solidFill>
                <a:latin typeface="Arial Narrow" pitchFamily="34" charset="0"/>
              </a:rPr>
              <a:t>Website and Value-add service </a:t>
            </a:r>
            <a:r>
              <a:rPr lang="en-US" altLang="zh-TW" sz="2600" dirty="0" smtClean="0">
                <a:solidFill>
                  <a:schemeClr val="tx1"/>
                </a:solidFill>
                <a:latin typeface="Arial Narrow" pitchFamily="34" charset="0"/>
              </a:rPr>
              <a:t>   demand </a:t>
            </a:r>
            <a:r>
              <a:rPr lang="en-US" altLang="zh-TW" sz="2600" dirty="0">
                <a:solidFill>
                  <a:schemeClr val="tx1"/>
                </a:solidFill>
                <a:latin typeface="Arial Narrow" pitchFamily="34" charset="0"/>
              </a:rPr>
              <a:t>change over time</a:t>
            </a:r>
          </a:p>
          <a:p>
            <a:pPr marL="342900" indent="-342900" algn="l" eaLnBrk="0" hangingPunct="0">
              <a:spcBef>
                <a:spcPct val="20000"/>
              </a:spcBef>
              <a:buClr>
                <a:srgbClr val="336699"/>
              </a:buClr>
              <a:buFont typeface="Wingdings" pitchFamily="2" charset="2"/>
              <a:buChar char="n"/>
            </a:pPr>
            <a:r>
              <a:rPr lang="en-US" altLang="zh-TW" sz="2600" dirty="0">
                <a:solidFill>
                  <a:schemeClr val="tx1"/>
                </a:solidFill>
                <a:latin typeface="Arial Narrow" pitchFamily="34" charset="0"/>
              </a:rPr>
              <a:t> Distinguish between public service and control center to </a:t>
            </a:r>
            <a:r>
              <a:rPr lang="en-US" altLang="zh-TW" sz="2600" u="sng" dirty="0">
                <a:solidFill>
                  <a:srgbClr val="FF0000"/>
                </a:solidFill>
                <a:latin typeface="Arial Narrow" pitchFamily="34" charset="0"/>
              </a:rPr>
              <a:t>make system more stable</a:t>
            </a:r>
            <a:endParaRPr lang="zh-TW" altLang="en-US" sz="2600" u="sng" dirty="0">
              <a:solidFill>
                <a:srgbClr val="FF0000"/>
              </a:solidFill>
              <a:latin typeface="Arial Narrow" pitchFamily="34" charset="0"/>
            </a:endParaRPr>
          </a:p>
        </p:txBody>
      </p:sp>
      <p:cxnSp>
        <p:nvCxnSpPr>
          <p:cNvPr id="76" name="直線接點 75"/>
          <p:cNvCxnSpPr/>
          <p:nvPr/>
        </p:nvCxnSpPr>
        <p:spPr>
          <a:xfrm>
            <a:off x="198438" y="5689600"/>
            <a:ext cx="8866187" cy="7938"/>
          </a:xfrm>
          <a:prstGeom prst="line">
            <a:avLst/>
          </a:prstGeom>
          <a:ln w="65659">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963793"/>
      </p:ext>
    </p:extLst>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itchFamily="34" charset="-120"/>
                <a:ea typeface="微軟正黑體" pitchFamily="34" charset="-120"/>
              </a:rPr>
              <a:t>北市公車</a:t>
            </a:r>
            <a:r>
              <a:rPr lang="en-US" altLang="zh-TW" dirty="0" smtClean="0">
                <a:latin typeface="微軟正黑體" pitchFamily="34" charset="-120"/>
                <a:ea typeface="微軟正黑體" pitchFamily="34" charset="-120"/>
              </a:rPr>
              <a:t>-</a:t>
            </a:r>
            <a:r>
              <a:rPr lang="zh-TW" altLang="en-US" dirty="0" smtClean="0">
                <a:latin typeface="微軟正黑體" pitchFamily="34" charset="-120"/>
                <a:ea typeface="微軟正黑體" pitchFamily="34" charset="-120"/>
              </a:rPr>
              <a:t>服務總覽</a:t>
            </a:r>
            <a:endParaRPr lang="zh-TW" altLang="en-US" dirty="0">
              <a:latin typeface="微軟正黑體" pitchFamily="34" charset="-120"/>
              <a:ea typeface="微軟正黑體" pitchFamily="34" charset="-120"/>
            </a:endParaRPr>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21</a:t>
            </a:fld>
            <a:endParaRPr lang="zh-TW" altLang="zh-TW"/>
          </a:p>
        </p:txBody>
      </p:sp>
      <p:graphicFrame>
        <p:nvGraphicFramePr>
          <p:cNvPr id="9" name="內容版面配置區 8"/>
          <p:cNvGraphicFramePr>
            <a:graphicFrameLocks noGrp="1"/>
          </p:cNvGraphicFramePr>
          <p:nvPr>
            <p:ph idx="1"/>
            <p:extLst>
              <p:ext uri="{D42A27DB-BD31-4B8C-83A1-F6EECF244321}">
                <p14:modId xmlns:p14="http://schemas.microsoft.com/office/powerpoint/2010/main" val="4234992478"/>
              </p:ext>
            </p:extLst>
          </p:nvPr>
        </p:nvGraphicFramePr>
        <p:xfrm>
          <a:off x="323528" y="908720"/>
          <a:ext cx="8568952" cy="4104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圓角矩形 10"/>
          <p:cNvSpPr/>
          <p:nvPr/>
        </p:nvSpPr>
        <p:spPr bwMode="auto">
          <a:xfrm>
            <a:off x="179512" y="5085184"/>
            <a:ext cx="2016224" cy="1368152"/>
          </a:xfrm>
          <a:prstGeom prst="roundRect">
            <a:avLst>
              <a:gd name="adj" fmla="val 50000"/>
            </a:avLst>
          </a:prstGeom>
          <a:gradFill flip="none" rotWithShape="1">
            <a:gsLst>
              <a:gs pos="0">
                <a:srgbClr val="83C937">
                  <a:shade val="30000"/>
                  <a:satMod val="115000"/>
                </a:srgbClr>
              </a:gs>
              <a:gs pos="50000">
                <a:srgbClr val="83C937">
                  <a:shade val="67500"/>
                  <a:satMod val="115000"/>
                </a:srgbClr>
              </a:gs>
              <a:gs pos="100000">
                <a:srgbClr val="83C937">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marL="176213" indent="-176213" algn="l">
              <a:buFontTx/>
              <a:buChar char="•"/>
            </a:pPr>
            <a:r>
              <a:rPr lang="zh-TW" altLang="en-US" sz="1400" dirty="0" smtClean="0">
                <a:solidFill>
                  <a:schemeClr val="bg1"/>
                </a:solidFill>
                <a:latin typeface="微軟正黑體" pitchFamily="34" charset="-120"/>
                <a:ea typeface="微軟正黑體" pitchFamily="34" charset="-120"/>
              </a:rPr>
              <a:t>結合</a:t>
            </a:r>
            <a:r>
              <a:rPr lang="en-US" altLang="zh-TW" sz="1400" dirty="0" smtClean="0">
                <a:solidFill>
                  <a:schemeClr val="bg1"/>
                </a:solidFill>
                <a:latin typeface="微軟正黑體" pitchFamily="34" charset="-120"/>
                <a:ea typeface="微軟正黑體" pitchFamily="34" charset="-120"/>
              </a:rPr>
              <a:t>GIS</a:t>
            </a:r>
            <a:r>
              <a:rPr lang="zh-TW" altLang="en-US" sz="1400" dirty="0" smtClean="0">
                <a:solidFill>
                  <a:schemeClr val="bg1"/>
                </a:solidFill>
                <a:latin typeface="微軟正黑體" pitchFamily="34" charset="-120"/>
                <a:ea typeface="微軟正黑體" pitchFamily="34" charset="-120"/>
              </a:rPr>
              <a:t>顯示站牌位置</a:t>
            </a:r>
          </a:p>
          <a:p>
            <a:pPr marL="176213" indent="-176213" algn="l">
              <a:buFontTx/>
              <a:buChar char="•"/>
            </a:pPr>
            <a:r>
              <a:rPr lang="zh-TW" altLang="en-US" sz="1400" dirty="0" smtClean="0">
                <a:solidFill>
                  <a:schemeClr val="bg1"/>
                </a:solidFill>
                <a:latin typeface="微軟正黑體" pitchFamily="34" charset="-120"/>
                <a:ea typeface="微軟正黑體" pitchFamily="34" charset="-120"/>
              </a:rPr>
              <a:t>智慧型站牌顯示內容</a:t>
            </a:r>
          </a:p>
        </p:txBody>
      </p:sp>
      <p:sp>
        <p:nvSpPr>
          <p:cNvPr id="17" name="圓角矩形 10"/>
          <p:cNvSpPr/>
          <p:nvPr/>
        </p:nvSpPr>
        <p:spPr bwMode="auto">
          <a:xfrm>
            <a:off x="2483768" y="5085184"/>
            <a:ext cx="2016224" cy="1368152"/>
          </a:xfrm>
          <a:prstGeom prst="roundRect">
            <a:avLst>
              <a:gd name="adj" fmla="val 50000"/>
            </a:avLst>
          </a:prstGeom>
          <a:gradFill flip="none" rotWithShape="1">
            <a:gsLst>
              <a:gs pos="0">
                <a:srgbClr val="83C937">
                  <a:shade val="30000"/>
                  <a:satMod val="115000"/>
                </a:srgbClr>
              </a:gs>
              <a:gs pos="50000">
                <a:srgbClr val="83C937">
                  <a:shade val="67500"/>
                  <a:satMod val="115000"/>
                </a:srgbClr>
              </a:gs>
              <a:gs pos="100000">
                <a:srgbClr val="83C937">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marL="176213" indent="-176213" algn="l">
              <a:buFontTx/>
              <a:buChar char="•"/>
            </a:pPr>
            <a:r>
              <a:rPr lang="zh-TW" altLang="en-US" sz="1400" dirty="0" smtClean="0">
                <a:solidFill>
                  <a:schemeClr val="bg1"/>
                </a:solidFill>
                <a:latin typeface="微軟正黑體" pitchFamily="34" charset="-120"/>
                <a:ea typeface="微軟正黑體" pitchFamily="34" charset="-120"/>
              </a:rPr>
              <a:t>公車捷運轉乘規劃</a:t>
            </a:r>
            <a:endParaRPr lang="en-US" altLang="zh-TW" sz="1400" dirty="0" smtClean="0">
              <a:solidFill>
                <a:schemeClr val="bg1"/>
              </a:solidFill>
              <a:latin typeface="微軟正黑體" pitchFamily="34" charset="-120"/>
              <a:ea typeface="微軟正黑體" pitchFamily="34" charset="-120"/>
            </a:endParaRPr>
          </a:p>
          <a:p>
            <a:pPr marL="176213" indent="-176213" algn="l">
              <a:buFontTx/>
              <a:buChar char="•"/>
            </a:pPr>
            <a:r>
              <a:rPr lang="en-US" altLang="zh-TW" sz="1400" dirty="0" smtClean="0">
                <a:solidFill>
                  <a:schemeClr val="bg1"/>
                </a:solidFill>
                <a:latin typeface="微軟正黑體" pitchFamily="34" charset="-120"/>
                <a:ea typeface="微軟正黑體" pitchFamily="34" charset="-120"/>
              </a:rPr>
              <a:t>GIS</a:t>
            </a:r>
            <a:r>
              <a:rPr lang="zh-TW" altLang="en-US" sz="1400" dirty="0" smtClean="0">
                <a:solidFill>
                  <a:schemeClr val="bg1"/>
                </a:solidFill>
                <a:latin typeface="微軟正黑體" pitchFamily="34" charset="-120"/>
                <a:ea typeface="微軟正黑體" pitchFamily="34" charset="-120"/>
              </a:rPr>
              <a:t>顯示公車動態資訊</a:t>
            </a:r>
            <a:endParaRPr lang="zh-TW" altLang="en-US" sz="1400" dirty="0">
              <a:solidFill>
                <a:schemeClr val="bg1"/>
              </a:solidFill>
              <a:latin typeface="微軟正黑體" pitchFamily="34" charset="-120"/>
              <a:ea typeface="微軟正黑體" pitchFamily="34" charset="-120"/>
            </a:endParaRPr>
          </a:p>
        </p:txBody>
      </p:sp>
      <p:sp>
        <p:nvSpPr>
          <p:cNvPr id="18" name="圓角矩形 10"/>
          <p:cNvSpPr/>
          <p:nvPr/>
        </p:nvSpPr>
        <p:spPr bwMode="auto">
          <a:xfrm>
            <a:off x="4716016" y="5085184"/>
            <a:ext cx="2088232" cy="1368152"/>
          </a:xfrm>
          <a:prstGeom prst="roundRect">
            <a:avLst>
              <a:gd name="adj" fmla="val 50000"/>
            </a:avLst>
          </a:prstGeom>
          <a:gradFill flip="none" rotWithShape="1">
            <a:gsLst>
              <a:gs pos="0">
                <a:srgbClr val="83C937">
                  <a:shade val="30000"/>
                  <a:satMod val="115000"/>
                </a:srgbClr>
              </a:gs>
              <a:gs pos="50000">
                <a:srgbClr val="83C937">
                  <a:shade val="67500"/>
                  <a:satMod val="115000"/>
                </a:srgbClr>
              </a:gs>
              <a:gs pos="100000">
                <a:srgbClr val="83C937">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marL="176213" indent="-176213" algn="l">
              <a:buFontTx/>
              <a:buChar char="•"/>
            </a:pPr>
            <a:r>
              <a:rPr lang="zh-TW" altLang="en-US" sz="1400" dirty="0" smtClean="0">
                <a:solidFill>
                  <a:schemeClr val="bg1"/>
                </a:solidFill>
                <a:latin typeface="微軟正黑體" pitchFamily="34" charset="-120"/>
                <a:ea typeface="微軟正黑體" pitchFamily="34" charset="-120"/>
              </a:rPr>
              <a:t>車輛動態資訊提供</a:t>
            </a:r>
            <a:endParaRPr lang="en-US" altLang="zh-TW" sz="1400" dirty="0" smtClean="0">
              <a:solidFill>
                <a:schemeClr val="bg1"/>
              </a:solidFill>
              <a:latin typeface="微軟正黑體" pitchFamily="34" charset="-120"/>
              <a:ea typeface="微軟正黑體" pitchFamily="34" charset="-120"/>
            </a:endParaRPr>
          </a:p>
          <a:p>
            <a:pPr marL="176213" indent="-176213" algn="l">
              <a:buFontTx/>
              <a:buChar char="•"/>
            </a:pPr>
            <a:r>
              <a:rPr lang="zh-TW" altLang="en-US" sz="1400" dirty="0" smtClean="0">
                <a:solidFill>
                  <a:schemeClr val="bg1"/>
                </a:solidFill>
                <a:latin typeface="微軟正黑體" pitchFamily="34" charset="-120"/>
                <a:ea typeface="微軟正黑體" pitchFamily="34" charset="-120"/>
              </a:rPr>
              <a:t>車輛雙向訊息通知</a:t>
            </a:r>
            <a:endParaRPr lang="en-US" altLang="zh-TW" sz="1400" dirty="0" smtClean="0">
              <a:solidFill>
                <a:schemeClr val="bg1"/>
              </a:solidFill>
              <a:latin typeface="微軟正黑體" pitchFamily="34" charset="-120"/>
              <a:ea typeface="微軟正黑體" pitchFamily="34" charset="-120"/>
            </a:endParaRPr>
          </a:p>
        </p:txBody>
      </p:sp>
      <p:sp>
        <p:nvSpPr>
          <p:cNvPr id="19" name="圓角矩形 10"/>
          <p:cNvSpPr/>
          <p:nvPr/>
        </p:nvSpPr>
        <p:spPr bwMode="auto">
          <a:xfrm>
            <a:off x="6948264" y="5085184"/>
            <a:ext cx="2016224" cy="1368152"/>
          </a:xfrm>
          <a:prstGeom prst="roundRect">
            <a:avLst>
              <a:gd name="adj" fmla="val 50000"/>
            </a:avLst>
          </a:prstGeom>
          <a:gradFill flip="none" rotWithShape="1">
            <a:gsLst>
              <a:gs pos="0">
                <a:srgbClr val="83C937">
                  <a:shade val="30000"/>
                  <a:satMod val="115000"/>
                </a:srgbClr>
              </a:gs>
              <a:gs pos="50000">
                <a:srgbClr val="83C937">
                  <a:shade val="67500"/>
                  <a:satMod val="115000"/>
                </a:srgbClr>
              </a:gs>
              <a:gs pos="100000">
                <a:srgbClr val="83C937">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marL="176213" indent="-176213" algn="l">
              <a:buFontTx/>
              <a:buChar char="•"/>
            </a:pPr>
            <a:r>
              <a:rPr lang="zh-TW" altLang="en-US" sz="1400" dirty="0" smtClean="0">
                <a:solidFill>
                  <a:schemeClr val="bg1"/>
                </a:solidFill>
                <a:latin typeface="微軟正黑體" pitchFamily="34" charset="-120"/>
                <a:ea typeface="微軟正黑體" pitchFamily="34" charset="-120"/>
              </a:rPr>
              <a:t>提供豐富而實用之加值資訊</a:t>
            </a:r>
            <a:endParaRPr lang="zh-TW" altLang="en-US" sz="1400" dirty="0">
              <a:solidFill>
                <a:schemeClr val="bg1"/>
              </a:solidFill>
              <a:latin typeface="微軟正黑體" pitchFamily="34" charset="-120"/>
              <a:ea typeface="微軟正黑體" pitchFamily="34" charset="-120"/>
            </a:endParaRPr>
          </a:p>
        </p:txBody>
      </p:sp>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60181" b="9713"/>
          <a:stretch/>
        </p:blipFill>
        <p:spPr bwMode="auto">
          <a:xfrm>
            <a:off x="0" y="0"/>
            <a:ext cx="9144000" cy="6858000"/>
          </a:xfrm>
          <a:prstGeom prst="rect">
            <a:avLst/>
          </a:prstGeom>
          <a:noFill/>
          <a:ln w="9525">
            <a:noFill/>
            <a:miter lim="800000"/>
            <a:headEnd/>
            <a:tailEnd/>
          </a:ln>
        </p:spPr>
      </p:pic>
      <p:sp>
        <p:nvSpPr>
          <p:cNvPr id="28674" name="投影片編號版面配置區 1"/>
          <p:cNvSpPr txBox="1">
            <a:spLocks noGrp="1"/>
          </p:cNvSpPr>
          <p:nvPr/>
        </p:nvSpPr>
        <p:spPr bwMode="auto">
          <a:xfrm>
            <a:off x="6894513" y="6572250"/>
            <a:ext cx="2133600" cy="214313"/>
          </a:xfrm>
          <a:prstGeom prst="rect">
            <a:avLst/>
          </a:prstGeom>
          <a:noFill/>
          <a:ln w="9525">
            <a:noFill/>
            <a:miter lim="800000"/>
            <a:headEnd/>
            <a:tailEnd/>
          </a:ln>
        </p:spPr>
        <p:txBody>
          <a:bodyPr/>
          <a:lstStyle/>
          <a:p>
            <a:pPr algn="r"/>
            <a:fld id="{88CF68A7-F603-4304-A8A5-EEAF5B87E611}" type="slidenum">
              <a:rPr kumimoji="0" lang="zh-TW" altLang="en-US" sz="1400">
                <a:solidFill>
                  <a:schemeClr val="bg1"/>
                </a:solidFill>
                <a:latin typeface="Times New Roman" pitchFamily="18" charset="0"/>
                <a:ea typeface="新細明體" charset="-120"/>
              </a:rPr>
              <a:pPr algn="r"/>
              <a:t>22</a:t>
            </a:fld>
            <a:endParaRPr kumimoji="0" lang="en-US" altLang="zh-TW" sz="1400">
              <a:solidFill>
                <a:schemeClr val="bg1"/>
              </a:solidFill>
              <a:latin typeface="Times New Roman" pitchFamily="18" charset="0"/>
              <a:ea typeface="新細明體" charset="-120"/>
            </a:endParaRPr>
          </a:p>
        </p:txBody>
      </p:sp>
      <p:grpSp>
        <p:nvGrpSpPr>
          <p:cNvPr id="6" name="Group 19"/>
          <p:cNvGrpSpPr>
            <a:grpSpLocks/>
          </p:cNvGrpSpPr>
          <p:nvPr/>
        </p:nvGrpSpPr>
        <p:grpSpPr bwMode="auto">
          <a:xfrm>
            <a:off x="3348038" y="5516563"/>
            <a:ext cx="5567362" cy="936625"/>
            <a:chOff x="872" y="1190"/>
            <a:chExt cx="4608" cy="880"/>
          </a:xfrm>
        </p:grpSpPr>
        <p:sp>
          <p:nvSpPr>
            <p:cNvPr id="5" name="圓角矩形 2"/>
            <p:cNvSpPr/>
            <p:nvPr/>
          </p:nvSpPr>
          <p:spPr>
            <a:xfrm>
              <a:off x="945" y="1211"/>
              <a:ext cx="4500" cy="720"/>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defRPr/>
              </a:pPr>
              <a:r>
                <a:rPr kumimoji="0" lang="zh-TW" altLang="en-US" sz="2000" dirty="0">
                  <a:ln w="18415" cmpd="sng">
                    <a:solidFill>
                      <a:srgbClr val="FFFFFF"/>
                    </a:solidFill>
                    <a:prstDash val="solid"/>
                  </a:ln>
                  <a:solidFill>
                    <a:srgbClr val="FFFFFF"/>
                  </a:solidFill>
                  <a:effectLst>
                    <a:outerShdw blurRad="63500" dir="3600000" algn="tl" rotWithShape="0">
                      <a:srgbClr val="000000">
                        <a:alpha val="70000"/>
                      </a:srgbClr>
                    </a:outerShdw>
                    <a:reflection blurRad="6350" stA="55000" endA="300" endPos="45500" dir="5400000" sy="-100000" algn="bl" rotWithShape="0"/>
                  </a:effectLst>
                  <a:latin typeface="微軟正黑體" pitchFamily="34" charset="-120"/>
                  <a:ea typeface="微軟正黑體" pitchFamily="34" charset="-120"/>
                </a:rPr>
                <a:t>小明</a:t>
              </a:r>
              <a:r>
                <a:rPr kumimoji="0" lang="zh-TW"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reflection blurRad="6350" stA="55000" endA="300" endPos="45500" dir="5400000" sy="-100000" algn="bl" rotWithShape="0"/>
                  </a:effectLst>
                  <a:latin typeface="微軟正黑體" pitchFamily="34" charset="-120"/>
                  <a:ea typeface="微軟正黑體" pitchFamily="34" charset="-120"/>
                </a:rPr>
                <a:t>欲查詢常搭乘</a:t>
              </a:r>
              <a:r>
                <a:rPr kumimoji="0" lang="en-US" altLang="zh-TW" sz="2000" dirty="0" smtClean="0">
                  <a:ln w="18415" cmpd="sng">
                    <a:solidFill>
                      <a:srgbClr val="FFFFFF"/>
                    </a:solidFill>
                    <a:prstDash val="solid"/>
                  </a:ln>
                  <a:solidFill>
                    <a:srgbClr val="FFFFFF"/>
                  </a:solidFill>
                  <a:effectLst>
                    <a:outerShdw blurRad="63500" dir="3600000" algn="tl" rotWithShape="0">
                      <a:srgbClr val="000000">
                        <a:alpha val="70000"/>
                      </a:srgbClr>
                    </a:outerShdw>
                    <a:reflection blurRad="6350" stA="55000" endA="300" endPos="45500" dir="5400000" sy="-100000" algn="bl" rotWithShape="0"/>
                  </a:effectLst>
                  <a:latin typeface="微軟正黑體" pitchFamily="34" charset="-120"/>
                  <a:ea typeface="微軟正黑體" pitchFamily="34" charset="-120"/>
                </a:rPr>
                <a:t>270</a:t>
              </a:r>
              <a:r>
                <a:rPr kumimoji="0" lang="zh-TW"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reflection blurRad="6350" stA="55000" endA="300" endPos="45500" dir="5400000" sy="-100000" algn="bl" rotWithShape="0"/>
                  </a:effectLst>
                  <a:latin typeface="微軟正黑體" pitchFamily="34" charset="-120"/>
                  <a:ea typeface="微軟正黑體" pitchFamily="34" charset="-120"/>
                </a:rPr>
                <a:t>路線之「國父紀念館」之預估到站時間</a:t>
              </a:r>
              <a:r>
                <a:rPr kumimoji="0" lang="en-US" altLang="zh-TW" sz="2000" dirty="0" smtClean="0">
                  <a:ln w="18415" cmpd="sng">
                    <a:solidFill>
                      <a:srgbClr val="FFFFFF"/>
                    </a:solidFill>
                    <a:prstDash val="solid"/>
                  </a:ln>
                  <a:solidFill>
                    <a:srgbClr val="FFFFFF"/>
                  </a:solidFill>
                  <a:effectLst>
                    <a:outerShdw blurRad="63500" dir="3600000" algn="tl" rotWithShape="0">
                      <a:srgbClr val="000000">
                        <a:alpha val="70000"/>
                      </a:srgbClr>
                    </a:outerShdw>
                    <a:reflection blurRad="6350" stA="55000" endA="300" endPos="45500" dir="5400000" sy="-100000" algn="bl" rotWithShape="0"/>
                  </a:effectLst>
                  <a:latin typeface="微軟正黑體" pitchFamily="34" charset="-120"/>
                  <a:ea typeface="微軟正黑體" pitchFamily="34" charset="-120"/>
                </a:rPr>
                <a:t>?</a:t>
              </a:r>
              <a:endParaRPr kumimoji="0" lang="en-US" altLang="zh-TW" sz="2000" dirty="0">
                <a:ln w="18415" cmpd="sng">
                  <a:solidFill>
                    <a:srgbClr val="FFFFFF"/>
                  </a:solidFill>
                  <a:prstDash val="solid"/>
                </a:ln>
                <a:solidFill>
                  <a:srgbClr val="FFFFFF"/>
                </a:solidFill>
                <a:effectLst>
                  <a:outerShdw blurRad="63500" dir="3600000" algn="tl" rotWithShape="0">
                    <a:srgbClr val="000000">
                      <a:alpha val="70000"/>
                    </a:srgbClr>
                  </a:outerShdw>
                  <a:reflection blurRad="6350" stA="55000" endA="300" endPos="45500" dir="5400000" sy="-100000" algn="bl" rotWithShape="0"/>
                </a:effectLst>
                <a:latin typeface="微軟正黑體" pitchFamily="34" charset="-120"/>
                <a:ea typeface="微軟正黑體" pitchFamily="34" charset="-120"/>
              </a:endParaRPr>
            </a:p>
          </p:txBody>
        </p:sp>
        <p:pic>
          <p:nvPicPr>
            <p:cNvPr id="28682" name="Picture 4"/>
            <p:cNvPicPr>
              <a:picLocks noChangeAspect="1" noChangeArrowheads="1"/>
            </p:cNvPicPr>
            <p:nvPr/>
          </p:nvPicPr>
          <p:blipFill>
            <a:blip r:embed="rId4" cstate="print"/>
            <a:srcRect/>
            <a:stretch>
              <a:fillRect/>
            </a:stretch>
          </p:blipFill>
          <p:spPr bwMode="auto">
            <a:xfrm>
              <a:off x="4905" y="1518"/>
              <a:ext cx="405" cy="458"/>
            </a:xfrm>
            <a:prstGeom prst="rect">
              <a:avLst/>
            </a:prstGeom>
            <a:noFill/>
            <a:ln w="9525">
              <a:noFill/>
              <a:miter lim="800000"/>
              <a:headEnd/>
              <a:tailEnd/>
            </a:ln>
          </p:spPr>
        </p:pic>
      </p:grpSp>
      <p:cxnSp>
        <p:nvCxnSpPr>
          <p:cNvPr id="19" name="直線單箭頭接點 18"/>
          <p:cNvCxnSpPr/>
          <p:nvPr/>
        </p:nvCxnSpPr>
        <p:spPr bwMode="auto">
          <a:xfrm>
            <a:off x="2779871" y="3420158"/>
            <a:ext cx="1864068" cy="397242"/>
          </a:xfrm>
          <a:prstGeom prst="straightConnector1">
            <a:avLst/>
          </a:prstGeom>
          <a:ln>
            <a:solidFill>
              <a:srgbClr val="C00000"/>
            </a:solidFill>
            <a:prstDash val="sysDash"/>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22" name="橢圓 21"/>
          <p:cNvSpPr/>
          <p:nvPr/>
        </p:nvSpPr>
        <p:spPr bwMode="auto">
          <a:xfrm>
            <a:off x="1187624" y="1484784"/>
            <a:ext cx="432230" cy="524659"/>
          </a:xfrm>
          <a:prstGeom prst="ellipse">
            <a:avLst/>
          </a:prstGeom>
          <a:solidFill>
            <a:srgbClr val="FF0000"/>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kumimoji="0" lang="en-US" altLang="zh-TW" sz="2800" b="1" dirty="0">
                <a:solidFill>
                  <a:schemeClr val="bg1"/>
                </a:solidFill>
                <a:latin typeface="+mj-lt"/>
                <a:ea typeface="微軟正黑體" pitchFamily="34" charset="-120"/>
              </a:rPr>
              <a:t>1</a:t>
            </a:r>
            <a:endParaRPr kumimoji="0" lang="zh-TW" altLang="en-US" sz="2800" b="1" dirty="0">
              <a:solidFill>
                <a:schemeClr val="bg1"/>
              </a:solidFill>
              <a:latin typeface="+mj-lt"/>
              <a:ea typeface="微軟正黑體" pitchFamily="34" charset="-120"/>
            </a:endParaRPr>
          </a:p>
        </p:txBody>
      </p:sp>
      <p:sp>
        <p:nvSpPr>
          <p:cNvPr id="23" name="橢圓 22"/>
          <p:cNvSpPr/>
          <p:nvPr/>
        </p:nvSpPr>
        <p:spPr bwMode="auto">
          <a:xfrm>
            <a:off x="252103" y="3284984"/>
            <a:ext cx="432230" cy="524659"/>
          </a:xfrm>
          <a:prstGeom prst="ellipse">
            <a:avLst/>
          </a:prstGeom>
          <a:solidFill>
            <a:srgbClr val="FFCC00"/>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kumimoji="0" lang="en-US" altLang="zh-TW" sz="2800" b="1" dirty="0">
                <a:solidFill>
                  <a:schemeClr val="bg1"/>
                </a:solidFill>
                <a:latin typeface="+mj-lt"/>
                <a:ea typeface="微軟正黑體" pitchFamily="34" charset="-120"/>
              </a:rPr>
              <a:t>2</a:t>
            </a:r>
            <a:endParaRPr kumimoji="0" lang="zh-TW" altLang="en-US" sz="2800" b="1" dirty="0">
              <a:solidFill>
                <a:schemeClr val="bg1"/>
              </a:solidFill>
              <a:latin typeface="+mj-lt"/>
              <a:ea typeface="微軟正黑體" pitchFamily="34" charset="-120"/>
            </a:endParaRPr>
          </a:p>
        </p:txBody>
      </p:sp>
      <p:sp>
        <p:nvSpPr>
          <p:cNvPr id="24" name="橢圓 23"/>
          <p:cNvSpPr/>
          <p:nvPr/>
        </p:nvSpPr>
        <p:spPr bwMode="auto">
          <a:xfrm>
            <a:off x="2448021" y="3284983"/>
            <a:ext cx="432230" cy="524659"/>
          </a:xfrm>
          <a:prstGeom prst="ellipse">
            <a:avLst/>
          </a:prstGeom>
          <a:solidFill>
            <a:schemeClr val="accent2">
              <a:lumMod val="7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kumimoji="0" lang="en-US" altLang="zh-TW" sz="2800" b="1" dirty="0">
                <a:solidFill>
                  <a:schemeClr val="bg1"/>
                </a:solidFill>
                <a:latin typeface="+mj-lt"/>
                <a:ea typeface="微軟正黑體" pitchFamily="34" charset="-120"/>
              </a:rPr>
              <a:t>3</a:t>
            </a:r>
            <a:endParaRPr kumimoji="0" lang="zh-TW" altLang="en-US" sz="2800" b="1" dirty="0">
              <a:solidFill>
                <a:schemeClr val="bg1"/>
              </a:solidFill>
              <a:latin typeface="+mj-lt"/>
              <a:ea typeface="微軟正黑體" pitchFamily="34" charset="-120"/>
            </a:endParaRPr>
          </a:p>
        </p:txBody>
      </p:sp>
      <p:sp>
        <p:nvSpPr>
          <p:cNvPr id="26" name="橢圓 25"/>
          <p:cNvSpPr/>
          <p:nvPr/>
        </p:nvSpPr>
        <p:spPr bwMode="auto">
          <a:xfrm>
            <a:off x="6678398" y="3292741"/>
            <a:ext cx="432230" cy="524659"/>
          </a:xfrm>
          <a:prstGeom prst="ellipse">
            <a:avLst/>
          </a:prstGeom>
          <a:solidFill>
            <a:srgbClr val="FF66FF"/>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kumimoji="0" lang="en-US" altLang="zh-TW" sz="2800" b="1" dirty="0">
                <a:solidFill>
                  <a:schemeClr val="bg1"/>
                </a:solidFill>
                <a:latin typeface="+mj-lt"/>
                <a:ea typeface="微軟正黑體" pitchFamily="34" charset="-120"/>
              </a:rPr>
              <a:t>4</a:t>
            </a:r>
            <a:endParaRPr kumimoji="0" lang="zh-TW" altLang="en-US" sz="2800" b="1" dirty="0">
              <a:solidFill>
                <a:schemeClr val="bg1"/>
              </a:solidFill>
              <a:latin typeface="+mj-lt"/>
              <a:ea typeface="微軟正黑體" pitchFamily="34" charset="-12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slide(fromBottom)">
                                      <p:cBhvr>
                                        <p:cTn id="7" dur="500"/>
                                        <p:tgtEl>
                                          <p:spTgt spid="2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slide(fromBottom)">
                                      <p:cBhvr>
                                        <p:cTn id="11" dur="500"/>
                                        <p:tgtEl>
                                          <p:spTgt spid="23"/>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slide(fromBottom)">
                                      <p:cBhvr>
                                        <p:cTn id="15" dur="500"/>
                                        <p:tgtEl>
                                          <p:spTgt spid="24"/>
                                        </p:tgtEl>
                                      </p:cBhvr>
                                    </p:animEffect>
                                  </p:childTnLst>
                                </p:cTn>
                              </p:par>
                            </p:childTnLst>
                          </p:cTn>
                        </p:par>
                        <p:par>
                          <p:cTn id="16" fill="hold">
                            <p:stCondLst>
                              <p:cond delay="1500"/>
                            </p:stCondLst>
                            <p:childTnLst>
                              <p:par>
                                <p:cTn id="17" presetID="12" presetClass="entr" presetSubtype="4"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slide(fromBottom)">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slide(fromBottom)">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投影片編號版面配置區 1"/>
          <p:cNvSpPr txBox="1">
            <a:spLocks noGrp="1"/>
          </p:cNvSpPr>
          <p:nvPr/>
        </p:nvSpPr>
        <p:spPr bwMode="auto">
          <a:xfrm>
            <a:off x="6894513" y="6572250"/>
            <a:ext cx="2133600" cy="214313"/>
          </a:xfrm>
          <a:prstGeom prst="rect">
            <a:avLst/>
          </a:prstGeom>
          <a:noFill/>
          <a:ln w="9525">
            <a:noFill/>
            <a:miter lim="800000"/>
            <a:headEnd/>
            <a:tailEnd/>
          </a:ln>
        </p:spPr>
        <p:txBody>
          <a:bodyPr/>
          <a:lstStyle/>
          <a:p>
            <a:pPr algn="r"/>
            <a:fld id="{88CF68A7-F603-4304-A8A5-EEAF5B87E611}" type="slidenum">
              <a:rPr kumimoji="0" lang="zh-TW" altLang="en-US" sz="1400">
                <a:solidFill>
                  <a:schemeClr val="bg1"/>
                </a:solidFill>
                <a:latin typeface="Times New Roman" pitchFamily="18" charset="0"/>
                <a:ea typeface="新細明體" charset="-120"/>
              </a:rPr>
              <a:pPr algn="r"/>
              <a:t>23</a:t>
            </a:fld>
            <a:endParaRPr kumimoji="0" lang="en-US" altLang="zh-TW" sz="1400">
              <a:solidFill>
                <a:schemeClr val="bg1"/>
              </a:solidFill>
              <a:latin typeface="Times New Roman" pitchFamily="18" charset="0"/>
              <a:ea typeface="新細明體" charset="-120"/>
            </a:endParaRPr>
          </a:p>
        </p:txBody>
      </p:sp>
      <p:pic>
        <p:nvPicPr>
          <p:cNvPr id="28675" name="Picture 2"/>
          <p:cNvPicPr>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73" y="16024"/>
            <a:ext cx="9144000" cy="6858000"/>
          </a:xfrm>
          <a:prstGeom prst="rect">
            <a:avLst/>
          </a:prstGeom>
          <a:noFill/>
          <a:ln w="9525" algn="ctr">
            <a:noFill/>
            <a:miter lim="800000"/>
            <a:headEnd/>
            <a:tailEnd/>
          </a:ln>
        </p:spPr>
      </p:pic>
      <p:grpSp>
        <p:nvGrpSpPr>
          <p:cNvPr id="2" name="群組 7"/>
          <p:cNvGrpSpPr>
            <a:grpSpLocks/>
          </p:cNvGrpSpPr>
          <p:nvPr/>
        </p:nvGrpSpPr>
        <p:grpSpPr bwMode="auto">
          <a:xfrm>
            <a:off x="-36512" y="44624"/>
            <a:ext cx="9144000" cy="7027796"/>
            <a:chOff x="10386837" y="-2392045"/>
            <a:chExt cx="9144000" cy="7027796"/>
          </a:xfrm>
        </p:grpSpPr>
        <p:pic>
          <p:nvPicPr>
            <p:cNvPr id="28688"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386837" y="-2392045"/>
              <a:ext cx="9144000" cy="7027796"/>
            </a:xfrm>
            <a:prstGeom prst="rect">
              <a:avLst/>
            </a:prstGeom>
            <a:noFill/>
            <a:ln w="9525" algn="ctr">
              <a:noFill/>
              <a:miter lim="800000"/>
              <a:headEnd/>
              <a:tailEnd/>
            </a:ln>
          </p:spPr>
        </p:pic>
        <p:cxnSp>
          <p:nvCxnSpPr>
            <p:cNvPr id="10" name="直線單箭頭接點 9"/>
            <p:cNvCxnSpPr/>
            <p:nvPr/>
          </p:nvCxnSpPr>
          <p:spPr bwMode="auto">
            <a:xfrm rot="5400000">
              <a:off x="11344858" y="1723425"/>
              <a:ext cx="642937" cy="1587"/>
            </a:xfrm>
            <a:prstGeom prst="straightConnector1">
              <a:avLst/>
            </a:prstGeom>
            <a:ln>
              <a:solidFill>
                <a:srgbClr val="C00000"/>
              </a:solidFill>
              <a:prstDash val="sysDash"/>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11" name="圓角矩形 10"/>
            <p:cNvSpPr/>
            <p:nvPr/>
          </p:nvSpPr>
          <p:spPr bwMode="auto">
            <a:xfrm>
              <a:off x="12827840" y="2019381"/>
              <a:ext cx="1785937" cy="428625"/>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defRPr/>
              </a:pPr>
              <a:r>
                <a:rPr kumimoji="0" lang="zh-TW" altLang="en-US" sz="1800" dirty="0">
                  <a:solidFill>
                    <a:schemeClr val="accent5">
                      <a:lumMod val="25000"/>
                    </a:schemeClr>
                  </a:solidFill>
                  <a:latin typeface="+mj-ea"/>
                  <a:ea typeface="+mj-ea"/>
                </a:rPr>
                <a:t>顯示相關地標</a:t>
              </a:r>
            </a:p>
          </p:txBody>
        </p:sp>
      </p:grpSp>
      <p:grpSp>
        <p:nvGrpSpPr>
          <p:cNvPr id="3" name="群組 11"/>
          <p:cNvGrpSpPr>
            <a:grpSpLocks/>
          </p:cNvGrpSpPr>
          <p:nvPr/>
        </p:nvGrpSpPr>
        <p:grpSpPr bwMode="auto">
          <a:xfrm>
            <a:off x="-36512" y="44624"/>
            <a:ext cx="9144000" cy="6858000"/>
            <a:chOff x="-7997825" y="-9214069"/>
            <a:chExt cx="8939144" cy="6858000"/>
          </a:xfrm>
        </p:grpSpPr>
        <p:pic>
          <p:nvPicPr>
            <p:cNvPr id="28685"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997825" y="-9214069"/>
              <a:ext cx="8939144" cy="6858000"/>
            </a:xfrm>
            <a:prstGeom prst="rect">
              <a:avLst/>
            </a:prstGeom>
            <a:noFill/>
            <a:ln w="9525" algn="ctr">
              <a:noFill/>
              <a:miter lim="800000"/>
              <a:headEnd/>
              <a:tailEnd/>
            </a:ln>
          </p:spPr>
        </p:pic>
        <p:cxnSp>
          <p:nvCxnSpPr>
            <p:cNvPr id="14" name="直線單箭頭接點 13"/>
            <p:cNvCxnSpPr/>
            <p:nvPr/>
          </p:nvCxnSpPr>
          <p:spPr bwMode="auto">
            <a:xfrm>
              <a:off x="-6376998" y="-5538706"/>
              <a:ext cx="3168352" cy="576064"/>
            </a:xfrm>
            <a:prstGeom prst="straightConnector1">
              <a:avLst/>
            </a:prstGeom>
            <a:ln>
              <a:solidFill>
                <a:srgbClr val="C00000"/>
              </a:solidFill>
              <a:prstDash val="sysDash"/>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15" name="矩形 14"/>
            <p:cNvSpPr/>
            <p:nvPr/>
          </p:nvSpPr>
          <p:spPr bwMode="auto">
            <a:xfrm>
              <a:off x="-3222272" y="-5142131"/>
              <a:ext cx="504056" cy="179489"/>
            </a:xfrm>
            <a:prstGeom prst="rect">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defRPr/>
              </a:pPr>
              <a:r>
                <a:rPr kumimoji="0" lang="en-US" altLang="zh-TW" sz="1800" b="1" dirty="0" smtClean="0">
                  <a:solidFill>
                    <a:schemeClr val="tx1"/>
                  </a:solidFill>
                  <a:ea typeface="新細明體" pitchFamily="18" charset="-120"/>
                </a:rPr>
                <a:t>c</a:t>
              </a:r>
              <a:endParaRPr kumimoji="0" lang="zh-TW" altLang="en-US" sz="1800" b="1" dirty="0">
                <a:solidFill>
                  <a:schemeClr val="tx1"/>
                </a:solidFill>
                <a:ea typeface="新細明體" pitchFamily="18" charset="-120"/>
              </a:endParaRPr>
            </a:p>
          </p:txBody>
        </p:sp>
      </p:grpSp>
      <p:grpSp>
        <p:nvGrpSpPr>
          <p:cNvPr id="4" name="群組 15"/>
          <p:cNvGrpSpPr>
            <a:grpSpLocks/>
          </p:cNvGrpSpPr>
          <p:nvPr/>
        </p:nvGrpSpPr>
        <p:grpSpPr bwMode="auto">
          <a:xfrm>
            <a:off x="-36512" y="-27384"/>
            <a:ext cx="9144000" cy="6858000"/>
            <a:chOff x="12601400" y="9240779"/>
            <a:chExt cx="9144000" cy="7023962"/>
          </a:xfrm>
        </p:grpSpPr>
        <p:pic>
          <p:nvPicPr>
            <p:cNvPr id="28683"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2601400" y="9240779"/>
              <a:ext cx="9144000" cy="7023962"/>
            </a:xfrm>
            <a:prstGeom prst="rect">
              <a:avLst/>
            </a:prstGeom>
            <a:noFill/>
            <a:ln w="9525" algn="ctr">
              <a:noFill/>
              <a:miter lim="800000"/>
              <a:headEnd/>
              <a:tailEnd/>
            </a:ln>
          </p:spPr>
        </p:pic>
        <p:cxnSp>
          <p:nvCxnSpPr>
            <p:cNvPr id="18" name="直線單箭頭接點 17"/>
            <p:cNvCxnSpPr/>
            <p:nvPr/>
          </p:nvCxnSpPr>
          <p:spPr bwMode="auto">
            <a:xfrm flipH="1">
              <a:off x="14631111" y="13498477"/>
              <a:ext cx="2765478" cy="1"/>
            </a:xfrm>
            <a:prstGeom prst="straightConnector1">
              <a:avLst/>
            </a:prstGeom>
            <a:ln>
              <a:solidFill>
                <a:srgbClr val="C00000"/>
              </a:solidFill>
              <a:prstDash val="sysDash"/>
              <a:headEnd type="none" w="med" len="med"/>
              <a:tailEnd type="arrow"/>
            </a:ln>
          </p:spPr>
          <p:style>
            <a:lnRef idx="3">
              <a:schemeClr val="accent2"/>
            </a:lnRef>
            <a:fillRef idx="0">
              <a:schemeClr val="accent2"/>
            </a:fillRef>
            <a:effectRef idx="2">
              <a:schemeClr val="accent2"/>
            </a:effectRef>
            <a:fontRef idx="minor">
              <a:schemeClr val="tx1"/>
            </a:fontRef>
          </p:style>
        </p:cxnSp>
      </p:grpSp>
      <p:grpSp>
        <p:nvGrpSpPr>
          <p:cNvPr id="6" name="Group 19"/>
          <p:cNvGrpSpPr>
            <a:grpSpLocks/>
          </p:cNvGrpSpPr>
          <p:nvPr/>
        </p:nvGrpSpPr>
        <p:grpSpPr bwMode="auto">
          <a:xfrm>
            <a:off x="3348038" y="5516563"/>
            <a:ext cx="5567362" cy="936625"/>
            <a:chOff x="872" y="1190"/>
            <a:chExt cx="4608" cy="880"/>
          </a:xfrm>
        </p:grpSpPr>
        <p:sp>
          <p:nvSpPr>
            <p:cNvPr id="5" name="圓角矩形 2"/>
            <p:cNvSpPr/>
            <p:nvPr/>
          </p:nvSpPr>
          <p:spPr>
            <a:xfrm>
              <a:off x="945" y="1211"/>
              <a:ext cx="4500" cy="720"/>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defRPr/>
              </a:pPr>
              <a:r>
                <a:rPr kumimoji="0" lang="zh-TW" altLang="en-US" sz="2000" dirty="0">
                  <a:ln w="18415" cmpd="sng">
                    <a:solidFill>
                      <a:srgbClr val="FFFFFF"/>
                    </a:solidFill>
                    <a:prstDash val="solid"/>
                  </a:ln>
                  <a:solidFill>
                    <a:srgbClr val="FFFFFF"/>
                  </a:solidFill>
                  <a:effectLst>
                    <a:outerShdw blurRad="63500" dir="3600000" algn="tl" rotWithShape="0">
                      <a:srgbClr val="000000">
                        <a:alpha val="70000"/>
                      </a:srgbClr>
                    </a:outerShdw>
                    <a:reflection blurRad="6350" stA="55000" endA="300" endPos="45500" dir="5400000" sy="-100000" algn="bl" rotWithShape="0"/>
                  </a:effectLst>
                  <a:latin typeface="微軟正黑體" pitchFamily="34" charset="-120"/>
                  <a:ea typeface="微軟正黑體" pitchFamily="34" charset="-120"/>
                </a:rPr>
                <a:t>小明欲從捷運臺大醫院站前往市政府，則利用網頁查詢如何搭乘公車或捷運前往</a:t>
              </a:r>
              <a:r>
                <a:rPr kumimoji="0" lang="en-US" altLang="zh-TW" sz="2000" dirty="0">
                  <a:ln w="18415" cmpd="sng">
                    <a:solidFill>
                      <a:srgbClr val="FFFFFF"/>
                    </a:solidFill>
                    <a:prstDash val="solid"/>
                  </a:ln>
                  <a:solidFill>
                    <a:srgbClr val="FFFFFF"/>
                  </a:solidFill>
                  <a:effectLst>
                    <a:outerShdw blurRad="63500" dir="3600000" algn="tl" rotWithShape="0">
                      <a:srgbClr val="000000">
                        <a:alpha val="70000"/>
                      </a:srgbClr>
                    </a:outerShdw>
                    <a:reflection blurRad="6350" stA="55000" endA="300" endPos="45500" dir="5400000" sy="-100000" algn="bl" rotWithShape="0"/>
                  </a:effectLst>
                  <a:latin typeface="微軟正黑體" pitchFamily="34" charset="-120"/>
                  <a:ea typeface="微軟正黑體" pitchFamily="34" charset="-120"/>
                </a:rPr>
                <a:t>?</a:t>
              </a:r>
            </a:p>
          </p:txBody>
        </p:sp>
        <p:pic>
          <p:nvPicPr>
            <p:cNvPr id="28682" name="Picture 4"/>
            <p:cNvPicPr>
              <a:picLocks noChangeAspect="1" noChangeArrowheads="1"/>
            </p:cNvPicPr>
            <p:nvPr/>
          </p:nvPicPr>
          <p:blipFill>
            <a:blip r:embed="rId7" cstate="print"/>
            <a:srcRect/>
            <a:stretch>
              <a:fillRect/>
            </a:stretch>
          </p:blipFill>
          <p:spPr bwMode="auto">
            <a:xfrm>
              <a:off x="4905" y="1518"/>
              <a:ext cx="405" cy="458"/>
            </a:xfrm>
            <a:prstGeom prst="rect">
              <a:avLst/>
            </a:prstGeom>
            <a:noFill/>
            <a:ln w="9525">
              <a:noFill/>
              <a:miter lim="800000"/>
              <a:headEnd/>
              <a:tailEnd/>
            </a:ln>
          </p:spPr>
        </p:pic>
      </p:grpSp>
      <p:sp>
        <p:nvSpPr>
          <p:cNvPr id="22" name="矩形 21"/>
          <p:cNvSpPr/>
          <p:nvPr/>
        </p:nvSpPr>
        <p:spPr bwMode="auto">
          <a:xfrm>
            <a:off x="5234159" y="4062822"/>
            <a:ext cx="515607" cy="179489"/>
          </a:xfrm>
          <a:prstGeom prst="rect">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defRPr/>
            </a:pPr>
            <a:endParaRPr kumimoji="0" lang="zh-TW" altLang="en-US" sz="1800" b="1" dirty="0">
              <a:solidFill>
                <a:schemeClr val="tx1"/>
              </a:solidFill>
              <a:ea typeface="新細明體" pitchFamily="18" charset="-12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idx="4294967295"/>
          </p:nvPr>
        </p:nvSpPr>
        <p:spPr>
          <a:xfrm>
            <a:off x="7453313" y="6453188"/>
            <a:ext cx="1655762" cy="404812"/>
          </a:xfrm>
          <a:prstGeom prst="rect">
            <a:avLst/>
          </a:prstGeom>
          <a:noFill/>
        </p:spPr>
        <p:txBody>
          <a:bodyPr/>
          <a:lstStyle/>
          <a:p>
            <a:fld id="{B3E8CD19-EDF4-40D7-9C8D-E19C8148D881}" type="slidenum">
              <a:rPr lang="zh-TW" altLang="en-US" smtClean="0"/>
              <a:pPr/>
              <a:t>24</a:t>
            </a:fld>
            <a:endParaRPr lang="en-US" altLang="zh-TW" smtClean="0"/>
          </a:p>
        </p:txBody>
      </p:sp>
      <p:sp>
        <p:nvSpPr>
          <p:cNvPr id="15363" name="投影片編號版面配置區 1"/>
          <p:cNvSpPr txBox="1">
            <a:spLocks noGrp="1"/>
          </p:cNvSpPr>
          <p:nvPr/>
        </p:nvSpPr>
        <p:spPr bwMode="auto">
          <a:xfrm>
            <a:off x="6894513" y="6572250"/>
            <a:ext cx="2133600" cy="214313"/>
          </a:xfrm>
          <a:prstGeom prst="rect">
            <a:avLst/>
          </a:prstGeom>
          <a:noFill/>
          <a:ln w="9525">
            <a:noFill/>
            <a:miter lim="800000"/>
            <a:headEnd/>
            <a:tailEnd/>
          </a:ln>
        </p:spPr>
        <p:txBody>
          <a:bodyPr/>
          <a:lstStyle/>
          <a:p>
            <a:pPr algn="r"/>
            <a:fld id="{4CD995CB-F9F0-464E-BB43-AA9E7FD1C4FE}" type="slidenum">
              <a:rPr kumimoji="0" lang="zh-TW" altLang="en-US" sz="1400">
                <a:solidFill>
                  <a:schemeClr val="bg1"/>
                </a:solidFill>
                <a:latin typeface="Times New Roman" pitchFamily="18" charset="0"/>
                <a:ea typeface="新細明體" pitchFamily="18" charset="-120"/>
                <a:cs typeface="華康中黑體" pitchFamily="49" charset="-120"/>
              </a:rPr>
              <a:pPr algn="r"/>
              <a:t>24</a:t>
            </a:fld>
            <a:endParaRPr kumimoji="0" lang="en-US" altLang="zh-TW" sz="1400">
              <a:solidFill>
                <a:schemeClr val="bg1"/>
              </a:solidFill>
              <a:latin typeface="Times New Roman" pitchFamily="18" charset="0"/>
              <a:ea typeface="新細明體" pitchFamily="18" charset="-120"/>
              <a:cs typeface="華康中黑體" pitchFamily="49" charset="-120"/>
            </a:endParaRPr>
          </a:p>
        </p:txBody>
      </p:sp>
      <p:pic>
        <p:nvPicPr>
          <p:cNvPr id="1536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512" y="35220"/>
            <a:ext cx="9165998" cy="6850164"/>
          </a:xfrm>
          <a:prstGeom prst="rect">
            <a:avLst/>
          </a:prstGeom>
          <a:noFill/>
          <a:ln w="9525" algn="ctr">
            <a:noFill/>
            <a:miter lim="800000"/>
            <a:headEnd/>
            <a:tailEnd/>
          </a:ln>
        </p:spPr>
      </p:pic>
      <p:grpSp>
        <p:nvGrpSpPr>
          <p:cNvPr id="2" name="群組 5"/>
          <p:cNvGrpSpPr>
            <a:grpSpLocks/>
          </p:cNvGrpSpPr>
          <p:nvPr/>
        </p:nvGrpSpPr>
        <p:grpSpPr bwMode="auto">
          <a:xfrm>
            <a:off x="-25513" y="3918"/>
            <a:ext cx="9144000" cy="6912768"/>
            <a:chOff x="7538123" y="-5792520"/>
            <a:chExt cx="9144000" cy="7040451"/>
          </a:xfrm>
        </p:grpSpPr>
        <p:pic>
          <p:nvPicPr>
            <p:cNvPr id="1537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38123" y="-5792520"/>
              <a:ext cx="9144000" cy="7040451"/>
            </a:xfrm>
            <a:prstGeom prst="rect">
              <a:avLst/>
            </a:prstGeom>
            <a:noFill/>
            <a:ln w="9525" algn="ctr">
              <a:noFill/>
              <a:miter lim="800000"/>
              <a:headEnd/>
              <a:tailEnd/>
            </a:ln>
          </p:spPr>
        </p:pic>
        <p:cxnSp>
          <p:nvCxnSpPr>
            <p:cNvPr id="8" name="直線單箭頭接點 7"/>
            <p:cNvCxnSpPr/>
            <p:nvPr/>
          </p:nvCxnSpPr>
          <p:spPr bwMode="auto">
            <a:xfrm flipV="1">
              <a:off x="9390134" y="-1584176"/>
              <a:ext cx="1224136" cy="646362"/>
            </a:xfrm>
            <a:prstGeom prst="straightConnector1">
              <a:avLst/>
            </a:prstGeom>
            <a:ln>
              <a:solidFill>
                <a:srgbClr val="C00000"/>
              </a:solidFill>
              <a:prstDash val="sysDash"/>
              <a:headEnd type="none" w="med" len="med"/>
              <a:tailEnd type="arrow"/>
            </a:ln>
          </p:spPr>
          <p:style>
            <a:lnRef idx="3">
              <a:schemeClr val="accent2"/>
            </a:lnRef>
            <a:fillRef idx="0">
              <a:schemeClr val="accent2"/>
            </a:fillRef>
            <a:effectRef idx="2">
              <a:schemeClr val="accent2"/>
            </a:effectRef>
            <a:fontRef idx="minor">
              <a:schemeClr val="tx1"/>
            </a:fontRef>
          </p:style>
        </p:cxnSp>
      </p:grpSp>
      <p:grpSp>
        <p:nvGrpSpPr>
          <p:cNvPr id="6" name="Group 15"/>
          <p:cNvGrpSpPr>
            <a:grpSpLocks/>
          </p:cNvGrpSpPr>
          <p:nvPr/>
        </p:nvGrpSpPr>
        <p:grpSpPr bwMode="auto">
          <a:xfrm>
            <a:off x="3348038" y="5516563"/>
            <a:ext cx="5567362" cy="936625"/>
            <a:chOff x="872" y="1190"/>
            <a:chExt cx="4608" cy="880"/>
          </a:xfrm>
        </p:grpSpPr>
        <p:sp>
          <p:nvSpPr>
            <p:cNvPr id="5" name="圓角矩形 2"/>
            <p:cNvSpPr/>
            <p:nvPr/>
          </p:nvSpPr>
          <p:spPr>
            <a:xfrm>
              <a:off x="945" y="1211"/>
              <a:ext cx="4500" cy="720"/>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defRPr/>
              </a:pPr>
              <a:r>
                <a:rPr kumimoji="0" lang="zh-TW" altLang="en-US" sz="2000" dirty="0">
                  <a:ln w="18415" cmpd="sng">
                    <a:solidFill>
                      <a:srgbClr val="FFFFFF"/>
                    </a:solidFill>
                    <a:prstDash val="solid"/>
                  </a:ln>
                  <a:solidFill>
                    <a:srgbClr val="FFFFFF"/>
                  </a:solidFill>
                  <a:effectLst>
                    <a:outerShdw blurRad="63500" dir="3600000" algn="tl" rotWithShape="0">
                      <a:srgbClr val="000000">
                        <a:alpha val="70000"/>
                      </a:srgbClr>
                    </a:outerShdw>
                    <a:reflection blurRad="6350" stA="55000" endA="300" endPos="45500" dir="5400000" sy="-100000" algn="bl" rotWithShape="0"/>
                  </a:effectLst>
                  <a:latin typeface="微軟正黑體" pitchFamily="34" charset="-120"/>
                  <a:ea typeface="微軟正黑體" pitchFamily="34" charset="-120"/>
                </a:rPr>
                <a:t>小明欲從捷運臺大醫院站前往市政府，則利用網頁查詢如何搭乘公車或捷運前往</a:t>
              </a:r>
              <a:r>
                <a:rPr kumimoji="0" lang="en-US" altLang="zh-TW" sz="2000" dirty="0">
                  <a:ln w="18415" cmpd="sng">
                    <a:solidFill>
                      <a:srgbClr val="FFFFFF"/>
                    </a:solidFill>
                    <a:prstDash val="solid"/>
                  </a:ln>
                  <a:solidFill>
                    <a:srgbClr val="FFFFFF"/>
                  </a:solidFill>
                  <a:effectLst>
                    <a:outerShdw blurRad="63500" dir="3600000" algn="tl" rotWithShape="0">
                      <a:srgbClr val="000000">
                        <a:alpha val="70000"/>
                      </a:srgbClr>
                    </a:outerShdw>
                    <a:reflection blurRad="6350" stA="55000" endA="300" endPos="45500" dir="5400000" sy="-100000" algn="bl" rotWithShape="0"/>
                  </a:effectLst>
                  <a:latin typeface="微軟正黑體" pitchFamily="34" charset="-120"/>
                  <a:ea typeface="微軟正黑體" pitchFamily="34" charset="-120"/>
                </a:rPr>
                <a:t>?</a:t>
              </a:r>
            </a:p>
          </p:txBody>
        </p:sp>
        <p:pic>
          <p:nvPicPr>
            <p:cNvPr id="15371" name="Picture 4"/>
            <p:cNvPicPr>
              <a:picLocks noChangeAspect="1" noChangeArrowheads="1"/>
            </p:cNvPicPr>
            <p:nvPr/>
          </p:nvPicPr>
          <p:blipFill>
            <a:blip r:embed="rId5" cstate="print"/>
            <a:srcRect/>
            <a:stretch>
              <a:fillRect/>
            </a:stretch>
          </p:blipFill>
          <p:spPr bwMode="auto">
            <a:xfrm>
              <a:off x="4905" y="1518"/>
              <a:ext cx="405" cy="458"/>
            </a:xfrm>
            <a:prstGeom prst="rect">
              <a:avLst/>
            </a:prstGeom>
            <a:noFill/>
            <a:ln w="9525">
              <a:noFill/>
              <a:miter lim="800000"/>
              <a:headEnd/>
              <a:tailEnd/>
            </a:ln>
          </p:spPr>
        </p:pic>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微軟正黑體" pitchFamily="34" charset="-120"/>
                <a:ea typeface="微軟正黑體" pitchFamily="34" charset="-120"/>
              </a:rPr>
              <a:t>PDA</a:t>
            </a:r>
            <a:r>
              <a:rPr lang="zh-TW" altLang="en-US" dirty="0" smtClean="0">
                <a:latin typeface="微軟正黑體" pitchFamily="34" charset="-120"/>
                <a:ea typeface="微軟正黑體" pitchFamily="34" charset="-120"/>
              </a:rPr>
              <a:t>手機查詢</a:t>
            </a:r>
            <a:endParaRPr lang="zh-TW" altLang="en-US" dirty="0">
              <a:latin typeface="微軟正黑體" pitchFamily="34" charset="-120"/>
              <a:ea typeface="微軟正黑體" pitchFamily="34" charset="-120"/>
            </a:endParaRPr>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25</a:t>
            </a:fld>
            <a:endParaRPr lang="zh-TW" altLang="zh-TW"/>
          </a:p>
        </p:txBody>
      </p:sp>
      <p:pic>
        <p:nvPicPr>
          <p:cNvPr id="5" name="Picture 6" descr="mqs2"/>
          <p:cNvPicPr>
            <a:picLocks noChangeAspect="1" noChangeArrowheads="1"/>
          </p:cNvPicPr>
          <p:nvPr/>
        </p:nvPicPr>
        <p:blipFill>
          <a:blip r:embed="rId3" cstate="print"/>
          <a:srcRect/>
          <a:stretch>
            <a:fillRect/>
          </a:stretch>
        </p:blipFill>
        <p:spPr bwMode="auto">
          <a:xfrm>
            <a:off x="132022" y="1526597"/>
            <a:ext cx="2276475" cy="2390775"/>
          </a:xfrm>
          <a:prstGeom prst="rect">
            <a:avLst/>
          </a:prstGeom>
          <a:noFill/>
          <a:ln w="9525">
            <a:noFill/>
            <a:miter lim="800000"/>
            <a:headEnd/>
            <a:tailEnd/>
          </a:ln>
        </p:spPr>
      </p:pic>
      <p:pic>
        <p:nvPicPr>
          <p:cNvPr id="6" name="Picture 7" descr="mqs3"/>
          <p:cNvPicPr>
            <a:picLocks noChangeAspect="1" noChangeArrowheads="1"/>
          </p:cNvPicPr>
          <p:nvPr/>
        </p:nvPicPr>
        <p:blipFill>
          <a:blip r:embed="rId4" cstate="print"/>
          <a:srcRect/>
          <a:stretch>
            <a:fillRect/>
          </a:stretch>
        </p:blipFill>
        <p:spPr bwMode="auto">
          <a:xfrm>
            <a:off x="1038103" y="3379468"/>
            <a:ext cx="2438400" cy="2571750"/>
          </a:xfrm>
          <a:prstGeom prst="rect">
            <a:avLst/>
          </a:prstGeom>
          <a:noFill/>
          <a:ln w="9525">
            <a:noFill/>
            <a:miter lim="800000"/>
            <a:headEnd/>
            <a:tailEnd/>
          </a:ln>
        </p:spPr>
      </p:pic>
      <p:pic>
        <p:nvPicPr>
          <p:cNvPr id="7" name="Picture 5" descr="mqs4"/>
          <p:cNvPicPr>
            <a:picLocks noChangeAspect="1" noChangeArrowheads="1"/>
          </p:cNvPicPr>
          <p:nvPr/>
        </p:nvPicPr>
        <p:blipFill>
          <a:blip r:embed="rId5" cstate="print"/>
          <a:srcRect/>
          <a:stretch>
            <a:fillRect/>
          </a:stretch>
        </p:blipFill>
        <p:spPr bwMode="auto">
          <a:xfrm>
            <a:off x="3090942" y="1479313"/>
            <a:ext cx="2266950" cy="2190750"/>
          </a:xfrm>
          <a:prstGeom prst="rect">
            <a:avLst/>
          </a:prstGeom>
          <a:noFill/>
          <a:ln w="9525">
            <a:noFill/>
            <a:miter lim="800000"/>
            <a:headEnd/>
            <a:tailEnd/>
          </a:ln>
        </p:spPr>
      </p:pic>
      <p:pic>
        <p:nvPicPr>
          <p:cNvPr id="8" name="Picture 6" descr="mqs5"/>
          <p:cNvPicPr>
            <a:picLocks noChangeAspect="1" noChangeArrowheads="1"/>
          </p:cNvPicPr>
          <p:nvPr/>
        </p:nvPicPr>
        <p:blipFill>
          <a:blip r:embed="rId6" cstate="print"/>
          <a:srcRect/>
          <a:stretch>
            <a:fillRect/>
          </a:stretch>
        </p:blipFill>
        <p:spPr bwMode="auto">
          <a:xfrm>
            <a:off x="3801804" y="3360131"/>
            <a:ext cx="2257425" cy="2819400"/>
          </a:xfrm>
          <a:prstGeom prst="rect">
            <a:avLst/>
          </a:prstGeom>
          <a:noFill/>
          <a:ln w="9525">
            <a:noFill/>
            <a:miter lim="800000"/>
            <a:headEnd/>
            <a:tailEnd/>
          </a:ln>
        </p:spPr>
      </p:pic>
      <p:sp>
        <p:nvSpPr>
          <p:cNvPr id="9" name="圓角矩形 10"/>
          <p:cNvSpPr/>
          <p:nvPr/>
        </p:nvSpPr>
        <p:spPr bwMode="auto">
          <a:xfrm>
            <a:off x="71438" y="916836"/>
            <a:ext cx="2428893" cy="500066"/>
          </a:xfrm>
          <a:prstGeom prst="roundRect">
            <a:avLst>
              <a:gd name="adj" fmla="val 50000"/>
            </a:avLst>
          </a:prstGeom>
          <a:gradFill flip="none" rotWithShape="1">
            <a:gsLst>
              <a:gs pos="0">
                <a:srgbClr val="83C937">
                  <a:shade val="30000"/>
                  <a:satMod val="115000"/>
                </a:srgbClr>
              </a:gs>
              <a:gs pos="50000">
                <a:srgbClr val="83C937">
                  <a:shade val="67500"/>
                  <a:satMod val="115000"/>
                </a:srgbClr>
              </a:gs>
              <a:gs pos="100000">
                <a:srgbClr val="83C937">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kumimoji="0" lang="zh-TW" altLang="en-US" sz="2000" b="1" dirty="0">
                <a:solidFill>
                  <a:schemeClr val="bg1"/>
                </a:solidFill>
                <a:latin typeface="微軟正黑體" pitchFamily="34" charset="-120"/>
                <a:ea typeface="微軟正黑體" pitchFamily="34" charset="-120"/>
              </a:rPr>
              <a:t>公車動態查詢</a:t>
            </a:r>
          </a:p>
        </p:txBody>
      </p:sp>
      <p:sp>
        <p:nvSpPr>
          <p:cNvPr id="10" name="圓角矩形 10"/>
          <p:cNvSpPr/>
          <p:nvPr/>
        </p:nvSpPr>
        <p:spPr bwMode="auto">
          <a:xfrm>
            <a:off x="3009971" y="888843"/>
            <a:ext cx="2428893" cy="500066"/>
          </a:xfrm>
          <a:prstGeom prst="roundRect">
            <a:avLst>
              <a:gd name="adj" fmla="val 50000"/>
            </a:avLst>
          </a:prstGeom>
          <a:gradFill flip="none" rotWithShape="1">
            <a:gsLst>
              <a:gs pos="0">
                <a:srgbClr val="83C937">
                  <a:shade val="30000"/>
                  <a:satMod val="115000"/>
                </a:srgbClr>
              </a:gs>
              <a:gs pos="50000">
                <a:srgbClr val="83C937">
                  <a:shade val="67500"/>
                  <a:satMod val="115000"/>
                </a:srgbClr>
              </a:gs>
              <a:gs pos="100000">
                <a:srgbClr val="83C937">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kumimoji="0" lang="zh-TW" altLang="en-US" sz="2000" b="1" dirty="0">
                <a:solidFill>
                  <a:schemeClr val="bg1"/>
                </a:solidFill>
                <a:latin typeface="微軟正黑體" pitchFamily="34" charset="-120"/>
                <a:ea typeface="微軟正黑體" pitchFamily="34" charset="-120"/>
              </a:rPr>
              <a:t>轉乘查詢</a:t>
            </a:r>
          </a:p>
        </p:txBody>
      </p:sp>
      <p:pic>
        <p:nvPicPr>
          <p:cNvPr id="16" name="圖片 15" descr="pda公總.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1053" y="1251337"/>
            <a:ext cx="2810072" cy="5013424"/>
          </a:xfrm>
          <a:prstGeom prst="rect">
            <a:avLst/>
          </a:prstGeom>
          <a:ln>
            <a:solidFill>
              <a:schemeClr val="bg1">
                <a:lumMod val="65000"/>
              </a:schemeClr>
            </a:solidFill>
          </a:ln>
        </p:spPr>
      </p:pic>
      <p:sp>
        <p:nvSpPr>
          <p:cNvPr id="17" name="圓角矩形 16"/>
          <p:cNvSpPr/>
          <p:nvPr/>
        </p:nvSpPr>
        <p:spPr bwMode="auto">
          <a:xfrm>
            <a:off x="6588224" y="883023"/>
            <a:ext cx="2016224" cy="698428"/>
          </a:xfrm>
          <a:prstGeom prst="roundRect">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r>
              <a:rPr lang="en-US" altLang="zh-CN" sz="20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PDA </a:t>
            </a:r>
            <a:r>
              <a:rPr lang="zh-TW" altLang="en-US" sz="20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顯示</a:t>
            </a:r>
            <a:endParaRPr lang="en-US" altLang="zh-TW" sz="20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endParaRPr>
          </a:p>
          <a:p>
            <a:pPr algn="ctr"/>
            <a:r>
              <a:rPr lang="zh-TW" altLang="en-US" sz="2000" b="1" u="sng" dirty="0">
                <a:solidFill>
                  <a:srgbClr val="FFFF00"/>
                </a:solidFill>
                <a:effectLst>
                  <a:outerShdw blurRad="38100" dist="38100" dir="2700000" algn="tl">
                    <a:srgbClr val="000000">
                      <a:alpha val="43137"/>
                    </a:srgbClr>
                  </a:outerShdw>
                </a:effectLst>
                <a:latin typeface="微軟正黑體" pitchFamily="34" charset="-120"/>
                <a:ea typeface="微軟正黑體" pitchFamily="34" charset="-120"/>
              </a:rPr>
              <a:t>公路客運路線</a:t>
            </a:r>
          </a:p>
        </p:txBody>
      </p:sp>
      <p:grpSp>
        <p:nvGrpSpPr>
          <p:cNvPr id="15" name="群組 14"/>
          <p:cNvGrpSpPr/>
          <p:nvPr/>
        </p:nvGrpSpPr>
        <p:grpSpPr>
          <a:xfrm>
            <a:off x="71438" y="5951218"/>
            <a:ext cx="8929687" cy="646134"/>
            <a:chOff x="71438" y="5517232"/>
            <a:chExt cx="8929687" cy="646134"/>
          </a:xfrm>
        </p:grpSpPr>
        <p:sp>
          <p:nvSpPr>
            <p:cNvPr id="11" name="Rectangle 49"/>
            <p:cNvSpPr>
              <a:spLocks noChangeArrowheads="1"/>
            </p:cNvSpPr>
            <p:nvPr/>
          </p:nvSpPr>
          <p:spPr bwMode="auto">
            <a:xfrm>
              <a:off x="1301750" y="5517232"/>
              <a:ext cx="7699375" cy="627087"/>
            </a:xfrm>
            <a:prstGeom prst="rect">
              <a:avLst/>
            </a:prstGeom>
            <a:gradFill rotWithShape="0">
              <a:gsLst>
                <a:gs pos="0">
                  <a:srgbClr val="99CCFF"/>
                </a:gs>
                <a:gs pos="100000">
                  <a:schemeClr val="bg1"/>
                </a:gs>
              </a:gsLst>
              <a:lin ang="0" scaled="1"/>
            </a:gradFill>
            <a:ln w="9525">
              <a:noFill/>
              <a:miter lim="800000"/>
              <a:headEnd/>
              <a:tailEnd/>
            </a:ln>
          </p:spPr>
          <p:txBody>
            <a:bodyPr/>
            <a:lstStyle/>
            <a:p>
              <a:pPr marL="342900" indent="-342900" algn="l">
                <a:spcBef>
                  <a:spcPct val="30000"/>
                </a:spcBef>
                <a:spcAft>
                  <a:spcPct val="30000"/>
                </a:spcAft>
                <a:buClr>
                  <a:srgbClr val="660066"/>
                </a:buClr>
                <a:buFont typeface="Wingdings" pitchFamily="2" charset="2"/>
                <a:buChar char="Ø"/>
              </a:pPr>
              <a:r>
                <a:rPr lang="en-US" altLang="zh-TW" sz="2200" dirty="0" smtClean="0">
                  <a:solidFill>
                    <a:srgbClr val="FF0000"/>
                  </a:solidFill>
                  <a:latin typeface="微軟正黑體" pitchFamily="34" charset="-120"/>
                  <a:ea typeface="微軟正黑體" pitchFamily="34" charset="-120"/>
                </a:rPr>
                <a:t>http://pda.5284.com.tw</a:t>
              </a:r>
              <a:endParaRPr lang="en-US" altLang="zh-TW" sz="2200" dirty="0">
                <a:solidFill>
                  <a:srgbClr val="FF0000"/>
                </a:solidFill>
                <a:latin typeface="微軟正黑體" pitchFamily="34" charset="-120"/>
                <a:ea typeface="微軟正黑體" pitchFamily="34" charset="-120"/>
              </a:endParaRPr>
            </a:p>
          </p:txBody>
        </p:sp>
        <p:grpSp>
          <p:nvGrpSpPr>
            <p:cNvPr id="12" name="Group 16"/>
            <p:cNvGrpSpPr>
              <a:grpSpLocks/>
            </p:cNvGrpSpPr>
            <p:nvPr/>
          </p:nvGrpSpPr>
          <p:grpSpPr bwMode="auto">
            <a:xfrm>
              <a:off x="71438" y="5517232"/>
              <a:ext cx="1320800" cy="646134"/>
              <a:chOff x="305" y="3327"/>
              <a:chExt cx="799" cy="484"/>
            </a:xfrm>
          </p:grpSpPr>
          <p:pic>
            <p:nvPicPr>
              <p:cNvPr id="13" name="圖片 5" descr="圖片1.png"/>
              <p:cNvPicPr>
                <a:picLocks noChangeAspect="1"/>
              </p:cNvPicPr>
              <p:nvPr/>
            </p:nvPicPr>
            <p:blipFill>
              <a:blip r:embed="rId8" cstate="print"/>
              <a:srcRect/>
              <a:stretch>
                <a:fillRect/>
              </a:stretch>
            </p:blipFill>
            <p:spPr bwMode="auto">
              <a:xfrm>
                <a:off x="305" y="3327"/>
                <a:ext cx="799" cy="484"/>
              </a:xfrm>
              <a:prstGeom prst="rect">
                <a:avLst/>
              </a:prstGeom>
              <a:noFill/>
              <a:ln w="9525">
                <a:noFill/>
                <a:miter lim="800000"/>
                <a:headEnd/>
                <a:tailEnd/>
              </a:ln>
            </p:spPr>
          </p:pic>
          <p:sp>
            <p:nvSpPr>
              <p:cNvPr id="14" name="Text Box 18"/>
              <p:cNvSpPr txBox="1">
                <a:spLocks noChangeArrowheads="1"/>
              </p:cNvSpPr>
              <p:nvPr/>
            </p:nvSpPr>
            <p:spPr bwMode="auto">
              <a:xfrm>
                <a:off x="504" y="3364"/>
                <a:ext cx="484" cy="345"/>
              </a:xfrm>
              <a:prstGeom prst="rect">
                <a:avLst/>
              </a:prstGeom>
              <a:noFill/>
              <a:ln w="9525">
                <a:noFill/>
                <a:miter lim="800000"/>
                <a:headEnd/>
                <a:tailEnd/>
              </a:ln>
            </p:spPr>
            <p:txBody>
              <a:bodyPr wrap="none">
                <a:spAutoFit/>
              </a:bodyPr>
              <a:lstStyle/>
              <a:p>
                <a:r>
                  <a:rPr lang="zh-TW" altLang="en-US" b="1" dirty="0" smtClean="0">
                    <a:solidFill>
                      <a:schemeClr val="bg1"/>
                    </a:solidFill>
                    <a:latin typeface="微軟正黑體" pitchFamily="34" charset="-120"/>
                    <a:ea typeface="微軟正黑體" pitchFamily="34" charset="-120"/>
                  </a:rPr>
                  <a:t>網址</a:t>
                </a:r>
                <a:endParaRPr lang="zh-TW" altLang="en-US" b="1" dirty="0">
                  <a:solidFill>
                    <a:schemeClr val="bg1"/>
                  </a:solidFill>
                  <a:latin typeface="微軟正黑體" pitchFamily="34" charset="-120"/>
                  <a:ea typeface="微軟正黑體" pitchFamily="34" charset="-120"/>
                </a:endParaRPr>
              </a:p>
            </p:txBody>
          </p:sp>
        </p:grpSp>
      </p:grpSp>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投影片編號版面配置區 3"/>
          <p:cNvSpPr>
            <a:spLocks noGrp="1"/>
          </p:cNvSpPr>
          <p:nvPr>
            <p:ph type="sldNum" sz="quarter" idx="10"/>
          </p:nvPr>
        </p:nvSpPr>
        <p:spPr>
          <a:noFill/>
        </p:spPr>
        <p:txBody>
          <a:bodyPr/>
          <a:lstStyle/>
          <a:p>
            <a:fld id="{4ECE230C-5606-4FC8-B4EC-ED0B4B0EBB44}" type="slidenum">
              <a:rPr lang="zh-TW" altLang="zh-TW" smtClean="0">
                <a:latin typeface="微軟正黑體" pitchFamily="34" charset="-120"/>
                <a:ea typeface="微軟正黑體" pitchFamily="34" charset="-120"/>
              </a:rPr>
              <a:pPr/>
              <a:t>26</a:t>
            </a:fld>
            <a:endParaRPr lang="zh-TW" altLang="zh-TW" smtClean="0">
              <a:latin typeface="微軟正黑體" pitchFamily="34" charset="-120"/>
              <a:ea typeface="微軟正黑體" pitchFamily="34" charset="-120"/>
            </a:endParaRPr>
          </a:p>
        </p:txBody>
      </p:sp>
      <p:sp>
        <p:nvSpPr>
          <p:cNvPr id="918531" name="Rectangle 3"/>
          <p:cNvSpPr>
            <a:spLocks noGrp="1" noChangeArrowheads="1"/>
          </p:cNvSpPr>
          <p:nvPr>
            <p:ph type="title"/>
          </p:nvPr>
        </p:nvSpPr>
        <p:spPr>
          <a:xfrm>
            <a:off x="609600" y="228600"/>
            <a:ext cx="8248680" cy="457200"/>
          </a:xfrm>
        </p:spPr>
        <p:txBody>
          <a:bodyPr/>
          <a:lstStyle/>
          <a:p>
            <a:pPr eaLnBrk="1" hangingPunct="1">
              <a:defRPr/>
            </a:pPr>
            <a:r>
              <a:rPr lang="zh-TW" altLang="en-US" dirty="0" smtClean="0">
                <a:latin typeface="微軟正黑體" pitchFamily="34" charset="-120"/>
                <a:ea typeface="微軟正黑體" pitchFamily="34" charset="-120"/>
              </a:rPr>
              <a:t>多元化且即時資訊提供之智慧型站牌建置</a:t>
            </a:r>
          </a:p>
        </p:txBody>
      </p:sp>
      <p:sp>
        <p:nvSpPr>
          <p:cNvPr id="8" name="投影片編號版面配置區 3"/>
          <p:cNvSpPr txBox="1">
            <a:spLocks/>
          </p:cNvSpPr>
          <p:nvPr/>
        </p:nvSpPr>
        <p:spPr>
          <a:xfrm>
            <a:off x="7453313" y="6453188"/>
            <a:ext cx="1655762" cy="404812"/>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TW" sz="24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endParaRPr>
          </a:p>
        </p:txBody>
      </p:sp>
      <p:pic>
        <p:nvPicPr>
          <p:cNvPr id="25" name="圖片 34" descr="2.JPG"/>
          <p:cNvPicPr>
            <a:picLocks noChangeAspect="1"/>
          </p:cNvPicPr>
          <p:nvPr/>
        </p:nvPicPr>
        <p:blipFill>
          <a:blip r:embed="rId3" cstate="print"/>
          <a:srcRect/>
          <a:stretch>
            <a:fillRect/>
          </a:stretch>
        </p:blipFill>
        <p:spPr bwMode="auto">
          <a:xfrm>
            <a:off x="6786573" y="964279"/>
            <a:ext cx="1412740" cy="2143140"/>
          </a:xfrm>
          <a:prstGeom prst="roundRect">
            <a:avLst/>
          </a:prstGeom>
          <a:noFill/>
          <a:ln w="9525">
            <a:noFill/>
            <a:miter lim="800000"/>
            <a:headEnd/>
            <a:tailEnd/>
          </a:ln>
        </p:spPr>
      </p:pic>
      <p:sp>
        <p:nvSpPr>
          <p:cNvPr id="26" name="投影片編號版面配置區 3"/>
          <p:cNvSpPr txBox="1">
            <a:spLocks/>
          </p:cNvSpPr>
          <p:nvPr/>
        </p:nvSpPr>
        <p:spPr>
          <a:xfrm>
            <a:off x="7453313" y="6453188"/>
            <a:ext cx="1655762" cy="404812"/>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TW" sz="2400" b="1" i="0" u="none" strike="noStrike" kern="1200" cap="none" spc="0" normalizeH="0" baseline="0" noProof="0" dirty="0">
              <a:ln>
                <a:noFill/>
              </a:ln>
              <a:solidFill>
                <a:schemeClr val="bg1"/>
              </a:solidFill>
              <a:effectLst/>
              <a:uLnTx/>
              <a:uFillTx/>
              <a:latin typeface="微軟正黑體" pitchFamily="34" charset="-120"/>
              <a:ea typeface="微軟正黑體" pitchFamily="34" charset="-120"/>
            </a:endParaRPr>
          </a:p>
        </p:txBody>
      </p:sp>
      <p:sp>
        <p:nvSpPr>
          <p:cNvPr id="28" name="圓角矩形 27"/>
          <p:cNvSpPr>
            <a:spLocks noChangeAspect="1"/>
          </p:cNvSpPr>
          <p:nvPr/>
        </p:nvSpPr>
        <p:spPr>
          <a:xfrm>
            <a:off x="523286" y="4317807"/>
            <a:ext cx="1741301" cy="1800000"/>
          </a:xfrm>
          <a:prstGeom prst="roundRect">
            <a:avLst>
              <a:gd name="adj" fmla="val 10000"/>
            </a:avLst>
          </a:prstGeom>
          <a:blipFill rotWithShape="0">
            <a:blip r:embed="rId4" cstate="print"/>
            <a:stretch>
              <a:fillRect/>
            </a:stretch>
          </a:blipFill>
          <a:scene3d>
            <a:camera prst="orthographicFront"/>
            <a:lightRig rig="flat" dir="t"/>
          </a:scene3d>
          <a:sp3d z="-1905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29" name="圓角矩形 28"/>
          <p:cNvSpPr>
            <a:spLocks noChangeAspect="1"/>
          </p:cNvSpPr>
          <p:nvPr/>
        </p:nvSpPr>
        <p:spPr>
          <a:xfrm>
            <a:off x="3433290" y="909561"/>
            <a:ext cx="2448000" cy="2448000"/>
          </a:xfrm>
          <a:prstGeom prst="roundRect">
            <a:avLst>
              <a:gd name="adj" fmla="val 10000"/>
            </a:avLst>
          </a:prstGeom>
          <a:blipFill rotWithShape="0">
            <a:blip r:embed="rId5" cstate="print"/>
            <a:stretch>
              <a:fillRect/>
            </a:stretch>
          </a:blipFill>
          <a:scene3d>
            <a:camera prst="orthographicFront"/>
            <a:lightRig rig="flat" dir="t"/>
          </a:scene3d>
          <a:sp3d z="-1905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31" name="圓角矩形 30"/>
          <p:cNvSpPr>
            <a:spLocks noChangeAspect="1"/>
          </p:cNvSpPr>
          <p:nvPr/>
        </p:nvSpPr>
        <p:spPr>
          <a:xfrm>
            <a:off x="3410620" y="4180113"/>
            <a:ext cx="2162248" cy="2162248"/>
          </a:xfrm>
          <a:prstGeom prst="roundRect">
            <a:avLst>
              <a:gd name="adj" fmla="val 10000"/>
            </a:avLst>
          </a:prstGeom>
          <a:blipFill rotWithShape="0">
            <a:blip r:embed="rId6" cstate="print"/>
            <a:stretch>
              <a:fillRect/>
            </a:stretch>
          </a:blipFill>
          <a:scene3d>
            <a:camera prst="orthographicFront"/>
            <a:lightRig rig="flat" dir="t"/>
          </a:scene3d>
          <a:sp3d z="-1905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32" name="Rectangle 253984"/>
          <p:cNvPicPr>
            <a:picLocks noChangeArrowheads="1"/>
          </p:cNvPicPr>
          <p:nvPr/>
        </p:nvPicPr>
        <p:blipFill>
          <a:blip r:embed="rId7" cstate="print"/>
          <a:srcRect/>
          <a:stretch>
            <a:fillRect/>
          </a:stretch>
        </p:blipFill>
        <p:spPr bwMode="auto">
          <a:xfrm rot="10800000" flipH="1">
            <a:off x="2356102" y="2089439"/>
            <a:ext cx="873125" cy="533400"/>
          </a:xfrm>
          <a:prstGeom prst="rect">
            <a:avLst/>
          </a:prstGeom>
          <a:noFill/>
          <a:ln w="9525">
            <a:noFill/>
            <a:miter lim="800000"/>
            <a:headEnd/>
            <a:tailEnd/>
          </a:ln>
        </p:spPr>
      </p:pic>
      <p:pic>
        <p:nvPicPr>
          <p:cNvPr id="33" name="Rectangle 253984"/>
          <p:cNvPicPr>
            <a:picLocks noChangeArrowheads="1"/>
          </p:cNvPicPr>
          <p:nvPr/>
        </p:nvPicPr>
        <p:blipFill>
          <a:blip r:embed="rId7" cstate="print"/>
          <a:srcRect/>
          <a:stretch>
            <a:fillRect/>
          </a:stretch>
        </p:blipFill>
        <p:spPr bwMode="auto">
          <a:xfrm rot="10800000" flipH="1">
            <a:off x="2412991" y="5038739"/>
            <a:ext cx="873125" cy="533400"/>
          </a:xfrm>
          <a:prstGeom prst="rect">
            <a:avLst/>
          </a:prstGeom>
          <a:noFill/>
          <a:ln w="9525">
            <a:noFill/>
            <a:miter lim="800000"/>
            <a:headEnd/>
            <a:tailEnd/>
          </a:ln>
        </p:spPr>
      </p:pic>
      <p:sp>
        <p:nvSpPr>
          <p:cNvPr id="34" name="文字方塊 40"/>
          <p:cNvSpPr txBox="1"/>
          <p:nvPr/>
        </p:nvSpPr>
        <p:spPr>
          <a:xfrm>
            <a:off x="428625" y="3108475"/>
            <a:ext cx="2571768" cy="369332"/>
          </a:xfrm>
          <a:prstGeom prst="rect">
            <a:avLst/>
          </a:prstGeom>
          <a:solidFill>
            <a:schemeClr val="accent6"/>
          </a:solidFill>
        </p:spPr>
        <p:style>
          <a:lnRef idx="0">
            <a:schemeClr val="accent1"/>
          </a:lnRef>
          <a:fillRef idx="3">
            <a:schemeClr val="accent1"/>
          </a:fillRef>
          <a:effectRef idx="3">
            <a:schemeClr val="accent1"/>
          </a:effectRef>
          <a:fontRef idx="minor">
            <a:schemeClr val="lt1"/>
          </a:fontRef>
        </p:style>
        <p:txBody>
          <a:bodyPr wrap="square">
            <a:spAutoFit/>
          </a:bodyPr>
          <a:lstStyle/>
          <a:p>
            <a:pPr algn="ctr">
              <a:defRPr/>
            </a:pPr>
            <a:r>
              <a:rPr kumimoji="0" lang="zh-TW" altLang="en-US" sz="1800" b="1" dirty="0" smtClean="0">
                <a:solidFill>
                  <a:srgbClr val="FFFF00"/>
                </a:solidFill>
                <a:latin typeface="微軟正黑體" pitchFamily="34" charset="-120"/>
                <a:ea typeface="微軟正黑體" pitchFamily="34" charset="-120"/>
              </a:rPr>
              <a:t>單排跑馬燈</a:t>
            </a:r>
            <a:r>
              <a:rPr kumimoji="0" lang="en-US" altLang="zh-TW" sz="1800" b="1" dirty="0" smtClean="0">
                <a:solidFill>
                  <a:srgbClr val="FFFF00"/>
                </a:solidFill>
                <a:latin typeface="微軟正黑體" pitchFamily="34" charset="-120"/>
                <a:ea typeface="微軟正黑體" pitchFamily="34" charset="-120"/>
              </a:rPr>
              <a:t>-</a:t>
            </a:r>
            <a:r>
              <a:rPr kumimoji="0" lang="zh-TW" altLang="en-US" sz="1800" b="1" dirty="0" smtClean="0">
                <a:solidFill>
                  <a:srgbClr val="FFFF00"/>
                </a:solidFill>
                <a:latin typeface="微軟正黑體" pitchFamily="34" charset="-120"/>
                <a:ea typeface="微軟正黑體" pitchFamily="34" charset="-120"/>
              </a:rPr>
              <a:t>獨立式站牌</a:t>
            </a:r>
            <a:endParaRPr kumimoji="0" lang="zh-TW" altLang="en-US" sz="1800" b="1" dirty="0">
              <a:solidFill>
                <a:srgbClr val="FFFF00"/>
              </a:solidFill>
              <a:latin typeface="微軟正黑體" pitchFamily="34" charset="-120"/>
              <a:ea typeface="微軟正黑體" pitchFamily="34" charset="-120"/>
            </a:endParaRPr>
          </a:p>
        </p:txBody>
      </p:sp>
      <p:sp>
        <p:nvSpPr>
          <p:cNvPr id="35" name="文字方塊 40"/>
          <p:cNvSpPr txBox="1"/>
          <p:nvPr/>
        </p:nvSpPr>
        <p:spPr>
          <a:xfrm>
            <a:off x="3455510" y="3091550"/>
            <a:ext cx="2571768" cy="369332"/>
          </a:xfrm>
          <a:prstGeom prst="rect">
            <a:avLst/>
          </a:prstGeom>
          <a:solidFill>
            <a:schemeClr val="accent6"/>
          </a:solidFill>
        </p:spPr>
        <p:style>
          <a:lnRef idx="0">
            <a:schemeClr val="accent1"/>
          </a:lnRef>
          <a:fillRef idx="3">
            <a:schemeClr val="accent1"/>
          </a:fillRef>
          <a:effectRef idx="3">
            <a:schemeClr val="accent1"/>
          </a:effectRef>
          <a:fontRef idx="minor">
            <a:schemeClr val="lt1"/>
          </a:fontRef>
        </p:style>
        <p:txBody>
          <a:bodyPr wrap="square">
            <a:spAutoFit/>
          </a:bodyPr>
          <a:lstStyle/>
          <a:p>
            <a:pPr algn="ctr">
              <a:defRPr/>
            </a:pPr>
            <a:r>
              <a:rPr kumimoji="0" lang="zh-TW" altLang="en-US" sz="1800" b="1" dirty="0" smtClean="0">
                <a:solidFill>
                  <a:srgbClr val="FFFF00"/>
                </a:solidFill>
                <a:latin typeface="微軟正黑體" pitchFamily="34" charset="-120"/>
                <a:ea typeface="微軟正黑體" pitchFamily="34" charset="-120"/>
              </a:rPr>
              <a:t>太陽能</a:t>
            </a:r>
            <a:r>
              <a:rPr kumimoji="0" lang="en-US" altLang="zh-TW" sz="1800" b="1" dirty="0" smtClean="0">
                <a:solidFill>
                  <a:srgbClr val="FFFF00"/>
                </a:solidFill>
                <a:latin typeface="微軟正黑體" pitchFamily="34" charset="-120"/>
                <a:ea typeface="微軟正黑體" pitchFamily="34" charset="-120"/>
              </a:rPr>
              <a:t>- 4</a:t>
            </a:r>
            <a:r>
              <a:rPr kumimoji="0" lang="zh-TW" altLang="en-US" sz="1800" b="1" dirty="0" smtClean="0">
                <a:solidFill>
                  <a:srgbClr val="FFFF00"/>
                </a:solidFill>
                <a:latin typeface="微軟正黑體" pitchFamily="34" charset="-120"/>
                <a:ea typeface="微軟正黑體" pitchFamily="34" charset="-120"/>
              </a:rPr>
              <a:t>排獨立式站牌</a:t>
            </a:r>
            <a:endParaRPr kumimoji="0" lang="zh-TW" altLang="en-US" sz="1800" b="1" dirty="0">
              <a:solidFill>
                <a:srgbClr val="FFFF00"/>
              </a:solidFill>
              <a:latin typeface="微軟正黑體" pitchFamily="34" charset="-120"/>
              <a:ea typeface="微軟正黑體" pitchFamily="34" charset="-120"/>
            </a:endParaRPr>
          </a:p>
        </p:txBody>
      </p:sp>
      <p:sp>
        <p:nvSpPr>
          <p:cNvPr id="36" name="文字方塊 40"/>
          <p:cNvSpPr txBox="1"/>
          <p:nvPr/>
        </p:nvSpPr>
        <p:spPr>
          <a:xfrm>
            <a:off x="291171" y="6133749"/>
            <a:ext cx="2571768" cy="369332"/>
          </a:xfrm>
          <a:prstGeom prst="rect">
            <a:avLst/>
          </a:prstGeom>
          <a:solidFill>
            <a:schemeClr val="accent6"/>
          </a:solidFill>
        </p:spPr>
        <p:style>
          <a:lnRef idx="0">
            <a:schemeClr val="accent1"/>
          </a:lnRef>
          <a:fillRef idx="3">
            <a:schemeClr val="accent1"/>
          </a:fillRef>
          <a:effectRef idx="3">
            <a:schemeClr val="accent1"/>
          </a:effectRef>
          <a:fontRef idx="minor">
            <a:schemeClr val="lt1"/>
          </a:fontRef>
        </p:style>
        <p:txBody>
          <a:bodyPr wrap="square">
            <a:spAutoFit/>
          </a:bodyPr>
          <a:lstStyle/>
          <a:p>
            <a:pPr algn="ctr">
              <a:defRPr/>
            </a:pPr>
            <a:r>
              <a:rPr kumimoji="0" lang="zh-TW" altLang="en-US" sz="1800" b="1" dirty="0" smtClean="0">
                <a:solidFill>
                  <a:srgbClr val="FFFF00"/>
                </a:solidFill>
                <a:latin typeface="微軟正黑體" pitchFamily="34" charset="-120"/>
                <a:ea typeface="微軟正黑體" pitchFamily="34" charset="-120"/>
              </a:rPr>
              <a:t>單排跑馬燈</a:t>
            </a:r>
            <a:r>
              <a:rPr kumimoji="0" lang="en-US" altLang="zh-TW" sz="1800" b="1" dirty="0" smtClean="0">
                <a:solidFill>
                  <a:srgbClr val="FFFF00"/>
                </a:solidFill>
                <a:latin typeface="微軟正黑體" pitchFamily="34" charset="-120"/>
                <a:ea typeface="微軟正黑體" pitchFamily="34" charset="-120"/>
              </a:rPr>
              <a:t>-</a:t>
            </a:r>
            <a:r>
              <a:rPr kumimoji="0" lang="zh-TW" altLang="en-US" sz="1800" b="1" dirty="0" smtClean="0">
                <a:solidFill>
                  <a:srgbClr val="FFFF00"/>
                </a:solidFill>
                <a:latin typeface="微軟正黑體" pitchFamily="34" charset="-120"/>
                <a:ea typeface="微軟正黑體" pitchFamily="34" charset="-120"/>
              </a:rPr>
              <a:t>候車亭站牌</a:t>
            </a:r>
            <a:endParaRPr kumimoji="0" lang="zh-TW" altLang="en-US" sz="1800" b="1" dirty="0">
              <a:solidFill>
                <a:srgbClr val="FFFF00"/>
              </a:solidFill>
              <a:latin typeface="微軟正黑體" pitchFamily="34" charset="-120"/>
              <a:ea typeface="微軟正黑體" pitchFamily="34" charset="-120"/>
            </a:endParaRPr>
          </a:p>
        </p:txBody>
      </p:sp>
      <p:sp>
        <p:nvSpPr>
          <p:cNvPr id="37" name="文字方塊 40"/>
          <p:cNvSpPr txBox="1"/>
          <p:nvPr/>
        </p:nvSpPr>
        <p:spPr>
          <a:xfrm>
            <a:off x="3286116" y="6145553"/>
            <a:ext cx="2571768" cy="369332"/>
          </a:xfrm>
          <a:prstGeom prst="rect">
            <a:avLst/>
          </a:prstGeom>
          <a:solidFill>
            <a:schemeClr val="accent6"/>
          </a:solidFill>
        </p:spPr>
        <p:style>
          <a:lnRef idx="0">
            <a:schemeClr val="accent1"/>
          </a:lnRef>
          <a:fillRef idx="3">
            <a:schemeClr val="accent1"/>
          </a:fillRef>
          <a:effectRef idx="3">
            <a:schemeClr val="accent1"/>
          </a:effectRef>
          <a:fontRef idx="minor">
            <a:schemeClr val="lt1"/>
          </a:fontRef>
        </p:style>
        <p:txBody>
          <a:bodyPr wrap="square">
            <a:spAutoFit/>
          </a:bodyPr>
          <a:lstStyle/>
          <a:p>
            <a:pPr algn="ctr">
              <a:defRPr/>
            </a:pPr>
            <a:r>
              <a:rPr kumimoji="0" lang="zh-TW" altLang="en-US" sz="1800" b="1" dirty="0" smtClean="0">
                <a:solidFill>
                  <a:srgbClr val="FFFF00"/>
                </a:solidFill>
                <a:latin typeface="微軟正黑體" pitchFamily="34" charset="-120"/>
                <a:ea typeface="微軟正黑體" pitchFamily="34" charset="-120"/>
              </a:rPr>
              <a:t>三排翻轉</a:t>
            </a:r>
            <a:r>
              <a:rPr kumimoji="0" lang="en-US" altLang="zh-TW" sz="1800" b="1" dirty="0" smtClean="0">
                <a:solidFill>
                  <a:srgbClr val="FFFF00"/>
                </a:solidFill>
                <a:latin typeface="微軟正黑體" pitchFamily="34" charset="-120"/>
                <a:ea typeface="微軟正黑體" pitchFamily="34" charset="-120"/>
              </a:rPr>
              <a:t>-</a:t>
            </a:r>
            <a:r>
              <a:rPr kumimoji="0" lang="zh-TW" altLang="en-US" sz="1800" b="1" dirty="0" smtClean="0">
                <a:solidFill>
                  <a:srgbClr val="FFFF00"/>
                </a:solidFill>
                <a:latin typeface="微軟正黑體" pitchFamily="34" charset="-120"/>
                <a:ea typeface="微軟正黑體" pitchFamily="34" charset="-120"/>
              </a:rPr>
              <a:t>候車亭站牌</a:t>
            </a:r>
            <a:endParaRPr kumimoji="0" lang="zh-TW" altLang="en-US" sz="1800" b="1" dirty="0">
              <a:solidFill>
                <a:srgbClr val="FFFF00"/>
              </a:solidFill>
              <a:latin typeface="微軟正黑體" pitchFamily="34" charset="-120"/>
              <a:ea typeface="微軟正黑體" pitchFamily="34" charset="-120"/>
            </a:endParaRPr>
          </a:p>
        </p:txBody>
      </p:sp>
      <p:sp>
        <p:nvSpPr>
          <p:cNvPr id="38" name="Right Arrow 5"/>
          <p:cNvSpPr/>
          <p:nvPr/>
        </p:nvSpPr>
        <p:spPr>
          <a:xfrm>
            <a:off x="428625" y="3357561"/>
            <a:ext cx="7572399" cy="1000133"/>
          </a:xfrm>
          <a:prstGeom prst="rightArrow">
            <a:avLst/>
          </a:prstGeom>
          <a:solidFill>
            <a:srgbClr val="FF6600"/>
          </a:solidFill>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a:lstStyle/>
          <a:p>
            <a:r>
              <a:rPr lang="zh-TW" altLang="en-US" b="1" dirty="0" smtClean="0">
                <a:solidFill>
                  <a:schemeClr val="bg1"/>
                </a:solidFill>
                <a:latin typeface="微軟正黑體" pitchFamily="34" charset="-120"/>
                <a:ea typeface="微軟正黑體" pitchFamily="34" charset="-120"/>
              </a:rPr>
              <a:t>因應需求，逐步打造因地制宜優質智慧型站牌</a:t>
            </a:r>
            <a:endParaRPr lang="zh-TW" altLang="en-US" b="1" dirty="0">
              <a:solidFill>
                <a:schemeClr val="bg1"/>
              </a:solidFill>
              <a:latin typeface="微軟正黑體" pitchFamily="34" charset="-120"/>
              <a:ea typeface="微軟正黑體" pitchFamily="34" charset="-120"/>
            </a:endParaRPr>
          </a:p>
        </p:txBody>
      </p:sp>
      <p:sp>
        <p:nvSpPr>
          <p:cNvPr id="39" name="文字方塊 40"/>
          <p:cNvSpPr txBox="1"/>
          <p:nvPr/>
        </p:nvSpPr>
        <p:spPr>
          <a:xfrm>
            <a:off x="6760109" y="3072266"/>
            <a:ext cx="1714512" cy="369332"/>
          </a:xfrm>
          <a:prstGeom prst="rect">
            <a:avLst/>
          </a:prstGeom>
          <a:solidFill>
            <a:schemeClr val="accent6"/>
          </a:solidFill>
        </p:spPr>
        <p:style>
          <a:lnRef idx="0">
            <a:schemeClr val="accent1"/>
          </a:lnRef>
          <a:fillRef idx="3">
            <a:schemeClr val="accent1"/>
          </a:fillRef>
          <a:effectRef idx="3">
            <a:schemeClr val="accent1"/>
          </a:effectRef>
          <a:fontRef idx="minor">
            <a:schemeClr val="lt1"/>
          </a:fontRef>
        </p:style>
        <p:txBody>
          <a:bodyPr wrap="square">
            <a:spAutoFit/>
          </a:bodyPr>
          <a:lstStyle/>
          <a:p>
            <a:pPr algn="ctr">
              <a:defRPr/>
            </a:pPr>
            <a:r>
              <a:rPr kumimoji="0" lang="en-US" altLang="zh-TW" sz="1800" b="1" dirty="0" smtClean="0">
                <a:solidFill>
                  <a:srgbClr val="FFFF00"/>
                </a:solidFill>
                <a:latin typeface="微軟正黑體" pitchFamily="34" charset="-120"/>
                <a:ea typeface="微軟正黑體" pitchFamily="34" charset="-120"/>
              </a:rPr>
              <a:t>4</a:t>
            </a:r>
            <a:r>
              <a:rPr kumimoji="0" lang="zh-TW" altLang="en-US" sz="1800" b="1" dirty="0" smtClean="0">
                <a:solidFill>
                  <a:srgbClr val="FFFF00"/>
                </a:solidFill>
                <a:latin typeface="微軟正黑體" pitchFamily="34" charset="-120"/>
                <a:ea typeface="微軟正黑體" pitchFamily="34" charset="-120"/>
              </a:rPr>
              <a:t>排獨立式站牌</a:t>
            </a:r>
            <a:endParaRPr kumimoji="0" lang="zh-TW" altLang="en-US" sz="1800" b="1" dirty="0">
              <a:solidFill>
                <a:srgbClr val="FFFF00"/>
              </a:solidFill>
              <a:latin typeface="微軟正黑體" pitchFamily="34" charset="-120"/>
              <a:ea typeface="微軟正黑體" pitchFamily="34" charset="-120"/>
            </a:endParaRPr>
          </a:p>
        </p:txBody>
      </p:sp>
      <p:pic>
        <p:nvPicPr>
          <p:cNvPr id="40" name="Rectangle 253984"/>
          <p:cNvPicPr>
            <a:picLocks noChangeArrowheads="1"/>
          </p:cNvPicPr>
          <p:nvPr/>
        </p:nvPicPr>
        <p:blipFill>
          <a:blip r:embed="rId7" cstate="print"/>
          <a:srcRect/>
          <a:stretch>
            <a:fillRect/>
          </a:stretch>
        </p:blipFill>
        <p:spPr bwMode="auto">
          <a:xfrm rot="10800000" flipH="1">
            <a:off x="5500695" y="5038739"/>
            <a:ext cx="873125" cy="533400"/>
          </a:xfrm>
          <a:prstGeom prst="rect">
            <a:avLst/>
          </a:prstGeom>
          <a:noFill/>
          <a:ln w="9525">
            <a:noFill/>
            <a:miter lim="800000"/>
            <a:headEnd/>
            <a:tailEnd/>
          </a:ln>
        </p:spPr>
      </p:pic>
      <p:sp>
        <p:nvSpPr>
          <p:cNvPr id="42" name="文字方塊 40"/>
          <p:cNvSpPr txBox="1"/>
          <p:nvPr/>
        </p:nvSpPr>
        <p:spPr>
          <a:xfrm>
            <a:off x="6403526" y="6099705"/>
            <a:ext cx="2571768" cy="369332"/>
          </a:xfrm>
          <a:prstGeom prst="rect">
            <a:avLst/>
          </a:prstGeom>
          <a:solidFill>
            <a:schemeClr val="accent6"/>
          </a:solidFill>
        </p:spPr>
        <p:style>
          <a:lnRef idx="0">
            <a:schemeClr val="accent1"/>
          </a:lnRef>
          <a:fillRef idx="3">
            <a:schemeClr val="accent1"/>
          </a:fillRef>
          <a:effectRef idx="3">
            <a:schemeClr val="accent1"/>
          </a:effectRef>
          <a:fontRef idx="minor">
            <a:schemeClr val="lt1"/>
          </a:fontRef>
        </p:style>
        <p:txBody>
          <a:bodyPr wrap="square">
            <a:spAutoFit/>
          </a:bodyPr>
          <a:lstStyle/>
          <a:p>
            <a:pPr algn="ctr">
              <a:defRPr/>
            </a:pPr>
            <a:r>
              <a:rPr kumimoji="0" lang="en-US" altLang="zh-TW" sz="1800" b="1" dirty="0" smtClean="0">
                <a:solidFill>
                  <a:srgbClr val="FFFF00"/>
                </a:solidFill>
                <a:latin typeface="微軟正黑體" pitchFamily="34" charset="-120"/>
                <a:ea typeface="微軟正黑體" pitchFamily="34" charset="-120"/>
              </a:rPr>
              <a:t>LCD</a:t>
            </a:r>
            <a:r>
              <a:rPr kumimoji="0" lang="zh-TW" altLang="en-US" sz="1800" b="1" dirty="0" smtClean="0">
                <a:solidFill>
                  <a:srgbClr val="FFFF00"/>
                </a:solidFill>
                <a:latin typeface="微軟正黑體" pitchFamily="34" charset="-120"/>
                <a:ea typeface="微軟正黑體" pitchFamily="34" charset="-120"/>
              </a:rPr>
              <a:t>多媒體資訊看板</a:t>
            </a:r>
            <a:endParaRPr kumimoji="0" lang="zh-TW" altLang="en-US" sz="1800" b="1" dirty="0">
              <a:solidFill>
                <a:srgbClr val="FFFF00"/>
              </a:solidFill>
              <a:latin typeface="微軟正黑體" pitchFamily="34" charset="-120"/>
              <a:ea typeface="微軟正黑體" pitchFamily="34" charset="-120"/>
            </a:endParaRPr>
          </a:p>
        </p:txBody>
      </p:sp>
      <p:pic>
        <p:nvPicPr>
          <p:cNvPr id="23" name="Picture 31" descr="模擬0625"/>
          <p:cNvPicPr>
            <a:picLocks noChangeAspect="1" noChangeArrowheads="1"/>
          </p:cNvPicPr>
          <p:nvPr/>
        </p:nvPicPr>
        <p:blipFill>
          <a:blip r:embed="rId8" cstate="print">
            <a:clrChange>
              <a:clrFrom>
                <a:srgbClr val="FFFFFF"/>
              </a:clrFrom>
              <a:clrTo>
                <a:srgbClr val="FFFFFF">
                  <a:alpha val="0"/>
                </a:srgbClr>
              </a:clrTo>
            </a:clrChange>
          </a:blip>
          <a:srcRect r="73619"/>
          <a:stretch>
            <a:fillRect/>
          </a:stretch>
        </p:blipFill>
        <p:spPr bwMode="auto">
          <a:xfrm>
            <a:off x="966235" y="846061"/>
            <a:ext cx="855402" cy="2230695"/>
          </a:xfrm>
          <a:prstGeom prst="rect">
            <a:avLst/>
          </a:prstGeom>
          <a:noFill/>
          <a:ln w="9525">
            <a:noFill/>
            <a:miter lim="800000"/>
            <a:headEnd/>
            <a:tailEnd/>
          </a:ln>
        </p:spPr>
      </p:pic>
      <p:pic>
        <p:nvPicPr>
          <p:cNvPr id="24" name="Picture 2" descr="1"/>
          <p:cNvPicPr>
            <a:picLocks noChangeAspect="1" noChangeArrowheads="1"/>
          </p:cNvPicPr>
          <p:nvPr/>
        </p:nvPicPr>
        <p:blipFill>
          <a:blip r:embed="rId9" cstate="print"/>
          <a:srcRect/>
          <a:stretch>
            <a:fillRect/>
          </a:stretch>
        </p:blipFill>
        <p:spPr bwMode="auto">
          <a:xfrm>
            <a:off x="6403526" y="4263017"/>
            <a:ext cx="2518831" cy="1662606"/>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itchFamily="34" charset="-120"/>
                <a:ea typeface="微軟正黑體" pitchFamily="34" charset="-120"/>
              </a:rPr>
              <a:t>北市公車</a:t>
            </a:r>
            <a:r>
              <a:rPr lang="en-US" altLang="zh-TW" dirty="0" smtClean="0">
                <a:latin typeface="微軟正黑體" pitchFamily="34" charset="-120"/>
                <a:ea typeface="微軟正黑體" pitchFamily="34" charset="-120"/>
              </a:rPr>
              <a:t>-</a:t>
            </a:r>
            <a:r>
              <a:rPr lang="zh-TW" altLang="en-US" dirty="0" smtClean="0">
                <a:latin typeface="微軟正黑體" pitchFamily="34" charset="-120"/>
                <a:ea typeface="微軟正黑體" pitchFamily="34" charset="-120"/>
              </a:rPr>
              <a:t>服務總覽</a:t>
            </a:r>
            <a:endParaRPr lang="zh-TW" altLang="en-US" dirty="0">
              <a:latin typeface="微軟正黑體" pitchFamily="34" charset="-120"/>
              <a:ea typeface="微軟正黑體" pitchFamily="34" charset="-120"/>
            </a:endParaRPr>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27</a:t>
            </a:fld>
            <a:endParaRPr lang="zh-TW" altLang="zh-TW"/>
          </a:p>
        </p:txBody>
      </p:sp>
      <p:graphicFrame>
        <p:nvGraphicFramePr>
          <p:cNvPr id="9" name="內容版面配置區 8"/>
          <p:cNvGraphicFramePr>
            <a:graphicFrameLocks noGrp="1"/>
          </p:cNvGraphicFramePr>
          <p:nvPr>
            <p:ph idx="1"/>
            <p:extLst>
              <p:ext uri="{D42A27DB-BD31-4B8C-83A1-F6EECF244321}">
                <p14:modId xmlns:p14="http://schemas.microsoft.com/office/powerpoint/2010/main" val="2962154742"/>
              </p:ext>
            </p:extLst>
          </p:nvPr>
        </p:nvGraphicFramePr>
        <p:xfrm>
          <a:off x="323528" y="908720"/>
          <a:ext cx="8568952" cy="4104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圓角矩形 10"/>
          <p:cNvSpPr/>
          <p:nvPr/>
        </p:nvSpPr>
        <p:spPr bwMode="auto">
          <a:xfrm>
            <a:off x="179512" y="5157192"/>
            <a:ext cx="2016224" cy="1368152"/>
          </a:xfrm>
          <a:prstGeom prst="roundRect">
            <a:avLst>
              <a:gd name="adj" fmla="val 50000"/>
            </a:avLst>
          </a:prstGeom>
          <a:gradFill flip="none" rotWithShape="1">
            <a:gsLst>
              <a:gs pos="0">
                <a:srgbClr val="83C937">
                  <a:shade val="30000"/>
                  <a:satMod val="115000"/>
                </a:srgbClr>
              </a:gs>
              <a:gs pos="50000">
                <a:srgbClr val="83C937">
                  <a:shade val="67500"/>
                  <a:satMod val="115000"/>
                </a:srgbClr>
              </a:gs>
              <a:gs pos="100000">
                <a:srgbClr val="83C937">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marL="176213" indent="-176213" algn="l">
              <a:buFontTx/>
              <a:buChar char="•"/>
            </a:pPr>
            <a:r>
              <a:rPr lang="zh-TW" altLang="en-US" sz="1400" dirty="0" smtClean="0">
                <a:solidFill>
                  <a:schemeClr val="bg1"/>
                </a:solidFill>
                <a:latin typeface="微軟正黑體" pitchFamily="34" charset="-120"/>
                <a:ea typeface="微軟正黑體" pitchFamily="34" charset="-120"/>
              </a:rPr>
              <a:t>結合</a:t>
            </a:r>
            <a:r>
              <a:rPr lang="en-US" altLang="zh-TW" sz="1400" dirty="0" smtClean="0">
                <a:solidFill>
                  <a:schemeClr val="bg1"/>
                </a:solidFill>
                <a:latin typeface="微軟正黑體" pitchFamily="34" charset="-120"/>
                <a:ea typeface="微軟正黑體" pitchFamily="34" charset="-120"/>
              </a:rPr>
              <a:t>GIS</a:t>
            </a:r>
            <a:r>
              <a:rPr lang="zh-TW" altLang="en-US" sz="1400" dirty="0" smtClean="0">
                <a:solidFill>
                  <a:schemeClr val="bg1"/>
                </a:solidFill>
                <a:latin typeface="微軟正黑體" pitchFamily="34" charset="-120"/>
                <a:ea typeface="微軟正黑體" pitchFamily="34" charset="-120"/>
              </a:rPr>
              <a:t>顯示站牌位置</a:t>
            </a:r>
          </a:p>
          <a:p>
            <a:pPr marL="176213" indent="-176213" algn="l">
              <a:buFontTx/>
              <a:buChar char="•"/>
            </a:pPr>
            <a:r>
              <a:rPr lang="zh-TW" altLang="en-US" sz="1400" dirty="0" smtClean="0">
                <a:solidFill>
                  <a:schemeClr val="bg1"/>
                </a:solidFill>
                <a:latin typeface="微軟正黑體" pitchFamily="34" charset="-120"/>
                <a:ea typeface="微軟正黑體" pitchFamily="34" charset="-120"/>
              </a:rPr>
              <a:t>智慧型站牌顯示內容</a:t>
            </a:r>
          </a:p>
        </p:txBody>
      </p:sp>
      <p:sp>
        <p:nvSpPr>
          <p:cNvPr id="17" name="圓角矩形 10"/>
          <p:cNvSpPr/>
          <p:nvPr/>
        </p:nvSpPr>
        <p:spPr bwMode="auto">
          <a:xfrm>
            <a:off x="2483768" y="5157192"/>
            <a:ext cx="2016224" cy="1368152"/>
          </a:xfrm>
          <a:prstGeom prst="roundRect">
            <a:avLst>
              <a:gd name="adj" fmla="val 50000"/>
            </a:avLst>
          </a:prstGeom>
          <a:gradFill flip="none" rotWithShape="1">
            <a:gsLst>
              <a:gs pos="0">
                <a:srgbClr val="83C937">
                  <a:shade val="30000"/>
                  <a:satMod val="115000"/>
                </a:srgbClr>
              </a:gs>
              <a:gs pos="50000">
                <a:srgbClr val="83C937">
                  <a:shade val="67500"/>
                  <a:satMod val="115000"/>
                </a:srgbClr>
              </a:gs>
              <a:gs pos="100000">
                <a:srgbClr val="83C937">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marL="176213" indent="-176213" algn="l">
              <a:buFontTx/>
              <a:buChar char="•"/>
            </a:pPr>
            <a:r>
              <a:rPr lang="zh-TW" altLang="en-US" sz="1400" dirty="0" smtClean="0">
                <a:solidFill>
                  <a:schemeClr val="bg1"/>
                </a:solidFill>
                <a:latin typeface="微軟正黑體" pitchFamily="34" charset="-120"/>
                <a:ea typeface="微軟正黑體" pitchFamily="34" charset="-120"/>
              </a:rPr>
              <a:t>公車捷運轉乘規劃</a:t>
            </a:r>
            <a:endParaRPr lang="en-US" altLang="zh-TW" sz="1400" dirty="0" smtClean="0">
              <a:solidFill>
                <a:schemeClr val="bg1"/>
              </a:solidFill>
              <a:latin typeface="微軟正黑體" pitchFamily="34" charset="-120"/>
              <a:ea typeface="微軟正黑體" pitchFamily="34" charset="-120"/>
            </a:endParaRPr>
          </a:p>
          <a:p>
            <a:pPr marL="176213" indent="-176213" algn="l">
              <a:buFontTx/>
              <a:buChar char="•"/>
            </a:pPr>
            <a:r>
              <a:rPr lang="en-US" altLang="zh-TW" sz="1400" dirty="0" smtClean="0">
                <a:solidFill>
                  <a:schemeClr val="bg1"/>
                </a:solidFill>
                <a:latin typeface="微軟正黑體" pitchFamily="34" charset="-120"/>
                <a:ea typeface="微軟正黑體" pitchFamily="34" charset="-120"/>
              </a:rPr>
              <a:t>GIS</a:t>
            </a:r>
            <a:r>
              <a:rPr lang="zh-TW" altLang="en-US" sz="1400" dirty="0" smtClean="0">
                <a:solidFill>
                  <a:schemeClr val="bg1"/>
                </a:solidFill>
                <a:latin typeface="微軟正黑體" pitchFamily="34" charset="-120"/>
                <a:ea typeface="微軟正黑體" pitchFamily="34" charset="-120"/>
              </a:rPr>
              <a:t>顯示公車動態資訊</a:t>
            </a:r>
            <a:endParaRPr lang="zh-TW" altLang="en-US" sz="1400" dirty="0">
              <a:solidFill>
                <a:schemeClr val="bg1"/>
              </a:solidFill>
              <a:latin typeface="微軟正黑體" pitchFamily="34" charset="-120"/>
              <a:ea typeface="微軟正黑體" pitchFamily="34" charset="-120"/>
            </a:endParaRPr>
          </a:p>
        </p:txBody>
      </p:sp>
      <p:sp>
        <p:nvSpPr>
          <p:cNvPr id="18" name="圓角矩形 10"/>
          <p:cNvSpPr/>
          <p:nvPr/>
        </p:nvSpPr>
        <p:spPr bwMode="auto">
          <a:xfrm>
            <a:off x="4716016" y="5085184"/>
            <a:ext cx="2088232" cy="1368152"/>
          </a:xfrm>
          <a:prstGeom prst="roundRect">
            <a:avLst>
              <a:gd name="adj" fmla="val 50000"/>
            </a:avLst>
          </a:prstGeom>
          <a:gradFill flip="none" rotWithShape="1">
            <a:gsLst>
              <a:gs pos="0">
                <a:srgbClr val="83C937">
                  <a:shade val="30000"/>
                  <a:satMod val="115000"/>
                </a:srgbClr>
              </a:gs>
              <a:gs pos="50000">
                <a:srgbClr val="83C937">
                  <a:shade val="67500"/>
                  <a:satMod val="115000"/>
                </a:srgbClr>
              </a:gs>
              <a:gs pos="100000">
                <a:srgbClr val="83C937">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marL="176213" indent="-176213" algn="l">
              <a:buFontTx/>
              <a:buChar char="•"/>
            </a:pPr>
            <a:r>
              <a:rPr lang="zh-TW" altLang="en-US" sz="1400" dirty="0" smtClean="0">
                <a:solidFill>
                  <a:schemeClr val="bg1"/>
                </a:solidFill>
                <a:latin typeface="微軟正黑體" pitchFamily="34" charset="-120"/>
                <a:ea typeface="微軟正黑體" pitchFamily="34" charset="-120"/>
              </a:rPr>
              <a:t>車輛動態資訊提供</a:t>
            </a:r>
            <a:endParaRPr lang="en-US" altLang="zh-TW" sz="1400" dirty="0" smtClean="0">
              <a:solidFill>
                <a:schemeClr val="bg1"/>
              </a:solidFill>
              <a:latin typeface="微軟正黑體" pitchFamily="34" charset="-120"/>
              <a:ea typeface="微軟正黑體" pitchFamily="34" charset="-120"/>
            </a:endParaRPr>
          </a:p>
          <a:p>
            <a:pPr marL="176213" indent="-176213" algn="l">
              <a:buFontTx/>
              <a:buChar char="•"/>
            </a:pPr>
            <a:r>
              <a:rPr lang="zh-TW" altLang="en-US" sz="1400" dirty="0" smtClean="0">
                <a:solidFill>
                  <a:schemeClr val="bg1"/>
                </a:solidFill>
                <a:latin typeface="微軟正黑體" pitchFamily="34" charset="-120"/>
                <a:ea typeface="微軟正黑體" pitchFamily="34" charset="-120"/>
              </a:rPr>
              <a:t>車輛雙向訊息通知</a:t>
            </a:r>
            <a:endParaRPr lang="en-US" altLang="zh-TW" sz="1400" dirty="0" smtClean="0">
              <a:solidFill>
                <a:schemeClr val="bg1"/>
              </a:solidFill>
              <a:latin typeface="微軟正黑體" pitchFamily="34" charset="-120"/>
              <a:ea typeface="微軟正黑體" pitchFamily="34" charset="-120"/>
            </a:endParaRPr>
          </a:p>
        </p:txBody>
      </p:sp>
      <p:sp>
        <p:nvSpPr>
          <p:cNvPr id="19" name="圓角矩形 10"/>
          <p:cNvSpPr/>
          <p:nvPr/>
        </p:nvSpPr>
        <p:spPr bwMode="auto">
          <a:xfrm>
            <a:off x="6948264" y="5085184"/>
            <a:ext cx="2016224" cy="1368152"/>
          </a:xfrm>
          <a:prstGeom prst="roundRect">
            <a:avLst>
              <a:gd name="adj" fmla="val 50000"/>
            </a:avLst>
          </a:prstGeom>
          <a:gradFill flip="none" rotWithShape="1">
            <a:gsLst>
              <a:gs pos="0">
                <a:srgbClr val="83C937">
                  <a:shade val="30000"/>
                  <a:satMod val="115000"/>
                </a:srgbClr>
              </a:gs>
              <a:gs pos="50000">
                <a:srgbClr val="83C937">
                  <a:shade val="67500"/>
                  <a:satMod val="115000"/>
                </a:srgbClr>
              </a:gs>
              <a:gs pos="100000">
                <a:srgbClr val="83C937">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marL="176213" indent="-176213" algn="l">
              <a:buFontTx/>
              <a:buChar char="•"/>
            </a:pPr>
            <a:r>
              <a:rPr lang="zh-TW" altLang="en-US" sz="1400" dirty="0" smtClean="0">
                <a:solidFill>
                  <a:schemeClr val="bg1"/>
                </a:solidFill>
                <a:latin typeface="微軟正黑體" pitchFamily="34" charset="-120"/>
                <a:ea typeface="微軟正黑體" pitchFamily="34" charset="-120"/>
              </a:rPr>
              <a:t>提供豐富而實用之加值資訊</a:t>
            </a:r>
            <a:endParaRPr lang="zh-TW" altLang="en-US" sz="1400" dirty="0">
              <a:solidFill>
                <a:schemeClr val="bg1"/>
              </a:solidFill>
              <a:latin typeface="微軟正黑體" pitchFamily="34" charset="-120"/>
              <a:ea typeface="微軟正黑體" pitchFamily="34" charset="-120"/>
            </a:endParaRPr>
          </a:p>
        </p:txBody>
      </p:sp>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599" y="228600"/>
            <a:ext cx="6727335" cy="457200"/>
          </a:xfrm>
        </p:spPr>
        <p:txBody>
          <a:bodyPr/>
          <a:lstStyle/>
          <a:p>
            <a:r>
              <a:rPr lang="zh-TW" altLang="en-US" dirty="0" smtClean="0">
                <a:latin typeface="微軟正黑體" pitchFamily="34" charset="-120"/>
                <a:ea typeface="微軟正黑體" pitchFamily="34" charset="-120"/>
              </a:rPr>
              <a:t>站牌維運中心系統</a:t>
            </a:r>
            <a:r>
              <a:rPr lang="en-US" altLang="zh-TW" dirty="0" smtClean="0">
                <a:latin typeface="微軟正黑體" pitchFamily="34" charset="-120"/>
                <a:ea typeface="微軟正黑體" pitchFamily="34" charset="-120"/>
              </a:rPr>
              <a:t>-</a:t>
            </a:r>
            <a:r>
              <a:rPr lang="zh-TW" altLang="en-US" dirty="0" smtClean="0">
                <a:latin typeface="微軟正黑體" pitchFamily="34" charset="-120"/>
                <a:ea typeface="微軟正黑體" pitchFamily="34" charset="-120"/>
              </a:rPr>
              <a:t>站牌管理</a:t>
            </a:r>
            <a:r>
              <a:rPr lang="en-US" altLang="zh-TW" dirty="0" smtClean="0">
                <a:latin typeface="微軟正黑體" pitchFamily="34" charset="-120"/>
                <a:ea typeface="微軟正黑體" pitchFamily="34" charset="-120"/>
              </a:rPr>
              <a:t>(1/3)</a:t>
            </a:r>
            <a:endParaRPr lang="zh-TW" altLang="en-US" dirty="0">
              <a:latin typeface="微軟正黑體" pitchFamily="34" charset="-120"/>
              <a:ea typeface="微軟正黑體" pitchFamily="34" charset="-120"/>
            </a:endParaRPr>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28</a:t>
            </a:fld>
            <a:endParaRPr lang="zh-TW" altLang="zh-TW"/>
          </a:p>
        </p:txBody>
      </p:sp>
      <p:sp>
        <p:nvSpPr>
          <p:cNvPr id="7" name="Rectangle 6"/>
          <p:cNvSpPr txBox="1">
            <a:spLocks noChangeArrowheads="1"/>
          </p:cNvSpPr>
          <p:nvPr/>
        </p:nvSpPr>
        <p:spPr>
          <a:xfrm>
            <a:off x="7453313" y="6453188"/>
            <a:ext cx="1655762" cy="404812"/>
          </a:xfrm>
          <a:prstGeom prst="rect">
            <a:avLst/>
          </a:prstGeom>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D3A17F4B-51C7-48AE-BEF5-4F295E531F29}" type="slidenum">
              <a:rPr kumimoji="0" lang="zh-TW" altLang="en-US" sz="2400" b="1" i="0" u="none" strike="noStrike" kern="1200" cap="none" spc="0" normalizeH="0" baseline="0" noProof="0" smtClean="0">
                <a:ln>
                  <a:noFill/>
                </a:ln>
                <a:solidFill>
                  <a:schemeClr val="bg1"/>
                </a:solidFill>
                <a:effectLst/>
                <a:uLnTx/>
                <a:uFillTx/>
                <a:latin typeface="微軟正黑體" pitchFamily="34" charset="-120"/>
                <a:ea typeface="微軟正黑體" pitchFamily="34"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28</a:t>
            </a:fld>
            <a:endParaRPr kumimoji="0" lang="en-US" altLang="zh-TW" sz="2400" b="1" i="0" u="none" strike="noStrike" kern="1200" cap="none" spc="0" normalizeH="0" baseline="0" noProof="0" smtClean="0">
              <a:ln>
                <a:noFill/>
              </a:ln>
              <a:solidFill>
                <a:schemeClr val="bg1"/>
              </a:solidFill>
              <a:effectLst/>
              <a:uLnTx/>
              <a:uFillTx/>
              <a:latin typeface="微軟正黑體" pitchFamily="34" charset="-120"/>
              <a:ea typeface="微軟正黑體" pitchFamily="34" charset="-120"/>
              <a:cs typeface="+mn-cs"/>
            </a:endParaRPr>
          </a:p>
        </p:txBody>
      </p:sp>
      <p:grpSp>
        <p:nvGrpSpPr>
          <p:cNvPr id="33" name="群組 32"/>
          <p:cNvGrpSpPr/>
          <p:nvPr/>
        </p:nvGrpSpPr>
        <p:grpSpPr>
          <a:xfrm>
            <a:off x="568325" y="5516558"/>
            <a:ext cx="8347075" cy="1089025"/>
            <a:chOff x="568325" y="5516558"/>
            <a:chExt cx="8347075" cy="1089025"/>
          </a:xfrm>
        </p:grpSpPr>
        <p:sp>
          <p:nvSpPr>
            <p:cNvPr id="9" name="Rectangle 47"/>
            <p:cNvSpPr>
              <a:spLocks noChangeArrowheads="1"/>
            </p:cNvSpPr>
            <p:nvPr/>
          </p:nvSpPr>
          <p:spPr bwMode="auto">
            <a:xfrm>
              <a:off x="1790700" y="5517232"/>
              <a:ext cx="7124700" cy="1016918"/>
            </a:xfrm>
            <a:prstGeom prst="rect">
              <a:avLst/>
            </a:prstGeom>
            <a:gradFill rotWithShape="0">
              <a:gsLst>
                <a:gs pos="0">
                  <a:srgbClr val="99CCFF"/>
                </a:gs>
                <a:gs pos="100000">
                  <a:schemeClr val="bg1"/>
                </a:gs>
              </a:gsLst>
              <a:lin ang="0" scaled="1"/>
            </a:gradFill>
            <a:ln w="9525">
              <a:noFill/>
              <a:miter lim="800000"/>
              <a:headEnd/>
              <a:tailEnd/>
            </a:ln>
          </p:spPr>
          <p:txBody>
            <a:bodyPr/>
            <a:lstStyle/>
            <a:p>
              <a:pPr marL="342900" indent="-342900" algn="l">
                <a:spcBef>
                  <a:spcPct val="30000"/>
                </a:spcBef>
                <a:spcAft>
                  <a:spcPct val="30000"/>
                </a:spcAft>
                <a:buClr>
                  <a:srgbClr val="660066"/>
                </a:buClr>
                <a:buFont typeface="Wingdings" pitchFamily="2" charset="2"/>
                <a:buChar char="Ø"/>
              </a:pPr>
              <a:r>
                <a:rPr lang="zh-TW" altLang="en-US" sz="2200" dirty="0">
                  <a:solidFill>
                    <a:srgbClr val="FF0000"/>
                  </a:solidFill>
                  <a:latin typeface="微軟正黑體" pitchFamily="34" charset="-120"/>
                  <a:ea typeface="微軟正黑體" pitchFamily="34" charset="-120"/>
                </a:rPr>
                <a:t>掌</a:t>
              </a:r>
              <a:r>
                <a:rPr lang="zh-TW" altLang="en-US" sz="2200" dirty="0" smtClean="0">
                  <a:solidFill>
                    <a:srgbClr val="FF0000"/>
                  </a:solidFill>
                  <a:latin typeface="微軟正黑體" pitchFamily="34" charset="-120"/>
                  <a:ea typeface="微軟正黑體" pitchFamily="34" charset="-120"/>
                </a:rPr>
                <a:t>控全臺北</a:t>
              </a:r>
              <a:r>
                <a:rPr lang="en-US" altLang="zh-TW" sz="2200" dirty="0" smtClean="0">
                  <a:solidFill>
                    <a:srgbClr val="FF0000"/>
                  </a:solidFill>
                  <a:latin typeface="微軟正黑體" pitchFamily="34" charset="-120"/>
                  <a:ea typeface="微軟正黑體" pitchFamily="34" charset="-120"/>
                </a:rPr>
                <a:t>1092</a:t>
              </a:r>
              <a:r>
                <a:rPr lang="zh-TW" altLang="en-US" sz="2200" dirty="0" smtClean="0">
                  <a:solidFill>
                    <a:srgbClr val="FF0000"/>
                  </a:solidFill>
                  <a:latin typeface="微軟正黑體" pitchFamily="34" charset="-120"/>
                  <a:ea typeface="微軟正黑體" pitchFamily="34" charset="-120"/>
                </a:rPr>
                <a:t>座智慧型</a:t>
              </a:r>
              <a:r>
                <a:rPr lang="zh-TW" altLang="en-US" sz="2200" dirty="0">
                  <a:solidFill>
                    <a:srgbClr val="FF0000"/>
                  </a:solidFill>
                  <a:latin typeface="微軟正黑體" pitchFamily="34" charset="-120"/>
                  <a:ea typeface="微軟正黑體" pitchFamily="34" charset="-120"/>
                </a:rPr>
                <a:t>站牌運作情形，即時</a:t>
              </a:r>
              <a:r>
                <a:rPr lang="zh-TW" altLang="en-US" sz="2200" dirty="0" smtClean="0">
                  <a:solidFill>
                    <a:srgbClr val="FF0000"/>
                  </a:solidFill>
                  <a:latin typeface="微軟正黑體" pitchFamily="34" charset="-120"/>
                  <a:ea typeface="微軟正黑體" pitchFamily="34" charset="-120"/>
                </a:rPr>
                <a:t>監控</a:t>
              </a:r>
              <a:endParaRPr lang="en-US" altLang="zh-TW" sz="2200" dirty="0">
                <a:solidFill>
                  <a:srgbClr val="FF0000"/>
                </a:solidFill>
                <a:latin typeface="微軟正黑體" pitchFamily="34" charset="-120"/>
                <a:ea typeface="微軟正黑體" pitchFamily="34" charset="-120"/>
              </a:endParaRPr>
            </a:p>
            <a:p>
              <a:pPr marL="342900" indent="-342900" algn="l">
                <a:spcBef>
                  <a:spcPct val="30000"/>
                </a:spcBef>
                <a:spcAft>
                  <a:spcPct val="30000"/>
                </a:spcAft>
                <a:buClr>
                  <a:srgbClr val="660066"/>
                </a:buClr>
                <a:buFont typeface="Wingdings" pitchFamily="2" charset="2"/>
                <a:buChar char="Ø"/>
              </a:pPr>
              <a:r>
                <a:rPr lang="zh-TW" altLang="en-US" sz="2200" dirty="0">
                  <a:solidFill>
                    <a:srgbClr val="FF0000"/>
                  </a:solidFill>
                  <a:latin typeface="微軟正黑體" pitchFamily="34" charset="-120"/>
                  <a:ea typeface="微軟正黑體" pitchFamily="34" charset="-120"/>
                </a:rPr>
                <a:t>提供智慧型站牌設定控制及資料管理功能</a:t>
              </a:r>
            </a:p>
          </p:txBody>
        </p:sp>
        <p:grpSp>
          <p:nvGrpSpPr>
            <p:cNvPr id="12" name="Group 24"/>
            <p:cNvGrpSpPr>
              <a:grpSpLocks/>
            </p:cNvGrpSpPr>
            <p:nvPr/>
          </p:nvGrpSpPr>
          <p:grpSpPr bwMode="auto">
            <a:xfrm>
              <a:off x="568325" y="5516558"/>
              <a:ext cx="1268413" cy="1089025"/>
              <a:chOff x="305" y="6234"/>
              <a:chExt cx="799" cy="686"/>
            </a:xfrm>
          </p:grpSpPr>
          <p:pic>
            <p:nvPicPr>
              <p:cNvPr id="13" name="圖片 5" descr="圖片1.png"/>
              <p:cNvPicPr>
                <a:picLocks noChangeAspect="1"/>
              </p:cNvPicPr>
              <p:nvPr/>
            </p:nvPicPr>
            <p:blipFill>
              <a:blip r:embed="rId3" cstate="print"/>
              <a:srcRect/>
              <a:stretch>
                <a:fillRect/>
              </a:stretch>
            </p:blipFill>
            <p:spPr bwMode="auto">
              <a:xfrm>
                <a:off x="305" y="6234"/>
                <a:ext cx="799" cy="686"/>
              </a:xfrm>
              <a:prstGeom prst="rect">
                <a:avLst/>
              </a:prstGeom>
              <a:noFill/>
              <a:ln w="9525">
                <a:noFill/>
                <a:miter lim="800000"/>
                <a:headEnd/>
                <a:tailEnd/>
              </a:ln>
            </p:spPr>
          </p:pic>
          <p:sp>
            <p:nvSpPr>
              <p:cNvPr id="14" name="Text Box 26"/>
              <p:cNvSpPr txBox="1">
                <a:spLocks noChangeArrowheads="1"/>
              </p:cNvSpPr>
              <p:nvPr/>
            </p:nvSpPr>
            <p:spPr bwMode="auto">
              <a:xfrm>
                <a:off x="464" y="6280"/>
                <a:ext cx="564" cy="601"/>
              </a:xfrm>
              <a:prstGeom prst="rect">
                <a:avLst/>
              </a:prstGeom>
              <a:noFill/>
              <a:ln w="9525">
                <a:noFill/>
                <a:miter lim="800000"/>
                <a:headEnd/>
                <a:tailEnd/>
              </a:ln>
            </p:spPr>
            <p:txBody>
              <a:bodyPr wrap="square">
                <a:spAutoFit/>
              </a:bodyPr>
              <a:lstStyle/>
              <a:p>
                <a:r>
                  <a:rPr lang="zh-TW" altLang="en-US" sz="2800" b="1" dirty="0">
                    <a:solidFill>
                      <a:schemeClr val="bg1"/>
                    </a:solidFill>
                    <a:latin typeface="微軟正黑體" pitchFamily="34" charset="-120"/>
                    <a:ea typeface="微軟正黑體" pitchFamily="34" charset="-120"/>
                  </a:rPr>
                  <a:t>建置</a:t>
                </a:r>
              </a:p>
              <a:p>
                <a:r>
                  <a:rPr lang="zh-TW" altLang="en-US" sz="2800" b="1" dirty="0">
                    <a:solidFill>
                      <a:schemeClr val="bg1"/>
                    </a:solidFill>
                    <a:latin typeface="微軟正黑體" pitchFamily="34" charset="-120"/>
                    <a:ea typeface="微軟正黑體" pitchFamily="34" charset="-120"/>
                  </a:rPr>
                  <a:t>特色</a:t>
                </a:r>
              </a:p>
            </p:txBody>
          </p:sp>
        </p:grpSp>
      </p:grpSp>
      <p:grpSp>
        <p:nvGrpSpPr>
          <p:cNvPr id="32" name="群組 31"/>
          <p:cNvGrpSpPr/>
          <p:nvPr/>
        </p:nvGrpSpPr>
        <p:grpSpPr>
          <a:xfrm>
            <a:off x="620192" y="879004"/>
            <a:ext cx="8007381" cy="4595828"/>
            <a:chOff x="452407" y="2076435"/>
            <a:chExt cx="8007381" cy="4595828"/>
          </a:xfrm>
        </p:grpSpPr>
        <p:pic>
          <p:nvPicPr>
            <p:cNvPr id="5" name="Picture 41" descr="DSCI1144"/>
            <p:cNvPicPr>
              <a:picLocks noChangeAspect="1" noChangeArrowheads="1"/>
            </p:cNvPicPr>
            <p:nvPr/>
          </p:nvPicPr>
          <p:blipFill>
            <a:blip r:embed="rId4" cstate="print"/>
            <a:srcRect b="26389"/>
            <a:stretch>
              <a:fillRect/>
            </a:stretch>
          </p:blipFill>
          <p:spPr bwMode="auto">
            <a:xfrm>
              <a:off x="3348038" y="5373688"/>
              <a:ext cx="2352675" cy="1298575"/>
            </a:xfrm>
            <a:prstGeom prst="rect">
              <a:avLst/>
            </a:prstGeom>
            <a:noFill/>
            <a:ln w="9525">
              <a:noFill/>
              <a:miter lim="800000"/>
              <a:headEnd/>
              <a:tailEnd/>
            </a:ln>
          </p:spPr>
        </p:pic>
        <p:pic>
          <p:nvPicPr>
            <p:cNvPr id="6" name="Picture 40" descr="DSCI1120"/>
            <p:cNvPicPr>
              <a:picLocks noChangeAspect="1" noChangeArrowheads="1"/>
            </p:cNvPicPr>
            <p:nvPr/>
          </p:nvPicPr>
          <p:blipFill>
            <a:blip r:embed="rId5" cstate="print"/>
            <a:srcRect l="18924" r="32257" b="24400"/>
            <a:stretch>
              <a:fillRect/>
            </a:stretch>
          </p:blipFill>
          <p:spPr bwMode="auto">
            <a:xfrm>
              <a:off x="7169150" y="2133600"/>
              <a:ext cx="1290638" cy="2663825"/>
            </a:xfrm>
            <a:prstGeom prst="rect">
              <a:avLst/>
            </a:prstGeom>
            <a:noFill/>
            <a:ln w="9525">
              <a:noFill/>
              <a:miter lim="800000"/>
              <a:headEnd/>
              <a:tailEnd/>
            </a:ln>
          </p:spPr>
        </p:pic>
        <p:pic>
          <p:nvPicPr>
            <p:cNvPr id="10" name="Picture 23"/>
            <p:cNvPicPr>
              <a:picLocks noChangeAspect="1" noChangeArrowheads="1"/>
            </p:cNvPicPr>
            <p:nvPr/>
          </p:nvPicPr>
          <p:blipFill>
            <a:blip r:embed="rId6" cstate="print"/>
            <a:srcRect/>
            <a:stretch>
              <a:fillRect/>
            </a:stretch>
          </p:blipFill>
          <p:spPr bwMode="auto">
            <a:xfrm>
              <a:off x="2667000" y="3124200"/>
              <a:ext cx="3457575" cy="2054225"/>
            </a:xfrm>
            <a:prstGeom prst="rect">
              <a:avLst/>
            </a:prstGeom>
            <a:noFill/>
            <a:ln w="9525" algn="ctr">
              <a:noFill/>
              <a:miter lim="800000"/>
              <a:headEnd/>
              <a:tailEnd/>
            </a:ln>
          </p:spPr>
        </p:pic>
        <p:sp>
          <p:nvSpPr>
            <p:cNvPr id="11" name="圓角矩形 10"/>
            <p:cNvSpPr/>
            <p:nvPr/>
          </p:nvSpPr>
          <p:spPr bwMode="auto">
            <a:xfrm>
              <a:off x="5843647" y="6038585"/>
              <a:ext cx="2429499" cy="499990"/>
            </a:xfrm>
            <a:prstGeom prst="roundRect">
              <a:avLst>
                <a:gd name="adj" fmla="val 50000"/>
              </a:avLst>
            </a:prstGeom>
            <a:gradFill flip="none" rotWithShape="1">
              <a:gsLst>
                <a:gs pos="0">
                  <a:srgbClr val="83C937">
                    <a:shade val="30000"/>
                    <a:satMod val="115000"/>
                  </a:srgbClr>
                </a:gs>
                <a:gs pos="50000">
                  <a:srgbClr val="83C937">
                    <a:shade val="67500"/>
                    <a:satMod val="115000"/>
                  </a:srgbClr>
                </a:gs>
                <a:gs pos="100000">
                  <a:srgbClr val="83C937">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kumimoji="0" lang="zh-TW" altLang="en-US" sz="2000" b="1" dirty="0">
                  <a:solidFill>
                    <a:schemeClr val="bg1"/>
                  </a:solidFill>
                  <a:latin typeface="微軟正黑體" pitchFamily="34" charset="-120"/>
                  <a:ea typeface="微軟正黑體" pitchFamily="34" charset="-120"/>
                </a:rPr>
                <a:t>站牌運作狀態監控</a:t>
              </a:r>
            </a:p>
          </p:txBody>
        </p:sp>
        <p:pic>
          <p:nvPicPr>
            <p:cNvPr id="15" name="Picture 941" descr="j0195384"/>
            <p:cNvPicPr>
              <a:picLocks noChangeAspect="1" noChangeArrowheads="1"/>
            </p:cNvPicPr>
            <p:nvPr/>
          </p:nvPicPr>
          <p:blipFill>
            <a:blip r:embed="rId7" cstate="print"/>
            <a:srcRect/>
            <a:stretch>
              <a:fillRect/>
            </a:stretch>
          </p:blipFill>
          <p:spPr bwMode="auto">
            <a:xfrm>
              <a:off x="6019800" y="5029200"/>
              <a:ext cx="1074738" cy="1098550"/>
            </a:xfrm>
            <a:prstGeom prst="rect">
              <a:avLst/>
            </a:prstGeom>
            <a:noFill/>
            <a:ln w="9525">
              <a:noFill/>
              <a:miter lim="800000"/>
              <a:headEnd/>
              <a:tailEnd/>
            </a:ln>
          </p:spPr>
        </p:pic>
        <p:pic>
          <p:nvPicPr>
            <p:cNvPr id="16" name="Picture 10" descr="IMG_0107"/>
            <p:cNvPicPr>
              <a:picLocks noChangeAspect="1" noChangeArrowheads="1"/>
            </p:cNvPicPr>
            <p:nvPr/>
          </p:nvPicPr>
          <p:blipFill>
            <a:blip r:embed="rId8" cstate="print"/>
            <a:srcRect r="6334" b="22083"/>
            <a:stretch>
              <a:fillRect/>
            </a:stretch>
          </p:blipFill>
          <p:spPr bwMode="auto">
            <a:xfrm>
              <a:off x="4191000" y="2133600"/>
              <a:ext cx="2743200" cy="1262063"/>
            </a:xfrm>
            <a:prstGeom prst="rect">
              <a:avLst/>
            </a:prstGeom>
            <a:noFill/>
            <a:ln w="9525">
              <a:noFill/>
              <a:miter lim="800000"/>
              <a:headEnd/>
              <a:tailEnd/>
            </a:ln>
          </p:spPr>
        </p:pic>
        <p:pic>
          <p:nvPicPr>
            <p:cNvPr id="17" name="Picture 31" descr="模擬0625"/>
            <p:cNvPicPr>
              <a:picLocks noChangeAspect="1" noChangeArrowheads="1"/>
            </p:cNvPicPr>
            <p:nvPr/>
          </p:nvPicPr>
          <p:blipFill>
            <a:blip r:embed="rId9" cstate="print">
              <a:clrChange>
                <a:clrFrom>
                  <a:srgbClr val="FFFFFF"/>
                </a:clrFrom>
                <a:clrTo>
                  <a:srgbClr val="FFFFFF">
                    <a:alpha val="0"/>
                  </a:srgbClr>
                </a:clrTo>
              </a:clrChange>
            </a:blip>
            <a:srcRect r="73619"/>
            <a:stretch>
              <a:fillRect/>
            </a:stretch>
          </p:blipFill>
          <p:spPr bwMode="auto">
            <a:xfrm>
              <a:off x="762000" y="4114800"/>
              <a:ext cx="898525" cy="2343150"/>
            </a:xfrm>
            <a:prstGeom prst="rect">
              <a:avLst/>
            </a:prstGeom>
            <a:noFill/>
            <a:ln w="9525">
              <a:noFill/>
              <a:miter lim="800000"/>
              <a:headEnd/>
              <a:tailEnd/>
            </a:ln>
          </p:spPr>
        </p:pic>
        <p:sp>
          <p:nvSpPr>
            <p:cNvPr id="18" name="圓角矩形 17"/>
            <p:cNvSpPr/>
            <p:nvPr/>
          </p:nvSpPr>
          <p:spPr bwMode="auto">
            <a:xfrm>
              <a:off x="5405407" y="2147873"/>
              <a:ext cx="1521849" cy="408800"/>
            </a:xfrm>
            <a:prstGeom prst="roundRect">
              <a:avLst>
                <a:gd name="adj" fmla="val 50000"/>
              </a:avLst>
            </a:prstGeom>
            <a:gradFill flip="none" rotWithShape="1">
              <a:gsLst>
                <a:gs pos="0">
                  <a:srgbClr val="009999">
                    <a:shade val="30000"/>
                    <a:satMod val="115000"/>
                  </a:srgbClr>
                </a:gs>
                <a:gs pos="50000">
                  <a:srgbClr val="009999">
                    <a:shade val="67500"/>
                    <a:satMod val="115000"/>
                  </a:srgbClr>
                </a:gs>
                <a:gs pos="100000">
                  <a:srgbClr val="009999">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lang="zh-TW" altLang="en-US" sz="1800">
                  <a:solidFill>
                    <a:schemeClr val="bg1"/>
                  </a:solidFill>
                  <a:latin typeface="微軟正黑體" pitchFamily="34" charset="-120"/>
                  <a:ea typeface="微軟正黑體" pitchFamily="34" charset="-120"/>
                </a:rPr>
                <a:t>候車亭站牌</a:t>
              </a:r>
            </a:p>
          </p:txBody>
        </p:sp>
        <p:sp>
          <p:nvSpPr>
            <p:cNvPr id="19" name="圓角矩形 8"/>
            <p:cNvSpPr/>
            <p:nvPr/>
          </p:nvSpPr>
          <p:spPr bwMode="auto">
            <a:xfrm>
              <a:off x="452407" y="5805473"/>
              <a:ext cx="1521849" cy="408800"/>
            </a:xfrm>
            <a:prstGeom prst="roundRect">
              <a:avLst>
                <a:gd name="adj" fmla="val 50000"/>
              </a:avLst>
            </a:prstGeom>
            <a:gradFill flip="none" rotWithShape="1">
              <a:gsLst>
                <a:gs pos="0">
                  <a:srgbClr val="009999">
                    <a:shade val="30000"/>
                    <a:satMod val="115000"/>
                  </a:srgbClr>
                </a:gs>
                <a:gs pos="50000">
                  <a:srgbClr val="009999">
                    <a:shade val="67500"/>
                    <a:satMod val="115000"/>
                  </a:srgbClr>
                </a:gs>
                <a:gs pos="100000">
                  <a:srgbClr val="009999">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lang="zh-TW" altLang="en-US" sz="1800">
                  <a:solidFill>
                    <a:schemeClr val="bg1"/>
                  </a:solidFill>
                  <a:latin typeface="微軟正黑體" pitchFamily="34" charset="-120"/>
                  <a:ea typeface="微軟正黑體" pitchFamily="34" charset="-120"/>
                </a:rPr>
                <a:t>獨立式站牌</a:t>
              </a:r>
            </a:p>
          </p:txBody>
        </p:sp>
        <p:sp>
          <p:nvSpPr>
            <p:cNvPr id="20" name="圓角矩形 8"/>
            <p:cNvSpPr/>
            <p:nvPr/>
          </p:nvSpPr>
          <p:spPr bwMode="auto">
            <a:xfrm>
              <a:off x="2628870" y="5173648"/>
              <a:ext cx="1521849" cy="408800"/>
            </a:xfrm>
            <a:prstGeom prst="roundRect">
              <a:avLst>
                <a:gd name="adj" fmla="val 50000"/>
              </a:avLst>
            </a:prstGeom>
            <a:gradFill flip="none" rotWithShape="1">
              <a:gsLst>
                <a:gs pos="0">
                  <a:srgbClr val="009999">
                    <a:shade val="30000"/>
                    <a:satMod val="115000"/>
                  </a:srgbClr>
                </a:gs>
                <a:gs pos="50000">
                  <a:srgbClr val="009999">
                    <a:shade val="67500"/>
                    <a:satMod val="115000"/>
                  </a:srgbClr>
                </a:gs>
                <a:gs pos="100000">
                  <a:srgbClr val="009999">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lang="zh-TW" altLang="en-US" sz="1800">
                  <a:solidFill>
                    <a:schemeClr val="bg1"/>
                  </a:solidFill>
                  <a:latin typeface="微軟正黑體" pitchFamily="34" charset="-120"/>
                  <a:ea typeface="微軟正黑體" pitchFamily="34" charset="-120"/>
                </a:rPr>
                <a:t>多路線站牌</a:t>
              </a:r>
            </a:p>
          </p:txBody>
        </p:sp>
        <p:sp>
          <p:nvSpPr>
            <p:cNvPr id="21" name="圓角矩形 8"/>
            <p:cNvSpPr/>
            <p:nvPr/>
          </p:nvSpPr>
          <p:spPr bwMode="auto">
            <a:xfrm>
              <a:off x="6353145" y="3854436"/>
              <a:ext cx="1521849" cy="408799"/>
            </a:xfrm>
            <a:prstGeom prst="roundRect">
              <a:avLst>
                <a:gd name="adj" fmla="val 50000"/>
              </a:avLst>
            </a:prstGeom>
            <a:gradFill flip="none" rotWithShape="1">
              <a:gsLst>
                <a:gs pos="0">
                  <a:srgbClr val="009999">
                    <a:shade val="30000"/>
                    <a:satMod val="115000"/>
                  </a:srgbClr>
                </a:gs>
                <a:gs pos="50000">
                  <a:srgbClr val="009999">
                    <a:shade val="67500"/>
                    <a:satMod val="115000"/>
                  </a:srgbClr>
                </a:gs>
                <a:gs pos="100000">
                  <a:srgbClr val="009999">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lang="zh-TW" altLang="en-US" sz="1800" dirty="0">
                  <a:solidFill>
                    <a:schemeClr val="bg1"/>
                  </a:solidFill>
                  <a:latin typeface="微軟正黑體" pitchFamily="34" charset="-120"/>
                  <a:ea typeface="微軟正黑體" pitchFamily="34" charset="-120"/>
                </a:rPr>
                <a:t>獨立式站牌</a:t>
              </a:r>
            </a:p>
          </p:txBody>
        </p:sp>
        <p:cxnSp>
          <p:nvCxnSpPr>
            <p:cNvPr id="22" name="直線接點 30"/>
            <p:cNvCxnSpPr>
              <a:cxnSpLocks noChangeShapeType="1"/>
            </p:cNvCxnSpPr>
            <p:nvPr/>
          </p:nvCxnSpPr>
          <p:spPr bwMode="auto">
            <a:xfrm rot="10800000" flipV="1">
              <a:off x="1600200" y="4419600"/>
              <a:ext cx="2514600" cy="533400"/>
            </a:xfrm>
            <a:prstGeom prst="line">
              <a:avLst/>
            </a:prstGeom>
            <a:noFill/>
            <a:ln w="38100" algn="ctr">
              <a:solidFill>
                <a:srgbClr val="0000FF"/>
              </a:solidFill>
              <a:round/>
              <a:headEnd type="oval" w="med" len="med"/>
              <a:tailEnd type="oval" w="med" len="med"/>
            </a:ln>
          </p:spPr>
        </p:cxnSp>
        <p:cxnSp>
          <p:nvCxnSpPr>
            <p:cNvPr id="23" name="直線接點 30"/>
            <p:cNvCxnSpPr>
              <a:cxnSpLocks noChangeShapeType="1"/>
            </p:cNvCxnSpPr>
            <p:nvPr/>
          </p:nvCxnSpPr>
          <p:spPr bwMode="auto">
            <a:xfrm rot="10800000">
              <a:off x="3124200" y="3505200"/>
              <a:ext cx="1066800" cy="685800"/>
            </a:xfrm>
            <a:prstGeom prst="line">
              <a:avLst/>
            </a:prstGeom>
            <a:noFill/>
            <a:ln w="38100" algn="ctr">
              <a:solidFill>
                <a:srgbClr val="0000FF"/>
              </a:solidFill>
              <a:round/>
              <a:headEnd type="oval" w="med" len="med"/>
              <a:tailEnd type="oval" w="med" len="med"/>
            </a:ln>
          </p:spPr>
        </p:cxnSp>
        <p:cxnSp>
          <p:nvCxnSpPr>
            <p:cNvPr id="24" name="直線接點 30"/>
            <p:cNvCxnSpPr>
              <a:cxnSpLocks noChangeShapeType="1"/>
            </p:cNvCxnSpPr>
            <p:nvPr/>
          </p:nvCxnSpPr>
          <p:spPr bwMode="auto">
            <a:xfrm rot="10800000" flipV="1">
              <a:off x="4495800" y="3124200"/>
              <a:ext cx="533400" cy="1066800"/>
            </a:xfrm>
            <a:prstGeom prst="line">
              <a:avLst/>
            </a:prstGeom>
            <a:noFill/>
            <a:ln w="38100" algn="ctr">
              <a:solidFill>
                <a:srgbClr val="0000FF"/>
              </a:solidFill>
              <a:round/>
              <a:headEnd type="oval" w="med" len="med"/>
              <a:tailEnd type="oval" w="med" len="med"/>
            </a:ln>
          </p:spPr>
        </p:cxnSp>
        <p:cxnSp>
          <p:nvCxnSpPr>
            <p:cNvPr id="25" name="直線接點 30"/>
            <p:cNvCxnSpPr>
              <a:cxnSpLocks noChangeShapeType="1"/>
            </p:cNvCxnSpPr>
            <p:nvPr/>
          </p:nvCxnSpPr>
          <p:spPr bwMode="auto">
            <a:xfrm rot="10800000" flipH="1">
              <a:off x="3924300" y="4648200"/>
              <a:ext cx="419100" cy="365125"/>
            </a:xfrm>
            <a:prstGeom prst="line">
              <a:avLst/>
            </a:prstGeom>
            <a:noFill/>
            <a:ln w="38100" algn="ctr">
              <a:solidFill>
                <a:srgbClr val="0000FF"/>
              </a:solidFill>
              <a:round/>
              <a:headEnd type="oval" w="med" len="med"/>
              <a:tailEnd type="oval" w="med" len="med"/>
            </a:ln>
          </p:spPr>
        </p:cxnSp>
        <p:cxnSp>
          <p:nvCxnSpPr>
            <p:cNvPr id="26" name="直線接點 30"/>
            <p:cNvCxnSpPr>
              <a:cxnSpLocks noChangeShapeType="1"/>
            </p:cNvCxnSpPr>
            <p:nvPr/>
          </p:nvCxnSpPr>
          <p:spPr bwMode="auto">
            <a:xfrm rot="10800000" flipV="1">
              <a:off x="4648200" y="4127500"/>
              <a:ext cx="1524000" cy="292100"/>
            </a:xfrm>
            <a:prstGeom prst="line">
              <a:avLst/>
            </a:prstGeom>
            <a:noFill/>
            <a:ln w="38100" algn="ctr">
              <a:solidFill>
                <a:srgbClr val="0000FF"/>
              </a:solidFill>
              <a:round/>
              <a:headEnd type="oval" w="med" len="med"/>
              <a:tailEnd type="oval" w="med" len="med"/>
            </a:ln>
          </p:spPr>
        </p:cxnSp>
        <p:cxnSp>
          <p:nvCxnSpPr>
            <p:cNvPr id="27" name="直線接點 30"/>
            <p:cNvCxnSpPr>
              <a:cxnSpLocks noChangeShapeType="1"/>
            </p:cNvCxnSpPr>
            <p:nvPr/>
          </p:nvCxnSpPr>
          <p:spPr bwMode="auto">
            <a:xfrm rot="10800000">
              <a:off x="4648200" y="4648200"/>
              <a:ext cx="1371600" cy="609600"/>
            </a:xfrm>
            <a:prstGeom prst="line">
              <a:avLst/>
            </a:prstGeom>
            <a:noFill/>
            <a:ln w="38100" algn="ctr">
              <a:solidFill>
                <a:srgbClr val="FF0000"/>
              </a:solidFill>
              <a:round/>
              <a:headEnd type="oval" w="med" len="med"/>
              <a:tailEnd type="oval" w="med" len="med"/>
            </a:ln>
          </p:spPr>
        </p:cxnSp>
        <p:pic>
          <p:nvPicPr>
            <p:cNvPr id="28" name="Picture 2" descr="1"/>
            <p:cNvPicPr>
              <a:picLocks noChangeAspect="1" noChangeArrowheads="1"/>
            </p:cNvPicPr>
            <p:nvPr/>
          </p:nvPicPr>
          <p:blipFill>
            <a:blip r:embed="rId10" cstate="print"/>
            <a:srcRect/>
            <a:stretch>
              <a:fillRect/>
            </a:stretch>
          </p:blipFill>
          <p:spPr bwMode="auto">
            <a:xfrm>
              <a:off x="990600" y="2133600"/>
              <a:ext cx="2246313" cy="1482725"/>
            </a:xfrm>
            <a:prstGeom prst="rect">
              <a:avLst/>
            </a:prstGeom>
            <a:noFill/>
            <a:ln w="9525">
              <a:noFill/>
              <a:miter lim="800000"/>
              <a:headEnd/>
              <a:tailEnd/>
            </a:ln>
          </p:spPr>
        </p:pic>
        <p:sp>
          <p:nvSpPr>
            <p:cNvPr id="29" name="圓角矩形 8"/>
            <p:cNvSpPr/>
            <p:nvPr/>
          </p:nvSpPr>
          <p:spPr bwMode="auto">
            <a:xfrm>
              <a:off x="1023907" y="2076435"/>
              <a:ext cx="1521849" cy="408801"/>
            </a:xfrm>
            <a:prstGeom prst="roundRect">
              <a:avLst>
                <a:gd name="adj" fmla="val 50000"/>
              </a:avLst>
            </a:prstGeom>
            <a:gradFill flip="none" rotWithShape="1">
              <a:gsLst>
                <a:gs pos="0">
                  <a:srgbClr val="009999">
                    <a:shade val="30000"/>
                    <a:satMod val="115000"/>
                  </a:srgbClr>
                </a:gs>
                <a:gs pos="50000">
                  <a:srgbClr val="009999">
                    <a:shade val="67500"/>
                    <a:satMod val="115000"/>
                  </a:srgbClr>
                </a:gs>
                <a:gs pos="100000">
                  <a:srgbClr val="009999">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lang="zh-TW" altLang="en-US" sz="1800">
                  <a:solidFill>
                    <a:schemeClr val="bg1"/>
                  </a:solidFill>
                  <a:latin typeface="微軟正黑體" pitchFamily="34" charset="-120"/>
                  <a:ea typeface="微軟正黑體" pitchFamily="34" charset="-120"/>
                </a:rPr>
                <a:t>社區型站牌</a:t>
              </a:r>
            </a:p>
          </p:txBody>
        </p:sp>
      </p:grpSp>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Grp="1" noChangeArrowheads="1"/>
          </p:cNvSpPr>
          <p:nvPr>
            <p:ph type="sldNum" sz="quarter" idx="4294967295"/>
          </p:nvPr>
        </p:nvSpPr>
        <p:spPr>
          <a:xfrm>
            <a:off x="6894513" y="6572250"/>
            <a:ext cx="2133600" cy="214313"/>
          </a:xfrm>
          <a:prstGeom prst="rect">
            <a:avLst/>
          </a:prstGeom>
          <a:noFill/>
        </p:spPr>
        <p:txBody>
          <a:bodyPr/>
          <a:lstStyle/>
          <a:p>
            <a:pPr defTabSz="912813"/>
            <a:fld id="{54F27B53-5E0C-437D-93A4-D8DB09986DF9}" type="slidenum">
              <a:rPr lang="zh-TW" altLang="en-US" smtClean="0">
                <a:latin typeface="微軟正黑體" panose="020B0604030504040204" pitchFamily="34" charset="-120"/>
                <a:ea typeface="微軟正黑體" panose="020B0604030504040204" pitchFamily="34" charset="-120"/>
              </a:rPr>
              <a:pPr defTabSz="912813"/>
              <a:t>29</a:t>
            </a:fld>
            <a:endParaRPr lang="en-US" altLang="zh-TW" smtClean="0">
              <a:latin typeface="微軟正黑體" panose="020B0604030504040204" pitchFamily="34" charset="-120"/>
              <a:ea typeface="微軟正黑體" panose="020B0604030504040204" pitchFamily="34" charset="-120"/>
            </a:endParaRPr>
          </a:p>
        </p:txBody>
      </p:sp>
      <p:sp>
        <p:nvSpPr>
          <p:cNvPr id="17" name="標題 1"/>
          <p:cNvSpPr txBox="1">
            <a:spLocks/>
          </p:cNvSpPr>
          <p:nvPr/>
        </p:nvSpPr>
        <p:spPr bwMode="auto">
          <a:xfrm>
            <a:off x="609600" y="228600"/>
            <a:ext cx="7418784" cy="45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lgn="l" eaLnBrk="0" hangingPunct="0"/>
            <a:r>
              <a:rPr kumimoji="1" lang="zh-TW" altLang="en-US" sz="3200" kern="0" dirty="0" smtClean="0">
                <a:solidFill>
                  <a:srgbClr val="000066"/>
                </a:solidFill>
                <a:effectLst>
                  <a:outerShdw blurRad="38100" dist="38100" dir="2700000" algn="tl">
                    <a:srgbClr val="C0C0C0"/>
                  </a:outerShdw>
                </a:effectLst>
                <a:latin typeface="微軟正黑體" pitchFamily="34" charset="-120"/>
                <a:ea typeface="微軟正黑體" pitchFamily="34" charset="-120"/>
              </a:rPr>
              <a:t>站牌維運中心系統</a:t>
            </a:r>
            <a:r>
              <a:rPr kumimoji="1" lang="en-US" altLang="zh-TW" sz="3200" kern="0" dirty="0" smtClean="0">
                <a:solidFill>
                  <a:srgbClr val="000066"/>
                </a:solidFill>
                <a:effectLst>
                  <a:outerShdw blurRad="38100" dist="38100" dir="2700000" algn="tl">
                    <a:srgbClr val="C0C0C0"/>
                  </a:outerShdw>
                </a:effectLst>
                <a:latin typeface="微軟正黑體" pitchFamily="34" charset="-120"/>
                <a:ea typeface="微軟正黑體" pitchFamily="34" charset="-120"/>
              </a:rPr>
              <a:t>(2/3)-</a:t>
            </a:r>
            <a:r>
              <a:rPr kumimoji="1" lang="zh-TW" altLang="en-US" sz="3200" kern="0" noProof="0" dirty="0" smtClean="0">
                <a:solidFill>
                  <a:srgbClr val="000066"/>
                </a:solidFill>
                <a:effectLst>
                  <a:outerShdw blurRad="38100" dist="38100" dir="2700000" algn="tl">
                    <a:srgbClr val="C0C0C0"/>
                  </a:outerShdw>
                </a:effectLst>
                <a:latin typeface="微軟正黑體" pitchFamily="34" charset="-120"/>
                <a:ea typeface="微軟正黑體" pitchFamily="34" charset="-120"/>
                <a:cs typeface="+mj-cs"/>
              </a:rPr>
              <a:t>站牌遠端設定</a:t>
            </a:r>
            <a:endParaRPr kumimoji="1" lang="zh-TW" altLang="en-US" sz="3200" b="1" i="0" u="none" strike="noStrike" kern="0" cap="none" spc="0" normalizeH="0" baseline="0" noProof="0" dirty="0">
              <a:ln>
                <a:noFill/>
              </a:ln>
              <a:solidFill>
                <a:srgbClr val="000066"/>
              </a:solidFill>
              <a:effectLst>
                <a:outerShdw blurRad="38100" dist="38100" dir="2700000" algn="tl">
                  <a:srgbClr val="C0C0C0"/>
                </a:outerShdw>
              </a:effectLst>
              <a:uLnTx/>
              <a:uFillTx/>
              <a:latin typeface="微軟正黑體" pitchFamily="34" charset="-120"/>
              <a:ea typeface="微軟正黑體" pitchFamily="34" charset="-120"/>
              <a:cs typeface="+mj-cs"/>
            </a:endParaRPr>
          </a:p>
        </p:txBody>
      </p:sp>
      <p:sp>
        <p:nvSpPr>
          <p:cNvPr id="18" name="五邊形 17"/>
          <p:cNvSpPr/>
          <p:nvPr/>
        </p:nvSpPr>
        <p:spPr bwMode="auto">
          <a:xfrm flipH="1">
            <a:off x="6858000" y="1214438"/>
            <a:ext cx="2143125" cy="571500"/>
          </a:xfrm>
          <a:prstGeom prst="homePlate">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wrap="none" anchor="ctr"/>
          <a:lstStyle/>
          <a:p>
            <a:pPr algn="ctr">
              <a:defRPr/>
            </a:pPr>
            <a:r>
              <a:rPr lang="zh-TW" altLang="en-US" sz="2000" dirty="0">
                <a:solidFill>
                  <a:schemeClr val="bg1"/>
                </a:solidFill>
                <a:latin typeface="微軟正黑體" panose="020B0604030504040204" pitchFamily="34" charset="-120"/>
                <a:ea typeface="微軟正黑體" panose="020B0604030504040204" pitchFamily="34" charset="-120"/>
              </a:rPr>
              <a:t>維運中心系統</a:t>
            </a:r>
          </a:p>
        </p:txBody>
      </p:sp>
      <p:pic>
        <p:nvPicPr>
          <p:cNvPr id="19" name="Picture 3"/>
          <p:cNvPicPr>
            <a:picLocks noChangeAspect="1" noChangeArrowheads="1"/>
          </p:cNvPicPr>
          <p:nvPr/>
        </p:nvPicPr>
        <p:blipFill>
          <a:blip r:embed="rId3" cstate="print"/>
          <a:srcRect/>
          <a:stretch>
            <a:fillRect/>
          </a:stretch>
        </p:blipFill>
        <p:spPr bwMode="auto">
          <a:xfrm>
            <a:off x="250825" y="1070202"/>
            <a:ext cx="3889375" cy="3287713"/>
          </a:xfrm>
          <a:prstGeom prst="rect">
            <a:avLst/>
          </a:prstGeom>
          <a:noFill/>
          <a:ln w="9525" algn="ctr">
            <a:noFill/>
            <a:miter lim="800000"/>
            <a:headEnd/>
            <a:tailEnd/>
          </a:ln>
        </p:spPr>
      </p:pic>
      <p:pic>
        <p:nvPicPr>
          <p:cNvPr id="20" name="Picture 4"/>
          <p:cNvPicPr>
            <a:picLocks noChangeAspect="1" noChangeArrowheads="1"/>
          </p:cNvPicPr>
          <p:nvPr/>
        </p:nvPicPr>
        <p:blipFill>
          <a:blip r:embed="rId4" cstate="print"/>
          <a:srcRect/>
          <a:stretch>
            <a:fillRect/>
          </a:stretch>
        </p:blipFill>
        <p:spPr bwMode="auto">
          <a:xfrm>
            <a:off x="4211645" y="3012884"/>
            <a:ext cx="4681537" cy="3121025"/>
          </a:xfrm>
          <a:prstGeom prst="rect">
            <a:avLst/>
          </a:prstGeom>
          <a:noFill/>
          <a:ln w="9525" algn="ctr">
            <a:noFill/>
            <a:miter lim="800000"/>
            <a:headEnd/>
            <a:tailEnd/>
          </a:ln>
        </p:spPr>
      </p:pic>
      <p:grpSp>
        <p:nvGrpSpPr>
          <p:cNvPr id="21" name="群組 16"/>
          <p:cNvGrpSpPr>
            <a:grpSpLocks/>
          </p:cNvGrpSpPr>
          <p:nvPr/>
        </p:nvGrpSpPr>
        <p:grpSpPr bwMode="auto">
          <a:xfrm>
            <a:off x="2571750" y="1222375"/>
            <a:ext cx="3116263" cy="2566988"/>
            <a:chOff x="2571736" y="1222375"/>
            <a:chExt cx="3116277" cy="2566988"/>
          </a:xfrm>
        </p:grpSpPr>
        <p:pic>
          <p:nvPicPr>
            <p:cNvPr id="22" name="Picture 6"/>
            <p:cNvPicPr>
              <a:picLocks noChangeAspect="1" noChangeArrowheads="1"/>
            </p:cNvPicPr>
            <p:nvPr/>
          </p:nvPicPr>
          <p:blipFill>
            <a:blip r:embed="rId5" cstate="print"/>
            <a:srcRect/>
            <a:stretch>
              <a:fillRect/>
            </a:stretch>
          </p:blipFill>
          <p:spPr bwMode="auto">
            <a:xfrm>
              <a:off x="4211638" y="1222375"/>
              <a:ext cx="1476375" cy="1485900"/>
            </a:xfrm>
            <a:prstGeom prst="rect">
              <a:avLst/>
            </a:prstGeom>
            <a:noFill/>
            <a:ln w="38100" algn="ctr">
              <a:solidFill>
                <a:srgbClr val="CC0000"/>
              </a:solidFill>
              <a:miter lim="800000"/>
              <a:headEnd/>
              <a:tailEnd/>
            </a:ln>
          </p:spPr>
        </p:pic>
        <p:sp>
          <p:nvSpPr>
            <p:cNvPr id="23" name="Text Box 7"/>
            <p:cNvSpPr txBox="1">
              <a:spLocks noChangeArrowheads="1"/>
            </p:cNvSpPr>
            <p:nvPr/>
          </p:nvSpPr>
          <p:spPr bwMode="auto">
            <a:xfrm>
              <a:off x="2571736" y="2460625"/>
              <a:ext cx="1327150" cy="641350"/>
            </a:xfrm>
            <a:prstGeom prst="rect">
              <a:avLst/>
            </a:prstGeom>
            <a:noFill/>
            <a:ln w="9525" algn="ctr">
              <a:noFill/>
              <a:miter lim="800000"/>
              <a:headEnd/>
              <a:tailEnd/>
            </a:ln>
          </p:spPr>
          <p:txBody>
            <a:bodyPr wrap="none">
              <a:spAutoFit/>
            </a:bodyPr>
            <a:lstStyle/>
            <a:p>
              <a:pPr algn="r" defTabSz="912813"/>
              <a:r>
                <a:rPr lang="zh-TW" altLang="en-US" sz="1800" dirty="0">
                  <a:solidFill>
                    <a:srgbClr val="CC0000"/>
                  </a:solidFill>
                  <a:latin typeface="微軟正黑體" panose="020B0604030504040204" pitchFamily="34" charset="-120"/>
                  <a:ea typeface="微軟正黑體" panose="020B0604030504040204" pitchFamily="34" charset="-120"/>
                </a:rPr>
                <a:t>涵蓋各期</a:t>
              </a:r>
            </a:p>
            <a:p>
              <a:pPr algn="r" defTabSz="912813"/>
              <a:r>
                <a:rPr lang="zh-TW" altLang="en-US" sz="1800" dirty="0">
                  <a:solidFill>
                    <a:srgbClr val="CC0000"/>
                  </a:solidFill>
                  <a:latin typeface="微軟正黑體" panose="020B0604030504040204" pitchFamily="34" charset="-120"/>
                  <a:ea typeface="微軟正黑體" panose="020B0604030504040204" pitchFamily="34" charset="-120"/>
                </a:rPr>
                <a:t>智慧型站牌</a:t>
              </a:r>
            </a:p>
          </p:txBody>
        </p:sp>
        <p:sp>
          <p:nvSpPr>
            <p:cNvPr id="24" name="Line 8"/>
            <p:cNvSpPr>
              <a:spLocks noChangeShapeType="1"/>
            </p:cNvSpPr>
            <p:nvPr/>
          </p:nvSpPr>
          <p:spPr bwMode="auto">
            <a:xfrm flipV="1">
              <a:off x="3132138" y="2708275"/>
              <a:ext cx="1008062" cy="1081088"/>
            </a:xfrm>
            <a:prstGeom prst="line">
              <a:avLst/>
            </a:prstGeom>
            <a:noFill/>
            <a:ln w="38100">
              <a:solidFill>
                <a:srgbClr val="CC0000"/>
              </a:solidFill>
              <a:round/>
              <a:headEnd/>
              <a:tailEnd/>
            </a:ln>
          </p:spPr>
          <p:txBody>
            <a:bodyPr wrap="none">
              <a:spAutoFit/>
            </a:bodyPr>
            <a:lstStyle/>
            <a:p>
              <a:endParaRPr lang="zh-TW" altLang="en-US">
                <a:latin typeface="微軟正黑體" panose="020B0604030504040204" pitchFamily="34" charset="-120"/>
                <a:ea typeface="微軟正黑體" panose="020B0604030504040204" pitchFamily="34" charset="-120"/>
              </a:endParaRPr>
            </a:p>
          </p:txBody>
        </p:sp>
      </p:grpSp>
      <p:grpSp>
        <p:nvGrpSpPr>
          <p:cNvPr id="25" name="群組 17"/>
          <p:cNvGrpSpPr>
            <a:grpSpLocks/>
          </p:cNvGrpSpPr>
          <p:nvPr/>
        </p:nvGrpSpPr>
        <p:grpSpPr bwMode="auto">
          <a:xfrm>
            <a:off x="22813" y="3919120"/>
            <a:ext cx="1800494" cy="889089"/>
            <a:chOff x="-135" y="4061768"/>
            <a:chExt cx="1800494" cy="889089"/>
          </a:xfrm>
        </p:grpSpPr>
        <p:sp>
          <p:nvSpPr>
            <p:cNvPr id="26" name="Rectangle 9"/>
            <p:cNvSpPr>
              <a:spLocks noChangeArrowheads="1"/>
            </p:cNvSpPr>
            <p:nvPr/>
          </p:nvSpPr>
          <p:spPr bwMode="auto">
            <a:xfrm>
              <a:off x="250825" y="4061768"/>
              <a:ext cx="1512888" cy="461665"/>
            </a:xfrm>
            <a:prstGeom prst="rect">
              <a:avLst/>
            </a:prstGeom>
            <a:noFill/>
            <a:ln w="38100" algn="ctr">
              <a:solidFill>
                <a:srgbClr val="CC0000"/>
              </a:solidFill>
              <a:miter lim="800000"/>
              <a:headEnd/>
              <a:tailEnd/>
            </a:ln>
          </p:spPr>
          <p:txBody>
            <a:bodyPr anchor="ctr">
              <a:spAutoFit/>
            </a:bodyPr>
            <a:lstStyle/>
            <a:p>
              <a:pPr defTabSz="912813"/>
              <a:endParaRPr lang="zh-TW" altLang="en-US">
                <a:latin typeface="微軟正黑體" panose="020B0604030504040204" pitchFamily="34" charset="-120"/>
                <a:ea typeface="微軟正黑體" panose="020B0604030504040204" pitchFamily="34" charset="-120"/>
              </a:endParaRPr>
            </a:p>
          </p:txBody>
        </p:sp>
        <p:sp>
          <p:nvSpPr>
            <p:cNvPr id="27" name="Text Box 10"/>
            <p:cNvSpPr txBox="1">
              <a:spLocks noChangeArrowheads="1"/>
            </p:cNvSpPr>
            <p:nvPr/>
          </p:nvSpPr>
          <p:spPr bwMode="auto">
            <a:xfrm>
              <a:off x="-135" y="4581525"/>
              <a:ext cx="1800494" cy="369332"/>
            </a:xfrm>
            <a:prstGeom prst="rect">
              <a:avLst/>
            </a:prstGeom>
            <a:noFill/>
            <a:ln w="9525" algn="ctr">
              <a:noFill/>
              <a:miter lim="800000"/>
              <a:headEnd/>
              <a:tailEnd/>
            </a:ln>
          </p:spPr>
          <p:txBody>
            <a:bodyPr wrap="none">
              <a:spAutoFit/>
            </a:bodyPr>
            <a:lstStyle/>
            <a:p>
              <a:pPr defTabSz="912813"/>
              <a:r>
                <a:rPr lang="zh-TW" altLang="en-US" sz="1800" dirty="0" smtClean="0">
                  <a:solidFill>
                    <a:srgbClr val="CC0000"/>
                  </a:solidFill>
                  <a:latin typeface="微軟正黑體" panose="020B0604030504040204" pitchFamily="34" charset="-120"/>
                  <a:ea typeface="微軟正黑體" panose="020B0604030504040204" pitchFamily="34" charset="-120"/>
                </a:rPr>
                <a:t>設定開關機時間</a:t>
              </a:r>
              <a:endParaRPr lang="zh-TW" altLang="en-US" sz="1800" dirty="0">
                <a:solidFill>
                  <a:srgbClr val="CC0000"/>
                </a:solidFill>
                <a:latin typeface="微軟正黑體" panose="020B0604030504040204" pitchFamily="34" charset="-120"/>
                <a:ea typeface="微軟正黑體" panose="020B0604030504040204" pitchFamily="34" charset="-120"/>
              </a:endParaRPr>
            </a:p>
          </p:txBody>
        </p:sp>
      </p:grpSp>
      <p:grpSp>
        <p:nvGrpSpPr>
          <p:cNvPr id="28" name="群組 18"/>
          <p:cNvGrpSpPr>
            <a:grpSpLocks/>
          </p:cNvGrpSpPr>
          <p:nvPr/>
        </p:nvGrpSpPr>
        <p:grpSpPr bwMode="auto">
          <a:xfrm>
            <a:off x="4228494" y="3036242"/>
            <a:ext cx="3842308" cy="2674620"/>
            <a:chOff x="4214769" y="3898545"/>
            <a:chExt cx="3409075" cy="1169646"/>
          </a:xfrm>
        </p:grpSpPr>
        <p:sp>
          <p:nvSpPr>
            <p:cNvPr id="29" name="Rectangle 11"/>
            <p:cNvSpPr>
              <a:spLocks noChangeArrowheads="1"/>
            </p:cNvSpPr>
            <p:nvPr/>
          </p:nvSpPr>
          <p:spPr bwMode="auto">
            <a:xfrm>
              <a:off x="4214769" y="3898545"/>
              <a:ext cx="2988107" cy="461665"/>
            </a:xfrm>
            <a:prstGeom prst="rect">
              <a:avLst/>
            </a:prstGeom>
            <a:noFill/>
            <a:ln w="38100" algn="ctr">
              <a:solidFill>
                <a:srgbClr val="CC0000"/>
              </a:solidFill>
              <a:miter lim="800000"/>
              <a:headEnd/>
              <a:tailEnd/>
            </a:ln>
          </p:spPr>
          <p:txBody>
            <a:bodyPr wrap="square" anchor="ctr">
              <a:spAutoFit/>
            </a:bodyPr>
            <a:lstStyle/>
            <a:p>
              <a:pPr defTabSz="912813"/>
              <a:endParaRPr lang="zh-TW" altLang="en-US">
                <a:latin typeface="微軟正黑體" panose="020B0604030504040204" pitchFamily="34" charset="-120"/>
                <a:ea typeface="微軟正黑體" panose="020B0604030504040204" pitchFamily="34" charset="-120"/>
              </a:endParaRPr>
            </a:p>
          </p:txBody>
        </p:sp>
        <p:sp>
          <p:nvSpPr>
            <p:cNvPr id="30" name="Text Box 12"/>
            <p:cNvSpPr txBox="1">
              <a:spLocks noChangeArrowheads="1"/>
            </p:cNvSpPr>
            <p:nvPr/>
          </p:nvSpPr>
          <p:spPr bwMode="auto">
            <a:xfrm>
              <a:off x="6525294" y="4426841"/>
              <a:ext cx="1098550" cy="641350"/>
            </a:xfrm>
            <a:prstGeom prst="rect">
              <a:avLst/>
            </a:prstGeom>
            <a:noFill/>
            <a:ln w="9525" algn="ctr">
              <a:noFill/>
              <a:miter lim="800000"/>
              <a:headEnd/>
              <a:tailEnd/>
            </a:ln>
          </p:spPr>
          <p:txBody>
            <a:bodyPr wrap="none">
              <a:spAutoFit/>
            </a:bodyPr>
            <a:lstStyle/>
            <a:p>
              <a:pPr defTabSz="912813"/>
              <a:r>
                <a:rPr lang="zh-TW" altLang="en-US" sz="1800" dirty="0">
                  <a:solidFill>
                    <a:srgbClr val="CC0000"/>
                  </a:solidFill>
                  <a:latin typeface="微軟正黑體" panose="020B0604030504040204" pitchFamily="34" charset="-120"/>
                  <a:ea typeface="微軟正黑體" panose="020B0604030504040204" pitchFamily="34" charset="-120"/>
                </a:rPr>
                <a:t>站牌顯示</a:t>
              </a:r>
            </a:p>
            <a:p>
              <a:pPr defTabSz="912813"/>
              <a:r>
                <a:rPr lang="zh-TW" altLang="en-US" sz="1800" dirty="0">
                  <a:solidFill>
                    <a:srgbClr val="CC0000"/>
                  </a:solidFill>
                  <a:latin typeface="微軟正黑體" panose="020B0604030504040204" pitchFamily="34" charset="-120"/>
                  <a:ea typeface="微軟正黑體" panose="020B0604030504040204" pitchFamily="34" charset="-120"/>
                </a:rPr>
                <a:t>內容設定</a:t>
              </a:r>
            </a:p>
          </p:txBody>
        </p:sp>
      </p:grpSp>
      <p:grpSp>
        <p:nvGrpSpPr>
          <p:cNvPr id="32" name="群組 19"/>
          <p:cNvGrpSpPr>
            <a:grpSpLocks/>
          </p:cNvGrpSpPr>
          <p:nvPr/>
        </p:nvGrpSpPr>
        <p:grpSpPr bwMode="auto">
          <a:xfrm>
            <a:off x="538964" y="4865596"/>
            <a:ext cx="3097213" cy="1597025"/>
            <a:chOff x="5867400" y="1196975"/>
            <a:chExt cx="3097213" cy="1597025"/>
          </a:xfrm>
        </p:grpSpPr>
        <p:pic>
          <p:nvPicPr>
            <p:cNvPr id="33" name="Picture 5"/>
            <p:cNvPicPr>
              <a:picLocks noChangeAspect="1" noChangeArrowheads="1"/>
            </p:cNvPicPr>
            <p:nvPr/>
          </p:nvPicPr>
          <p:blipFill>
            <a:blip r:embed="rId6" cstate="print"/>
            <a:srcRect/>
            <a:stretch>
              <a:fillRect/>
            </a:stretch>
          </p:blipFill>
          <p:spPr bwMode="auto">
            <a:xfrm>
              <a:off x="5867400" y="1196975"/>
              <a:ext cx="3097213" cy="1597025"/>
            </a:xfrm>
            <a:prstGeom prst="rect">
              <a:avLst/>
            </a:prstGeom>
            <a:noFill/>
            <a:ln w="9525" algn="ctr">
              <a:noFill/>
              <a:miter lim="800000"/>
              <a:headEnd/>
              <a:tailEnd/>
            </a:ln>
          </p:spPr>
        </p:pic>
        <p:sp>
          <p:nvSpPr>
            <p:cNvPr id="34" name="Rectangle 14"/>
            <p:cNvSpPr>
              <a:spLocks noChangeArrowheads="1"/>
            </p:cNvSpPr>
            <p:nvPr/>
          </p:nvSpPr>
          <p:spPr bwMode="auto">
            <a:xfrm>
              <a:off x="5867400" y="1542406"/>
              <a:ext cx="3097213" cy="461665"/>
            </a:xfrm>
            <a:prstGeom prst="rect">
              <a:avLst/>
            </a:prstGeom>
            <a:noFill/>
            <a:ln w="28575" algn="ctr">
              <a:solidFill>
                <a:srgbClr val="CC0000"/>
              </a:solidFill>
              <a:miter lim="800000"/>
              <a:headEnd/>
              <a:tailEnd/>
            </a:ln>
          </p:spPr>
          <p:txBody>
            <a:bodyPr anchor="ctr">
              <a:spAutoFit/>
            </a:bodyPr>
            <a:lstStyle/>
            <a:p>
              <a:pPr defTabSz="912813"/>
              <a:endParaRPr lang="zh-TW" altLang="en-US">
                <a:latin typeface="微軟正黑體" panose="020B0604030504040204" pitchFamily="34" charset="-120"/>
                <a:ea typeface="微軟正黑體" panose="020B0604030504040204" pitchFamily="34" charset="-120"/>
              </a:endParaRPr>
            </a:p>
          </p:txBody>
        </p:sp>
        <p:sp>
          <p:nvSpPr>
            <p:cNvPr id="35" name="Text Box 15"/>
            <p:cNvSpPr txBox="1">
              <a:spLocks noChangeArrowheads="1"/>
            </p:cNvSpPr>
            <p:nvPr/>
          </p:nvSpPr>
          <p:spPr bwMode="auto">
            <a:xfrm>
              <a:off x="6443663" y="2060575"/>
              <a:ext cx="2016125" cy="366713"/>
            </a:xfrm>
            <a:prstGeom prst="rect">
              <a:avLst/>
            </a:prstGeom>
            <a:noFill/>
            <a:ln w="9525" algn="ctr">
              <a:noFill/>
              <a:miter lim="800000"/>
              <a:headEnd/>
              <a:tailEnd/>
            </a:ln>
          </p:spPr>
          <p:txBody>
            <a:bodyPr>
              <a:spAutoFit/>
            </a:bodyPr>
            <a:lstStyle/>
            <a:p>
              <a:pPr defTabSz="912813"/>
              <a:r>
                <a:rPr lang="zh-TW" altLang="en-US" sz="1800">
                  <a:solidFill>
                    <a:srgbClr val="CC0000"/>
                  </a:solidFill>
                  <a:latin typeface="微軟正黑體" panose="020B0604030504040204" pitchFamily="34" charset="-120"/>
                  <a:ea typeface="微軟正黑體" panose="020B0604030504040204" pitchFamily="34" charset="-120"/>
                </a:rPr>
                <a:t>站牌顯示路線設定</a:t>
              </a:r>
            </a:p>
          </p:txBody>
        </p:sp>
      </p:grpSp>
      <p:pic>
        <p:nvPicPr>
          <p:cNvPr id="36" name="Picture 3"/>
          <p:cNvPicPr>
            <a:picLocks noChangeAspect="1" noChangeArrowheads="1"/>
          </p:cNvPicPr>
          <p:nvPr/>
        </p:nvPicPr>
        <p:blipFill rotWithShape="1">
          <a:blip r:embed="rId7" cstate="print"/>
          <a:srcRect r="52844" b="48683"/>
          <a:stretch/>
        </p:blipFill>
        <p:spPr bwMode="auto">
          <a:xfrm>
            <a:off x="5785601" y="944070"/>
            <a:ext cx="3215524" cy="1810543"/>
          </a:xfrm>
          <a:prstGeom prst="rect">
            <a:avLst/>
          </a:prstGeom>
          <a:noFill/>
          <a:ln w="9525" algn="ctr">
            <a:noFill/>
            <a:miter lim="800000"/>
            <a:headEnd/>
            <a:tailEnd/>
          </a:ln>
        </p:spPr>
      </p:pic>
      <p:sp>
        <p:nvSpPr>
          <p:cNvPr id="37" name="AutoShape 17"/>
          <p:cNvSpPr>
            <a:spLocks noChangeArrowheads="1"/>
          </p:cNvSpPr>
          <p:nvPr/>
        </p:nvSpPr>
        <p:spPr bwMode="auto">
          <a:xfrm>
            <a:off x="683926" y="5790802"/>
            <a:ext cx="7880350" cy="710011"/>
          </a:xfrm>
          <a:prstGeom prst="roundRect">
            <a:avLst>
              <a:gd name="adj" fmla="val 16667"/>
            </a:avLst>
          </a:prstGeom>
          <a:solidFill>
            <a:srgbClr val="8064A2"/>
          </a:solidFill>
          <a:ln>
            <a:noFill/>
          </a:ln>
          <a:effectLst/>
          <a:extLst>
            <a:ext uri="{91240B29-F687-4f45-9708-019B960494DF}">
              <a14:hiddenLine xmlns="" xmlns:a14="http://schemas.microsoft.com/office/drawing/2010/main" w="38100" algn="ctr">
                <a:solidFill>
                  <a:schemeClr val="bg2"/>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marL="457200" indent="-457200" algn="l">
              <a:lnSpc>
                <a:spcPct val="120000"/>
              </a:lnSpc>
            </a:pPr>
            <a:r>
              <a:rPr lang="zh-TW" altLang="en-US" b="1" dirty="0" smtClean="0">
                <a:solidFill>
                  <a:schemeClr val="bg1"/>
                </a:solidFill>
                <a:latin typeface="微軟正黑體" pitchFamily="34" charset="-120"/>
                <a:ea typeface="微軟正黑體" pitchFamily="34" charset="-120"/>
              </a:rPr>
              <a:t>提供完善站牌資料含路線設定界面</a:t>
            </a:r>
            <a:endParaRPr lang="zh-TW" altLang="en-US" b="1" u="sng" dirty="0">
              <a:solidFill>
                <a:srgbClr val="FF6600"/>
              </a:solidFill>
              <a:latin typeface="微軟正黑體" pitchFamily="34" charset="-120"/>
              <a:ea typeface="微軟正黑體" pitchFamily="34" charset="-12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par>
                          <p:cTn id="19" fill="hold">
                            <p:stCondLst>
                              <p:cond delay="0"/>
                            </p:stCondLst>
                            <p:childTnLst>
                              <p:par>
                                <p:cTn id="20" presetID="12" presetClass="entr" presetSubtype="2"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slide(fromRight)">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9" name="Rectangle 6"/>
          <p:cNvSpPr>
            <a:spLocks noChangeArrowheads="1"/>
          </p:cNvSpPr>
          <p:nvPr/>
        </p:nvSpPr>
        <p:spPr bwMode="auto">
          <a:xfrm>
            <a:off x="0" y="0"/>
            <a:ext cx="9144000" cy="914400"/>
          </a:xfrm>
          <a:prstGeom prst="rect">
            <a:avLst/>
          </a:prstGeom>
          <a:noFill/>
          <a:ln w="9525">
            <a:noFill/>
            <a:miter lim="800000"/>
            <a:headEnd/>
            <a:tailEnd/>
          </a:ln>
        </p:spPr>
        <p:txBody>
          <a:bodyPr anchor="ctr"/>
          <a:lstStyle/>
          <a:p>
            <a:pPr algn="l"/>
            <a:r>
              <a:rPr lang="en-US" altLang="zh-TW" sz="3600" dirty="0">
                <a:solidFill>
                  <a:srgbClr val="FFFF00"/>
                </a:solidFill>
                <a:latin typeface="Arial Narrow" pitchFamily="34" charset="0"/>
              </a:rPr>
              <a:t> </a:t>
            </a:r>
            <a:r>
              <a:rPr lang="en-US" altLang="zh-TW" sz="3600" dirty="0" smtClean="0">
                <a:solidFill>
                  <a:srgbClr val="FFFF00"/>
                </a:solidFill>
                <a:latin typeface="Arial Narrow" pitchFamily="34" charset="0"/>
              </a:rPr>
              <a:t>       </a:t>
            </a:r>
            <a:r>
              <a:rPr kumimoji="1" lang="zh-TW" altLang="en-US" sz="3200" dirty="0">
                <a:solidFill>
                  <a:srgbClr val="000066"/>
                </a:solidFill>
                <a:effectLst>
                  <a:outerShdw blurRad="38100" dist="38100" dir="2700000" algn="tl">
                    <a:srgbClr val="C0C0C0"/>
                  </a:outerShdw>
                </a:effectLst>
                <a:latin typeface="微軟正黑體" pitchFamily="34" charset="-120"/>
                <a:ea typeface="微軟正黑體" pitchFamily="34" charset="-120"/>
                <a:cs typeface="+mj-cs"/>
              </a:rPr>
              <a:t>華夏科技 </a:t>
            </a:r>
            <a:r>
              <a:rPr kumimoji="1" lang="en-US" altLang="zh-TW" sz="3200" dirty="0">
                <a:solidFill>
                  <a:srgbClr val="000066"/>
                </a:solidFill>
                <a:effectLst>
                  <a:outerShdw blurRad="38100" dist="38100" dir="2700000" algn="tl">
                    <a:srgbClr val="C0C0C0"/>
                  </a:outerShdw>
                </a:effectLst>
                <a:latin typeface="微軟正黑體" pitchFamily="34" charset="-120"/>
                <a:ea typeface="微軟正黑體" pitchFamily="34" charset="-120"/>
                <a:cs typeface="+mj-cs"/>
              </a:rPr>
              <a:t>(</a:t>
            </a:r>
            <a:r>
              <a:rPr kumimoji="1" lang="en-US" altLang="zh-TW" sz="3200" dirty="0" err="1">
                <a:solidFill>
                  <a:srgbClr val="000066"/>
                </a:solidFill>
                <a:effectLst>
                  <a:outerShdw blurRad="38100" dist="38100" dir="2700000" algn="tl">
                    <a:srgbClr val="C0C0C0"/>
                  </a:outerShdw>
                </a:effectLst>
                <a:latin typeface="微軟正黑體" pitchFamily="34" charset="-120"/>
                <a:ea typeface="微軟正黑體" pitchFamily="34" charset="-120"/>
                <a:cs typeface="+mj-cs"/>
              </a:rPr>
              <a:t>AsiaTek</a:t>
            </a:r>
            <a:r>
              <a:rPr kumimoji="1" lang="en-US" altLang="zh-TW" sz="3200" dirty="0">
                <a:solidFill>
                  <a:srgbClr val="000066"/>
                </a:solidFill>
                <a:effectLst>
                  <a:outerShdw blurRad="38100" dist="38100" dir="2700000" algn="tl">
                    <a:srgbClr val="C0C0C0"/>
                  </a:outerShdw>
                </a:effectLst>
                <a:latin typeface="微軟正黑體" pitchFamily="34" charset="-120"/>
                <a:ea typeface="微軟正黑體" pitchFamily="34" charset="-120"/>
                <a:cs typeface="+mj-cs"/>
              </a:rPr>
              <a:t> Inc</a:t>
            </a:r>
            <a:r>
              <a:rPr kumimoji="1" lang="en-US" altLang="zh-TW" sz="3200" dirty="0" smtClean="0">
                <a:solidFill>
                  <a:srgbClr val="000066"/>
                </a:solidFill>
                <a:effectLst>
                  <a:outerShdw blurRad="38100" dist="38100" dir="2700000" algn="tl">
                    <a:srgbClr val="C0C0C0"/>
                  </a:outerShdw>
                </a:effectLst>
                <a:latin typeface="微軟正黑體" pitchFamily="34" charset="-120"/>
                <a:ea typeface="微軟正黑體" pitchFamily="34" charset="-120"/>
                <a:cs typeface="+mj-cs"/>
              </a:rPr>
              <a:t>.)</a:t>
            </a:r>
            <a:endParaRPr kumimoji="1" lang="en-US" altLang="zh-TW" sz="3200" dirty="0">
              <a:solidFill>
                <a:srgbClr val="000066"/>
              </a:solidFill>
              <a:effectLst>
                <a:outerShdw blurRad="38100" dist="38100" dir="2700000" algn="tl">
                  <a:srgbClr val="C0C0C0"/>
                </a:outerShdw>
              </a:effectLst>
              <a:latin typeface="微軟正黑體" pitchFamily="34" charset="-120"/>
              <a:ea typeface="微軟正黑體" pitchFamily="34" charset="-120"/>
              <a:cs typeface="+mj-cs"/>
            </a:endParaRPr>
          </a:p>
        </p:txBody>
      </p:sp>
      <p:pic>
        <p:nvPicPr>
          <p:cNvPr id="61460" name="Picture 20" descr="Snap18"/>
          <p:cNvPicPr>
            <a:picLocks noChangeAspect="1" noChangeArrowheads="1"/>
          </p:cNvPicPr>
          <p:nvPr/>
        </p:nvPicPr>
        <p:blipFill>
          <a:blip r:embed="rId3"/>
          <a:srcRect/>
          <a:stretch>
            <a:fillRect/>
          </a:stretch>
        </p:blipFill>
        <p:spPr bwMode="auto">
          <a:xfrm>
            <a:off x="2501900" y="7344320"/>
            <a:ext cx="8139113" cy="3522712"/>
          </a:xfrm>
          <a:prstGeom prst="rect">
            <a:avLst/>
          </a:prstGeom>
          <a:noFill/>
        </p:spPr>
      </p:pic>
      <p:pic>
        <p:nvPicPr>
          <p:cNvPr id="4" name="Picture 2"/>
          <p:cNvPicPr>
            <a:picLocks noChangeAspect="1" noChangeArrowheads="1"/>
          </p:cNvPicPr>
          <p:nvPr/>
        </p:nvPicPr>
        <p:blipFill>
          <a:blip r:embed="rId4" cstate="print"/>
          <a:srcRect/>
          <a:stretch>
            <a:fillRect/>
          </a:stretch>
        </p:blipFill>
        <p:spPr bwMode="auto">
          <a:xfrm>
            <a:off x="357187" y="4365104"/>
            <a:ext cx="8504238" cy="2273300"/>
          </a:xfrm>
          <a:prstGeom prst="rect">
            <a:avLst/>
          </a:prstGeom>
          <a:noFill/>
          <a:ln w="9525">
            <a:noFill/>
            <a:miter lim="800000"/>
            <a:headEnd/>
            <a:tailEnd/>
          </a:ln>
        </p:spPr>
      </p:pic>
      <p:grpSp>
        <p:nvGrpSpPr>
          <p:cNvPr id="2" name="群組 1"/>
          <p:cNvGrpSpPr/>
          <p:nvPr/>
        </p:nvGrpSpPr>
        <p:grpSpPr>
          <a:xfrm>
            <a:off x="30163" y="836613"/>
            <a:ext cx="8863012" cy="3598862"/>
            <a:chOff x="30163" y="836613"/>
            <a:chExt cx="8863012" cy="3598862"/>
          </a:xfrm>
        </p:grpSpPr>
        <p:pic>
          <p:nvPicPr>
            <p:cNvPr id="5" name="Picture 4" descr="GEL Rounded Rectangle MS blue"/>
            <p:cNvPicPr>
              <a:picLocks noChangeArrowheads="1"/>
            </p:cNvPicPr>
            <p:nvPr/>
          </p:nvPicPr>
          <p:blipFill>
            <a:blip r:embed="rId5" cstate="print"/>
            <a:srcRect/>
            <a:stretch>
              <a:fillRect/>
            </a:stretch>
          </p:blipFill>
          <p:spPr bwMode="auto">
            <a:xfrm>
              <a:off x="3284538" y="3271838"/>
              <a:ext cx="2519362" cy="1163637"/>
            </a:xfrm>
            <a:prstGeom prst="rect">
              <a:avLst/>
            </a:prstGeom>
            <a:noFill/>
            <a:ln w="9525">
              <a:noFill/>
              <a:miter lim="800000"/>
              <a:headEnd/>
              <a:tailEnd/>
            </a:ln>
          </p:spPr>
        </p:pic>
        <p:sp>
          <p:nvSpPr>
            <p:cNvPr id="6" name="Oval 7"/>
            <p:cNvSpPr>
              <a:spLocks noChangeArrowheads="1"/>
            </p:cNvSpPr>
            <p:nvPr/>
          </p:nvSpPr>
          <p:spPr bwMode="gray">
            <a:xfrm>
              <a:off x="6172200" y="1068388"/>
              <a:ext cx="228600" cy="228600"/>
            </a:xfrm>
            <a:prstGeom prst="ellipse">
              <a:avLst/>
            </a:prstGeom>
            <a:gradFill rotWithShape="0">
              <a:gsLst>
                <a:gs pos="0">
                  <a:srgbClr val="DBF493"/>
                </a:gs>
                <a:gs pos="100000">
                  <a:srgbClr val="AAE600"/>
                </a:gs>
              </a:gsLst>
              <a:path path="shape">
                <a:fillToRect l="50000" t="50000" r="50000" b="50000"/>
              </a:path>
            </a:gradFill>
            <a:ln w="9525">
              <a:noFill/>
              <a:round/>
              <a:headEnd/>
              <a:tailEnd/>
            </a:ln>
          </p:spPr>
          <p:txBody>
            <a:bodyPr wrap="none" anchor="ctr"/>
            <a:lstStyle/>
            <a:p>
              <a:pPr eaLnBrk="0" hangingPunct="0"/>
              <a:endParaRPr kumimoji="0" lang="zh-TW" altLang="en-US" sz="1800" b="1">
                <a:solidFill>
                  <a:schemeClr val="accent6">
                    <a:lumMod val="75000"/>
                  </a:schemeClr>
                </a:solidFill>
                <a:latin typeface="微軟正黑體" panose="020B0604030504040204" pitchFamily="34" charset="-120"/>
                <a:ea typeface="微軟正黑體" panose="020B0604030504040204" pitchFamily="34" charset="-120"/>
              </a:endParaRPr>
            </a:p>
          </p:txBody>
        </p:sp>
        <p:sp>
          <p:nvSpPr>
            <p:cNvPr id="7" name="Oval 8"/>
            <p:cNvSpPr>
              <a:spLocks noChangeArrowheads="1"/>
            </p:cNvSpPr>
            <p:nvPr/>
          </p:nvSpPr>
          <p:spPr bwMode="gray">
            <a:xfrm>
              <a:off x="2514600" y="1055688"/>
              <a:ext cx="228600" cy="228600"/>
            </a:xfrm>
            <a:prstGeom prst="ellipse">
              <a:avLst/>
            </a:prstGeom>
            <a:gradFill rotWithShape="0">
              <a:gsLst>
                <a:gs pos="0">
                  <a:srgbClr val="A2C1FF"/>
                </a:gs>
                <a:gs pos="100000">
                  <a:srgbClr val="6699FF"/>
                </a:gs>
              </a:gsLst>
              <a:path path="shape">
                <a:fillToRect l="50000" t="50000" r="50000" b="50000"/>
              </a:path>
            </a:gradFill>
            <a:ln w="9525">
              <a:noFill/>
              <a:round/>
              <a:headEnd/>
              <a:tailEnd/>
            </a:ln>
          </p:spPr>
          <p:txBody>
            <a:bodyPr wrap="none" anchor="ctr"/>
            <a:lstStyle/>
            <a:p>
              <a:pPr eaLnBrk="0" hangingPunct="0"/>
              <a:endParaRPr kumimoji="0" lang="zh-TW" altLang="en-US" sz="1800" b="1">
                <a:solidFill>
                  <a:schemeClr val="accent6">
                    <a:lumMod val="75000"/>
                  </a:schemeClr>
                </a:solidFill>
                <a:latin typeface="微軟正黑體" panose="020B0604030504040204" pitchFamily="34" charset="-120"/>
                <a:ea typeface="微軟正黑體" panose="020B0604030504040204" pitchFamily="34" charset="-120"/>
              </a:endParaRPr>
            </a:p>
          </p:txBody>
        </p:sp>
        <p:sp>
          <p:nvSpPr>
            <p:cNvPr id="8" name="Text Box 9"/>
            <p:cNvSpPr txBox="1">
              <a:spLocks noChangeArrowheads="1"/>
            </p:cNvSpPr>
            <p:nvPr/>
          </p:nvSpPr>
          <p:spPr bwMode="auto">
            <a:xfrm>
              <a:off x="501650" y="836613"/>
              <a:ext cx="2012950" cy="581025"/>
            </a:xfrm>
            <a:prstGeom prst="rect">
              <a:avLst/>
            </a:prstGeom>
            <a:noFill/>
            <a:ln w="9525">
              <a:noFill/>
              <a:miter lim="800000"/>
              <a:headEnd/>
              <a:tailEnd/>
            </a:ln>
          </p:spPr>
          <p:txBody>
            <a:bodyPr wrap="none">
              <a:spAutoFit/>
            </a:bodyPr>
            <a:lstStyle/>
            <a:p>
              <a:pPr algn="r"/>
              <a:r>
                <a:rPr lang="zh-TW" altLang="en-US" sz="1600" b="1" dirty="0">
                  <a:solidFill>
                    <a:schemeClr val="accent6">
                      <a:lumMod val="75000"/>
                    </a:schemeClr>
                  </a:solidFill>
                  <a:latin typeface="微軟正黑體" pitchFamily="34" charset="-120"/>
                  <a:ea typeface="微軟正黑體" pitchFamily="34" charset="-120"/>
                </a:rPr>
                <a:t>結合產、官、學、研</a:t>
              </a:r>
            </a:p>
            <a:p>
              <a:pPr algn="r"/>
              <a:r>
                <a:rPr lang="zh-TW" altLang="en-US" sz="1600" b="1" dirty="0">
                  <a:solidFill>
                    <a:schemeClr val="accent6">
                      <a:lumMod val="75000"/>
                    </a:schemeClr>
                  </a:solidFill>
                  <a:latin typeface="微軟正黑體" pitchFamily="34" charset="-120"/>
                  <a:ea typeface="微軟正黑體" pitchFamily="34" charset="-120"/>
                </a:rPr>
                <a:t>各領域之專業知識</a:t>
              </a:r>
            </a:p>
          </p:txBody>
        </p:sp>
        <p:sp>
          <p:nvSpPr>
            <p:cNvPr id="9" name="Text Box 10"/>
            <p:cNvSpPr txBox="1">
              <a:spLocks noChangeArrowheads="1"/>
            </p:cNvSpPr>
            <p:nvPr/>
          </p:nvSpPr>
          <p:spPr bwMode="auto">
            <a:xfrm>
              <a:off x="501650" y="1474788"/>
              <a:ext cx="2012950" cy="581025"/>
            </a:xfrm>
            <a:prstGeom prst="rect">
              <a:avLst/>
            </a:prstGeom>
            <a:noFill/>
            <a:ln w="9525">
              <a:noFill/>
              <a:miter lim="800000"/>
              <a:headEnd/>
              <a:tailEnd/>
            </a:ln>
          </p:spPr>
          <p:txBody>
            <a:bodyPr wrap="none">
              <a:spAutoFit/>
            </a:bodyPr>
            <a:lstStyle/>
            <a:p>
              <a:pPr algn="r"/>
              <a:r>
                <a:rPr lang="zh-TW" altLang="en-US" sz="1600" b="1" dirty="0">
                  <a:solidFill>
                    <a:schemeClr val="accent6">
                      <a:lumMod val="75000"/>
                    </a:schemeClr>
                  </a:solidFill>
                  <a:latin typeface="微軟正黑體" pitchFamily="34" charset="-120"/>
                  <a:ea typeface="微軟正黑體" pitchFamily="34" charset="-120"/>
                </a:rPr>
                <a:t>自行研發車機具硬體</a:t>
              </a:r>
            </a:p>
            <a:p>
              <a:pPr algn="r"/>
              <a:r>
                <a:rPr lang="zh-TW" altLang="en-US" sz="1600" b="1" dirty="0">
                  <a:solidFill>
                    <a:schemeClr val="accent6">
                      <a:lumMod val="75000"/>
                    </a:schemeClr>
                  </a:solidFill>
                  <a:latin typeface="微軟正黑體" pitchFamily="34" charset="-120"/>
                  <a:ea typeface="微軟正黑體" pitchFamily="34" charset="-120"/>
                </a:rPr>
                <a:t>及軔體之設計能力</a:t>
              </a:r>
            </a:p>
          </p:txBody>
        </p:sp>
        <p:sp>
          <p:nvSpPr>
            <p:cNvPr id="10" name="Text Box 11"/>
            <p:cNvSpPr txBox="1">
              <a:spLocks noChangeArrowheads="1"/>
            </p:cNvSpPr>
            <p:nvPr/>
          </p:nvSpPr>
          <p:spPr bwMode="auto">
            <a:xfrm>
              <a:off x="30163" y="2133600"/>
              <a:ext cx="2471737" cy="581025"/>
            </a:xfrm>
            <a:prstGeom prst="rect">
              <a:avLst/>
            </a:prstGeom>
            <a:noFill/>
            <a:ln w="9525">
              <a:noFill/>
              <a:miter lim="800000"/>
              <a:headEnd/>
              <a:tailEnd/>
            </a:ln>
          </p:spPr>
          <p:txBody>
            <a:bodyPr wrap="none">
              <a:spAutoFit/>
            </a:bodyPr>
            <a:lstStyle/>
            <a:p>
              <a:pPr algn="r"/>
              <a:r>
                <a:rPr lang="zh-TW" altLang="en-US" sz="1600" b="1" dirty="0">
                  <a:solidFill>
                    <a:schemeClr val="accent6">
                      <a:lumMod val="75000"/>
                    </a:schemeClr>
                  </a:solidFill>
                  <a:latin typeface="微軟正黑體" pitchFamily="34" charset="-120"/>
                  <a:ea typeface="微軟正黑體" pitchFamily="34" charset="-120"/>
                </a:rPr>
                <a:t>自行研發應用系統</a:t>
              </a:r>
            </a:p>
            <a:p>
              <a:pPr algn="r"/>
              <a:r>
                <a:rPr lang="zh-TW" altLang="en-US" sz="1600" b="1" dirty="0">
                  <a:solidFill>
                    <a:schemeClr val="accent6">
                      <a:lumMod val="75000"/>
                    </a:schemeClr>
                  </a:solidFill>
                  <a:latin typeface="微軟正黑體" pitchFamily="34" charset="-120"/>
                  <a:ea typeface="微軟正黑體" pitchFamily="34" charset="-120"/>
                </a:rPr>
                <a:t>具</a:t>
              </a:r>
              <a:r>
                <a:rPr lang="en-US" altLang="zh-TW" sz="1600" b="1" dirty="0">
                  <a:solidFill>
                    <a:schemeClr val="accent6">
                      <a:lumMod val="75000"/>
                    </a:schemeClr>
                  </a:solidFill>
                  <a:latin typeface="微軟正黑體" pitchFamily="34" charset="-120"/>
                  <a:ea typeface="微軟正黑體" pitchFamily="34" charset="-120"/>
                </a:rPr>
                <a:t>Web</a:t>
              </a:r>
              <a:r>
                <a:rPr lang="zh-TW" altLang="en-US" sz="1600" b="1" dirty="0">
                  <a:solidFill>
                    <a:schemeClr val="accent6">
                      <a:lumMod val="75000"/>
                    </a:schemeClr>
                  </a:solidFill>
                  <a:latin typeface="微軟正黑體" pitchFamily="34" charset="-120"/>
                  <a:ea typeface="微軟正黑體" pitchFamily="34" charset="-120"/>
                </a:rPr>
                <a:t>開發之技術與經驗</a:t>
              </a:r>
            </a:p>
          </p:txBody>
        </p:sp>
        <p:sp>
          <p:nvSpPr>
            <p:cNvPr id="11" name="Text Box 12"/>
            <p:cNvSpPr txBox="1">
              <a:spLocks noChangeArrowheads="1"/>
            </p:cNvSpPr>
            <p:nvPr/>
          </p:nvSpPr>
          <p:spPr bwMode="auto">
            <a:xfrm>
              <a:off x="254000" y="2825750"/>
              <a:ext cx="2216150" cy="336550"/>
            </a:xfrm>
            <a:prstGeom prst="rect">
              <a:avLst/>
            </a:prstGeom>
            <a:noFill/>
            <a:ln w="9525">
              <a:noFill/>
              <a:miter lim="800000"/>
              <a:headEnd/>
              <a:tailEnd/>
            </a:ln>
          </p:spPr>
          <p:txBody>
            <a:bodyPr wrap="none">
              <a:spAutoFit/>
            </a:bodyPr>
            <a:lstStyle/>
            <a:p>
              <a:pPr algn="r"/>
              <a:r>
                <a:rPr lang="zh-TW" altLang="en-US" sz="1600" b="1" dirty="0">
                  <a:solidFill>
                    <a:schemeClr val="accent6">
                      <a:lumMod val="75000"/>
                    </a:schemeClr>
                  </a:solidFill>
                  <a:latin typeface="微軟正黑體" panose="020B0604030504040204" pitchFamily="34" charset="-120"/>
                  <a:ea typeface="微軟正黑體" panose="020B0604030504040204" pitchFamily="34" charset="-120"/>
                </a:rPr>
                <a:t>大型應用系統整合經驗</a:t>
              </a:r>
            </a:p>
          </p:txBody>
        </p:sp>
        <p:sp>
          <p:nvSpPr>
            <p:cNvPr id="12" name="Text Box 13"/>
            <p:cNvSpPr txBox="1">
              <a:spLocks noChangeArrowheads="1"/>
            </p:cNvSpPr>
            <p:nvPr/>
          </p:nvSpPr>
          <p:spPr bwMode="auto">
            <a:xfrm>
              <a:off x="250825" y="3270250"/>
              <a:ext cx="2219325" cy="581025"/>
            </a:xfrm>
            <a:prstGeom prst="rect">
              <a:avLst/>
            </a:prstGeom>
            <a:noFill/>
            <a:ln w="9525">
              <a:noFill/>
              <a:miter lim="800000"/>
              <a:headEnd/>
              <a:tailEnd/>
            </a:ln>
          </p:spPr>
          <p:txBody>
            <a:bodyPr>
              <a:spAutoFit/>
            </a:bodyPr>
            <a:lstStyle/>
            <a:p>
              <a:pPr algn="r"/>
              <a:r>
                <a:rPr lang="zh-TW" altLang="en-US" sz="1600" b="1" dirty="0">
                  <a:solidFill>
                    <a:schemeClr val="accent6">
                      <a:lumMod val="75000"/>
                    </a:schemeClr>
                  </a:solidFill>
                  <a:latin typeface="微軟正黑體" pitchFamily="34" charset="-120"/>
                  <a:ea typeface="微軟正黑體" pitchFamily="34" charset="-120"/>
                </a:rPr>
                <a:t>大型</a:t>
              </a:r>
              <a:r>
                <a:rPr lang="en-US" altLang="zh-TW" sz="1600" b="1" dirty="0">
                  <a:solidFill>
                    <a:schemeClr val="accent6">
                      <a:lumMod val="75000"/>
                    </a:schemeClr>
                  </a:solidFill>
                  <a:latin typeface="微軟正黑體" pitchFamily="34" charset="-120"/>
                  <a:ea typeface="微軟正黑體" pitchFamily="34" charset="-120"/>
                </a:rPr>
                <a:t>ITS</a:t>
              </a:r>
              <a:r>
                <a:rPr lang="zh-TW" altLang="en-US" sz="1600" b="1" dirty="0">
                  <a:solidFill>
                    <a:schemeClr val="accent6">
                      <a:lumMod val="75000"/>
                    </a:schemeClr>
                  </a:solidFill>
                  <a:latin typeface="微軟正黑體" pitchFamily="34" charset="-120"/>
                  <a:ea typeface="微軟正黑體" pitchFamily="34" charset="-120"/>
                </a:rPr>
                <a:t>計畫成功營運經驗</a:t>
              </a:r>
            </a:p>
          </p:txBody>
        </p:sp>
        <p:sp>
          <p:nvSpPr>
            <p:cNvPr id="13" name="Oval 14"/>
            <p:cNvSpPr>
              <a:spLocks noChangeArrowheads="1"/>
            </p:cNvSpPr>
            <p:nvPr/>
          </p:nvSpPr>
          <p:spPr bwMode="gray">
            <a:xfrm>
              <a:off x="2514600" y="2884488"/>
              <a:ext cx="228600" cy="228600"/>
            </a:xfrm>
            <a:prstGeom prst="ellipse">
              <a:avLst/>
            </a:prstGeom>
            <a:gradFill rotWithShape="0">
              <a:gsLst>
                <a:gs pos="0">
                  <a:srgbClr val="A2C1FF"/>
                </a:gs>
                <a:gs pos="100000">
                  <a:srgbClr val="6699FF"/>
                </a:gs>
              </a:gsLst>
              <a:path path="shape">
                <a:fillToRect l="50000" t="50000" r="50000" b="50000"/>
              </a:path>
            </a:gradFill>
            <a:ln w="9525">
              <a:noFill/>
              <a:round/>
              <a:headEnd/>
              <a:tailEnd/>
            </a:ln>
          </p:spPr>
          <p:txBody>
            <a:bodyPr wrap="none" anchor="ctr"/>
            <a:lstStyle/>
            <a:p>
              <a:pPr eaLnBrk="0" hangingPunct="0"/>
              <a:endParaRPr kumimoji="0" lang="zh-TW" altLang="en-US" sz="1800" b="1">
                <a:solidFill>
                  <a:schemeClr val="accent6">
                    <a:lumMod val="75000"/>
                  </a:schemeClr>
                </a:solidFill>
                <a:latin typeface="微軟正黑體" panose="020B0604030504040204" pitchFamily="34" charset="-120"/>
                <a:ea typeface="微軟正黑體" panose="020B0604030504040204" pitchFamily="34" charset="-120"/>
              </a:endParaRPr>
            </a:p>
          </p:txBody>
        </p:sp>
        <p:sp>
          <p:nvSpPr>
            <p:cNvPr id="14" name="Oval 15"/>
            <p:cNvSpPr>
              <a:spLocks noChangeArrowheads="1"/>
            </p:cNvSpPr>
            <p:nvPr/>
          </p:nvSpPr>
          <p:spPr bwMode="gray">
            <a:xfrm>
              <a:off x="2514600" y="2281238"/>
              <a:ext cx="228600" cy="228600"/>
            </a:xfrm>
            <a:prstGeom prst="ellipse">
              <a:avLst/>
            </a:prstGeom>
            <a:gradFill rotWithShape="0">
              <a:gsLst>
                <a:gs pos="0">
                  <a:srgbClr val="A2C1FF"/>
                </a:gs>
                <a:gs pos="100000">
                  <a:srgbClr val="6699FF"/>
                </a:gs>
              </a:gsLst>
              <a:path path="shape">
                <a:fillToRect l="50000" t="50000" r="50000" b="50000"/>
              </a:path>
            </a:gradFill>
            <a:ln w="9525">
              <a:noFill/>
              <a:round/>
              <a:headEnd/>
              <a:tailEnd/>
            </a:ln>
          </p:spPr>
          <p:txBody>
            <a:bodyPr wrap="none" anchor="ctr"/>
            <a:lstStyle/>
            <a:p>
              <a:pPr eaLnBrk="0" hangingPunct="0"/>
              <a:endParaRPr kumimoji="0" lang="zh-TW" altLang="en-US" sz="1800" b="1">
                <a:solidFill>
                  <a:schemeClr val="accent6">
                    <a:lumMod val="75000"/>
                  </a:schemeClr>
                </a:solidFill>
                <a:latin typeface="微軟正黑體" panose="020B0604030504040204" pitchFamily="34" charset="-120"/>
                <a:ea typeface="微軟正黑體" panose="020B0604030504040204" pitchFamily="34" charset="-120"/>
              </a:endParaRPr>
            </a:p>
          </p:txBody>
        </p:sp>
        <p:sp>
          <p:nvSpPr>
            <p:cNvPr id="15" name="Oval 16"/>
            <p:cNvSpPr>
              <a:spLocks noChangeArrowheads="1"/>
            </p:cNvSpPr>
            <p:nvPr/>
          </p:nvSpPr>
          <p:spPr bwMode="gray">
            <a:xfrm>
              <a:off x="2514600" y="1665288"/>
              <a:ext cx="228600" cy="228600"/>
            </a:xfrm>
            <a:prstGeom prst="ellipse">
              <a:avLst/>
            </a:prstGeom>
            <a:gradFill rotWithShape="0">
              <a:gsLst>
                <a:gs pos="0">
                  <a:srgbClr val="A2C1FF"/>
                </a:gs>
                <a:gs pos="100000">
                  <a:srgbClr val="6699FF"/>
                </a:gs>
              </a:gsLst>
              <a:path path="shape">
                <a:fillToRect l="50000" t="50000" r="50000" b="50000"/>
              </a:path>
            </a:gradFill>
            <a:ln w="9525">
              <a:noFill/>
              <a:round/>
              <a:headEnd/>
              <a:tailEnd/>
            </a:ln>
          </p:spPr>
          <p:txBody>
            <a:bodyPr wrap="none" anchor="ctr"/>
            <a:lstStyle/>
            <a:p>
              <a:pPr eaLnBrk="0" hangingPunct="0"/>
              <a:endParaRPr kumimoji="0" lang="zh-TW" altLang="en-US" sz="1800" b="1">
                <a:solidFill>
                  <a:schemeClr val="accent6">
                    <a:lumMod val="75000"/>
                  </a:schemeClr>
                </a:solidFill>
                <a:latin typeface="微軟正黑體" panose="020B0604030504040204" pitchFamily="34" charset="-120"/>
                <a:ea typeface="微軟正黑體" panose="020B0604030504040204" pitchFamily="34" charset="-120"/>
              </a:endParaRPr>
            </a:p>
          </p:txBody>
        </p:sp>
        <p:sp>
          <p:nvSpPr>
            <p:cNvPr id="16" name="Oval 17"/>
            <p:cNvSpPr>
              <a:spLocks noChangeArrowheads="1"/>
            </p:cNvSpPr>
            <p:nvPr/>
          </p:nvSpPr>
          <p:spPr bwMode="gray">
            <a:xfrm>
              <a:off x="2514600" y="3417888"/>
              <a:ext cx="228600" cy="228600"/>
            </a:xfrm>
            <a:prstGeom prst="ellipse">
              <a:avLst/>
            </a:prstGeom>
            <a:gradFill rotWithShape="0">
              <a:gsLst>
                <a:gs pos="0">
                  <a:srgbClr val="A2C1FF"/>
                </a:gs>
                <a:gs pos="100000">
                  <a:srgbClr val="6699FF"/>
                </a:gs>
              </a:gsLst>
              <a:path path="shape">
                <a:fillToRect l="50000" t="50000" r="50000" b="50000"/>
              </a:path>
            </a:gradFill>
            <a:ln w="9525">
              <a:noFill/>
              <a:round/>
              <a:headEnd/>
              <a:tailEnd/>
            </a:ln>
          </p:spPr>
          <p:txBody>
            <a:bodyPr wrap="none" anchor="ctr"/>
            <a:lstStyle/>
            <a:p>
              <a:pPr eaLnBrk="0" hangingPunct="0"/>
              <a:endParaRPr kumimoji="0" lang="zh-TW" altLang="en-US" sz="1800" b="1">
                <a:solidFill>
                  <a:schemeClr val="accent6">
                    <a:lumMod val="75000"/>
                  </a:schemeClr>
                </a:solidFill>
                <a:latin typeface="微軟正黑體" panose="020B0604030504040204" pitchFamily="34" charset="-120"/>
                <a:ea typeface="微軟正黑體" panose="020B0604030504040204" pitchFamily="34" charset="-120"/>
              </a:endParaRPr>
            </a:p>
          </p:txBody>
        </p:sp>
        <p:sp>
          <p:nvSpPr>
            <p:cNvPr id="17" name="Oval 18"/>
            <p:cNvSpPr>
              <a:spLocks noChangeArrowheads="1"/>
            </p:cNvSpPr>
            <p:nvPr/>
          </p:nvSpPr>
          <p:spPr bwMode="gray">
            <a:xfrm>
              <a:off x="3635375" y="1614488"/>
              <a:ext cx="1657350" cy="1557337"/>
            </a:xfrm>
            <a:prstGeom prst="ellipse">
              <a:avLst/>
            </a:prstGeom>
            <a:gradFill rotWithShape="0">
              <a:gsLst>
                <a:gs pos="0">
                  <a:srgbClr val="A2C1FF"/>
                </a:gs>
                <a:gs pos="100000">
                  <a:srgbClr val="6699FF"/>
                </a:gs>
              </a:gsLst>
              <a:path path="shape">
                <a:fillToRect l="50000" t="50000" r="50000" b="50000"/>
              </a:path>
            </a:gradFill>
            <a:ln w="9525">
              <a:noFill/>
              <a:round/>
              <a:headEnd/>
              <a:tailEnd/>
            </a:ln>
          </p:spPr>
          <p:txBody>
            <a:bodyPr wrap="none"/>
            <a:lstStyle/>
            <a:p>
              <a:pPr eaLnBrk="0" hangingPunct="0"/>
              <a:r>
                <a:rPr kumimoji="0" lang="zh-TW" altLang="en-US" sz="2600" b="1" dirty="0">
                  <a:solidFill>
                    <a:schemeClr val="accent6">
                      <a:lumMod val="75000"/>
                    </a:schemeClr>
                  </a:solidFill>
                  <a:latin typeface="微軟正黑體" panose="020B0604030504040204" pitchFamily="34" charset="-120"/>
                  <a:ea typeface="微軟正黑體" panose="020B0604030504040204" pitchFamily="34" charset="-120"/>
                </a:rPr>
                <a:t>華夏科技</a:t>
              </a:r>
            </a:p>
          </p:txBody>
        </p:sp>
        <p:cxnSp>
          <p:nvCxnSpPr>
            <p:cNvPr id="18" name="AutoShape 19"/>
            <p:cNvCxnSpPr>
              <a:cxnSpLocks noChangeShapeType="1"/>
              <a:stCxn id="7" idx="6"/>
              <a:endCxn id="17" idx="2"/>
            </p:cNvCxnSpPr>
            <p:nvPr/>
          </p:nvCxnSpPr>
          <p:spPr bwMode="auto">
            <a:xfrm>
              <a:off x="2743200" y="1169988"/>
              <a:ext cx="892175" cy="1223962"/>
            </a:xfrm>
            <a:prstGeom prst="bentConnector3">
              <a:avLst>
                <a:gd name="adj1" fmla="val 50000"/>
              </a:avLst>
            </a:prstGeom>
            <a:noFill/>
            <a:ln w="25400">
              <a:solidFill>
                <a:schemeClr val="tx1"/>
              </a:solidFill>
              <a:miter lim="800000"/>
              <a:headEnd/>
              <a:tailEnd/>
            </a:ln>
          </p:spPr>
        </p:cxnSp>
        <p:cxnSp>
          <p:nvCxnSpPr>
            <p:cNvPr id="19" name="AutoShape 20"/>
            <p:cNvCxnSpPr>
              <a:cxnSpLocks noChangeShapeType="1"/>
              <a:endCxn id="30" idx="2"/>
            </p:cNvCxnSpPr>
            <p:nvPr/>
          </p:nvCxnSpPr>
          <p:spPr bwMode="auto">
            <a:xfrm rot="16200000" flipH="1">
              <a:off x="5455444" y="2828131"/>
              <a:ext cx="1163638" cy="269875"/>
            </a:xfrm>
            <a:prstGeom prst="bentConnector2">
              <a:avLst/>
            </a:prstGeom>
            <a:noFill/>
            <a:ln w="25400">
              <a:solidFill>
                <a:schemeClr val="tx1"/>
              </a:solidFill>
              <a:miter lim="800000"/>
              <a:headEnd/>
              <a:tailEnd/>
            </a:ln>
          </p:spPr>
        </p:cxnSp>
        <p:cxnSp>
          <p:nvCxnSpPr>
            <p:cNvPr id="20" name="AutoShape 21"/>
            <p:cNvCxnSpPr>
              <a:cxnSpLocks noChangeShapeType="1"/>
              <a:stCxn id="14" idx="6"/>
              <a:endCxn id="17" idx="2"/>
            </p:cNvCxnSpPr>
            <p:nvPr/>
          </p:nvCxnSpPr>
          <p:spPr bwMode="auto">
            <a:xfrm flipV="1">
              <a:off x="2743200" y="2393950"/>
              <a:ext cx="892175" cy="1588"/>
            </a:xfrm>
            <a:prstGeom prst="bentConnector3">
              <a:avLst>
                <a:gd name="adj1" fmla="val 50000"/>
              </a:avLst>
            </a:prstGeom>
            <a:noFill/>
            <a:ln w="25400">
              <a:solidFill>
                <a:schemeClr val="tx1"/>
              </a:solidFill>
              <a:miter lim="800000"/>
              <a:headEnd/>
              <a:tailEnd/>
            </a:ln>
          </p:spPr>
        </p:cxnSp>
        <p:cxnSp>
          <p:nvCxnSpPr>
            <p:cNvPr id="21" name="AutoShape 22"/>
            <p:cNvCxnSpPr>
              <a:cxnSpLocks noChangeShapeType="1"/>
              <a:stCxn id="17" idx="2"/>
              <a:endCxn id="13" idx="6"/>
            </p:cNvCxnSpPr>
            <p:nvPr/>
          </p:nvCxnSpPr>
          <p:spPr bwMode="auto">
            <a:xfrm rot="10800000" flipV="1">
              <a:off x="2743200" y="2393950"/>
              <a:ext cx="892175" cy="604838"/>
            </a:xfrm>
            <a:prstGeom prst="bentConnector3">
              <a:avLst>
                <a:gd name="adj1" fmla="val 50000"/>
              </a:avLst>
            </a:prstGeom>
            <a:noFill/>
            <a:ln w="25400">
              <a:solidFill>
                <a:schemeClr val="tx1"/>
              </a:solidFill>
              <a:miter lim="800000"/>
              <a:headEnd/>
              <a:tailEnd/>
            </a:ln>
          </p:spPr>
        </p:cxnSp>
        <p:cxnSp>
          <p:nvCxnSpPr>
            <p:cNvPr id="22" name="AutoShape 23"/>
            <p:cNvCxnSpPr>
              <a:cxnSpLocks noChangeShapeType="1"/>
              <a:stCxn id="16" idx="6"/>
              <a:endCxn id="17" idx="2"/>
            </p:cNvCxnSpPr>
            <p:nvPr/>
          </p:nvCxnSpPr>
          <p:spPr bwMode="auto">
            <a:xfrm flipV="1">
              <a:off x="2743200" y="2393950"/>
              <a:ext cx="892175" cy="1138238"/>
            </a:xfrm>
            <a:prstGeom prst="bentConnector3">
              <a:avLst>
                <a:gd name="adj1" fmla="val 50000"/>
              </a:avLst>
            </a:prstGeom>
            <a:noFill/>
            <a:ln w="25400">
              <a:solidFill>
                <a:schemeClr val="tx1"/>
              </a:solidFill>
              <a:miter lim="800000"/>
              <a:headEnd/>
              <a:tailEnd/>
            </a:ln>
          </p:spPr>
        </p:cxnSp>
        <p:sp>
          <p:nvSpPr>
            <p:cNvPr id="23" name="Text Box 24"/>
            <p:cNvSpPr txBox="1">
              <a:spLocks noChangeArrowheads="1"/>
            </p:cNvSpPr>
            <p:nvPr/>
          </p:nvSpPr>
          <p:spPr bwMode="auto">
            <a:xfrm>
              <a:off x="6400800" y="966788"/>
              <a:ext cx="2419350" cy="581025"/>
            </a:xfrm>
            <a:prstGeom prst="rect">
              <a:avLst/>
            </a:prstGeom>
            <a:noFill/>
            <a:ln w="9525">
              <a:noFill/>
              <a:miter lim="800000"/>
              <a:headEnd/>
              <a:tailEnd/>
            </a:ln>
          </p:spPr>
          <p:txBody>
            <a:bodyPr wrap="none">
              <a:spAutoFit/>
            </a:bodyPr>
            <a:lstStyle/>
            <a:p>
              <a:r>
                <a:rPr lang="zh-TW" altLang="en-US" sz="1600" b="1" dirty="0">
                  <a:solidFill>
                    <a:schemeClr val="accent6">
                      <a:lumMod val="75000"/>
                    </a:schemeClr>
                  </a:solidFill>
                  <a:latin typeface="微軟正黑體" pitchFamily="34" charset="-120"/>
                  <a:ea typeface="微軟正黑體" pitchFamily="34" charset="-120"/>
                </a:rPr>
                <a:t>臺北市公車動態資訊系統</a:t>
              </a:r>
            </a:p>
            <a:p>
              <a:r>
                <a:rPr lang="en-US" altLang="zh-TW" sz="1600" dirty="0" smtClean="0">
                  <a:solidFill>
                    <a:schemeClr val="accent6">
                      <a:lumMod val="75000"/>
                    </a:schemeClr>
                  </a:solidFill>
                  <a:latin typeface="微軟正黑體" pitchFamily="34" charset="-120"/>
                  <a:ea typeface="微軟正黑體" pitchFamily="34" charset="-120"/>
                </a:rPr>
                <a:t>10</a:t>
              </a:r>
              <a:r>
                <a:rPr lang="zh-TW" altLang="en-US" sz="1600" b="1" dirty="0" smtClean="0">
                  <a:solidFill>
                    <a:schemeClr val="accent6">
                      <a:lumMod val="75000"/>
                    </a:schemeClr>
                  </a:solidFill>
                  <a:latin typeface="微軟正黑體" pitchFamily="34" charset="-120"/>
                  <a:ea typeface="微軟正黑體" pitchFamily="34" charset="-120"/>
                </a:rPr>
                <a:t>年</a:t>
              </a:r>
              <a:r>
                <a:rPr lang="zh-TW" altLang="en-US" sz="1600" b="1" dirty="0">
                  <a:solidFill>
                    <a:schemeClr val="accent6">
                      <a:lumMod val="75000"/>
                    </a:schemeClr>
                  </a:solidFill>
                  <a:latin typeface="微軟正黑體" pitchFamily="34" charset="-120"/>
                  <a:ea typeface="微軟正黑體" pitchFamily="34" charset="-120"/>
                </a:rPr>
                <a:t>建置維運經驗</a:t>
              </a:r>
            </a:p>
          </p:txBody>
        </p:sp>
        <p:sp>
          <p:nvSpPr>
            <p:cNvPr id="24" name="Text Box 25"/>
            <p:cNvSpPr txBox="1">
              <a:spLocks noChangeArrowheads="1"/>
            </p:cNvSpPr>
            <p:nvPr/>
          </p:nvSpPr>
          <p:spPr bwMode="auto">
            <a:xfrm>
              <a:off x="6400800" y="1601788"/>
              <a:ext cx="2492375" cy="581025"/>
            </a:xfrm>
            <a:prstGeom prst="rect">
              <a:avLst/>
            </a:prstGeom>
            <a:noFill/>
            <a:ln w="9525">
              <a:noFill/>
              <a:miter lim="800000"/>
              <a:headEnd/>
              <a:tailEnd/>
            </a:ln>
          </p:spPr>
          <p:txBody>
            <a:bodyPr>
              <a:spAutoFit/>
            </a:bodyPr>
            <a:lstStyle/>
            <a:p>
              <a:r>
                <a:rPr lang="zh-TW" altLang="en-US" sz="1600" b="1" dirty="0">
                  <a:solidFill>
                    <a:schemeClr val="accent6">
                      <a:lumMod val="75000"/>
                    </a:schemeClr>
                  </a:solidFill>
                  <a:latin typeface="微軟正黑體" pitchFamily="34" charset="-120"/>
                  <a:ea typeface="微軟正黑體" pitchFamily="34" charset="-120"/>
                </a:rPr>
                <a:t>台南市公車動態資訊系統</a:t>
              </a:r>
            </a:p>
            <a:p>
              <a:r>
                <a:rPr lang="en-US" altLang="zh-TW" sz="1600" dirty="0" smtClean="0">
                  <a:solidFill>
                    <a:schemeClr val="accent6">
                      <a:lumMod val="75000"/>
                    </a:schemeClr>
                  </a:solidFill>
                  <a:latin typeface="微軟正黑體" pitchFamily="34" charset="-120"/>
                  <a:ea typeface="微軟正黑體" pitchFamily="34" charset="-120"/>
                </a:rPr>
                <a:t>11</a:t>
              </a:r>
              <a:r>
                <a:rPr lang="zh-TW" altLang="en-US" sz="1600" b="1" dirty="0" smtClean="0">
                  <a:solidFill>
                    <a:schemeClr val="accent6">
                      <a:lumMod val="75000"/>
                    </a:schemeClr>
                  </a:solidFill>
                  <a:latin typeface="微軟正黑體" pitchFamily="34" charset="-120"/>
                  <a:ea typeface="微軟正黑體" pitchFamily="34" charset="-120"/>
                </a:rPr>
                <a:t>年</a:t>
              </a:r>
              <a:r>
                <a:rPr lang="zh-TW" altLang="en-US" sz="1600" b="1" dirty="0">
                  <a:solidFill>
                    <a:schemeClr val="accent6">
                      <a:lumMod val="75000"/>
                    </a:schemeClr>
                  </a:solidFill>
                  <a:latin typeface="微軟正黑體" pitchFamily="34" charset="-120"/>
                  <a:ea typeface="微軟正黑體" pitchFamily="34" charset="-120"/>
                </a:rPr>
                <a:t>建置維運經驗</a:t>
              </a:r>
            </a:p>
          </p:txBody>
        </p:sp>
        <p:sp>
          <p:nvSpPr>
            <p:cNvPr id="25" name="Text Box 26"/>
            <p:cNvSpPr txBox="1">
              <a:spLocks noChangeArrowheads="1"/>
            </p:cNvSpPr>
            <p:nvPr/>
          </p:nvSpPr>
          <p:spPr bwMode="auto">
            <a:xfrm>
              <a:off x="6400800" y="2211388"/>
              <a:ext cx="2492375" cy="581025"/>
            </a:xfrm>
            <a:prstGeom prst="rect">
              <a:avLst/>
            </a:prstGeom>
            <a:noFill/>
            <a:ln w="9525">
              <a:noFill/>
              <a:miter lim="800000"/>
              <a:headEnd/>
              <a:tailEnd/>
            </a:ln>
          </p:spPr>
          <p:txBody>
            <a:bodyPr>
              <a:spAutoFit/>
            </a:bodyPr>
            <a:lstStyle/>
            <a:p>
              <a:r>
                <a:rPr lang="zh-TW" altLang="en-US" sz="1600" b="1">
                  <a:solidFill>
                    <a:schemeClr val="accent6">
                      <a:lumMod val="75000"/>
                    </a:schemeClr>
                  </a:solidFill>
                  <a:latin typeface="微軟正黑體" pitchFamily="34" charset="-120"/>
                  <a:ea typeface="微軟正黑體" pitchFamily="34" charset="-120"/>
                </a:rPr>
                <a:t>桃園縣公車動態資訊系統</a:t>
              </a:r>
            </a:p>
            <a:p>
              <a:r>
                <a:rPr lang="en-US" altLang="zh-TW" sz="1600" b="1">
                  <a:solidFill>
                    <a:schemeClr val="accent6">
                      <a:lumMod val="75000"/>
                    </a:schemeClr>
                  </a:solidFill>
                  <a:latin typeface="微軟正黑體" pitchFamily="34" charset="-120"/>
                  <a:ea typeface="微軟正黑體" pitchFamily="34" charset="-120"/>
                </a:rPr>
                <a:t>4</a:t>
              </a:r>
              <a:r>
                <a:rPr lang="zh-TW" altLang="en-US" sz="1600" b="1">
                  <a:solidFill>
                    <a:schemeClr val="accent6">
                      <a:lumMod val="75000"/>
                    </a:schemeClr>
                  </a:solidFill>
                  <a:latin typeface="微軟正黑體" pitchFamily="34" charset="-120"/>
                  <a:ea typeface="微軟正黑體" pitchFamily="34" charset="-120"/>
                </a:rPr>
                <a:t>年建置維運經驗</a:t>
              </a:r>
            </a:p>
          </p:txBody>
        </p:sp>
        <p:sp>
          <p:nvSpPr>
            <p:cNvPr id="26" name="Text Box 27"/>
            <p:cNvSpPr txBox="1">
              <a:spLocks noChangeArrowheads="1"/>
            </p:cNvSpPr>
            <p:nvPr/>
          </p:nvSpPr>
          <p:spPr bwMode="auto">
            <a:xfrm>
              <a:off x="6400800" y="2820988"/>
              <a:ext cx="2419350" cy="581025"/>
            </a:xfrm>
            <a:prstGeom prst="rect">
              <a:avLst/>
            </a:prstGeom>
            <a:noFill/>
            <a:ln w="9525">
              <a:noFill/>
              <a:miter lim="800000"/>
              <a:headEnd/>
              <a:tailEnd/>
            </a:ln>
          </p:spPr>
          <p:txBody>
            <a:bodyPr>
              <a:spAutoFit/>
            </a:bodyPr>
            <a:lstStyle/>
            <a:p>
              <a:r>
                <a:rPr lang="zh-TW" altLang="en-US" sz="1600" b="1">
                  <a:solidFill>
                    <a:schemeClr val="accent6">
                      <a:lumMod val="75000"/>
                    </a:schemeClr>
                  </a:solidFill>
                  <a:latin typeface="微軟正黑體" pitchFamily="34" charset="-120"/>
                  <a:ea typeface="微軟正黑體" pitchFamily="34" charset="-120"/>
                </a:rPr>
                <a:t>高雄市公車動態資訊系統</a:t>
              </a:r>
            </a:p>
            <a:p>
              <a:r>
                <a:rPr lang="zh-TW" altLang="en-US" sz="1600" b="1">
                  <a:solidFill>
                    <a:schemeClr val="accent6">
                      <a:lumMod val="75000"/>
                    </a:schemeClr>
                  </a:solidFill>
                  <a:latin typeface="微軟正黑體" pitchFamily="34" charset="-120"/>
                  <a:ea typeface="微軟正黑體" pitchFamily="34" charset="-120"/>
                </a:rPr>
                <a:t>3年建置維運經驗</a:t>
              </a:r>
            </a:p>
          </p:txBody>
        </p:sp>
        <p:sp>
          <p:nvSpPr>
            <p:cNvPr id="27" name="Rectangle 28"/>
            <p:cNvSpPr>
              <a:spLocks noChangeArrowheads="1"/>
            </p:cNvSpPr>
            <p:nvPr/>
          </p:nvSpPr>
          <p:spPr bwMode="auto">
            <a:xfrm>
              <a:off x="6400800" y="3362325"/>
              <a:ext cx="2419350" cy="581025"/>
            </a:xfrm>
            <a:prstGeom prst="rect">
              <a:avLst/>
            </a:prstGeom>
            <a:noFill/>
            <a:ln w="9525">
              <a:noFill/>
              <a:miter lim="800000"/>
              <a:headEnd/>
              <a:tailEnd/>
            </a:ln>
          </p:spPr>
          <p:txBody>
            <a:bodyPr wrap="none">
              <a:spAutoFit/>
            </a:bodyPr>
            <a:lstStyle/>
            <a:p>
              <a:r>
                <a:rPr lang="zh-TW" altLang="en-US" sz="1600" b="1" dirty="0">
                  <a:solidFill>
                    <a:schemeClr val="accent6">
                      <a:lumMod val="75000"/>
                    </a:schemeClr>
                  </a:solidFill>
                  <a:latin typeface="微軟正黑體" pitchFamily="34" charset="-120"/>
                  <a:ea typeface="微軟正黑體" pitchFamily="34" charset="-120"/>
                </a:rPr>
                <a:t>物流業車隊監控管理系統</a:t>
              </a:r>
            </a:p>
            <a:p>
              <a:r>
                <a:rPr lang="en-US" altLang="zh-TW" sz="1600" dirty="0" smtClean="0">
                  <a:solidFill>
                    <a:schemeClr val="accent6">
                      <a:lumMod val="75000"/>
                    </a:schemeClr>
                  </a:solidFill>
                  <a:latin typeface="微軟正黑體" pitchFamily="34" charset="-120"/>
                  <a:ea typeface="微軟正黑體" pitchFamily="34" charset="-120"/>
                </a:rPr>
                <a:t>11</a:t>
              </a:r>
              <a:r>
                <a:rPr lang="zh-TW" altLang="en-US" sz="1600" b="1" dirty="0" smtClean="0">
                  <a:solidFill>
                    <a:schemeClr val="accent6">
                      <a:lumMod val="75000"/>
                    </a:schemeClr>
                  </a:solidFill>
                  <a:latin typeface="微軟正黑體" pitchFamily="34" charset="-120"/>
                  <a:ea typeface="微軟正黑體" pitchFamily="34" charset="-120"/>
                </a:rPr>
                <a:t>年</a:t>
              </a:r>
              <a:r>
                <a:rPr lang="zh-TW" altLang="en-US" sz="1600" b="1" dirty="0">
                  <a:solidFill>
                    <a:schemeClr val="accent6">
                      <a:lumMod val="75000"/>
                    </a:schemeClr>
                  </a:solidFill>
                  <a:latin typeface="微軟正黑體" pitchFamily="34" charset="-120"/>
                  <a:ea typeface="微軟正黑體" pitchFamily="34" charset="-120"/>
                </a:rPr>
                <a:t>建置維運經驗</a:t>
              </a:r>
            </a:p>
          </p:txBody>
        </p:sp>
        <p:sp>
          <p:nvSpPr>
            <p:cNvPr id="28" name="Oval 29"/>
            <p:cNvSpPr>
              <a:spLocks noChangeArrowheads="1"/>
            </p:cNvSpPr>
            <p:nvPr/>
          </p:nvSpPr>
          <p:spPr bwMode="gray">
            <a:xfrm>
              <a:off x="6172200" y="1677988"/>
              <a:ext cx="228600" cy="228600"/>
            </a:xfrm>
            <a:prstGeom prst="ellipse">
              <a:avLst/>
            </a:prstGeom>
            <a:gradFill rotWithShape="0">
              <a:gsLst>
                <a:gs pos="0">
                  <a:srgbClr val="DBF493"/>
                </a:gs>
                <a:gs pos="100000">
                  <a:srgbClr val="AAE600"/>
                </a:gs>
              </a:gsLst>
              <a:path path="shape">
                <a:fillToRect l="50000" t="50000" r="50000" b="50000"/>
              </a:path>
            </a:gradFill>
            <a:ln w="9525">
              <a:noFill/>
              <a:round/>
              <a:headEnd/>
              <a:tailEnd/>
            </a:ln>
          </p:spPr>
          <p:txBody>
            <a:bodyPr wrap="none" anchor="ctr"/>
            <a:lstStyle/>
            <a:p>
              <a:pPr eaLnBrk="0" hangingPunct="0"/>
              <a:endParaRPr kumimoji="0" lang="zh-TW" altLang="en-US" sz="1800" b="1">
                <a:solidFill>
                  <a:schemeClr val="accent6">
                    <a:lumMod val="75000"/>
                  </a:schemeClr>
                </a:solidFill>
                <a:latin typeface="微軟正黑體" panose="020B0604030504040204" pitchFamily="34" charset="-120"/>
                <a:ea typeface="微軟正黑體" panose="020B0604030504040204" pitchFamily="34" charset="-120"/>
              </a:endParaRPr>
            </a:p>
          </p:txBody>
        </p:sp>
        <p:sp>
          <p:nvSpPr>
            <p:cNvPr id="29" name="Oval 31"/>
            <p:cNvSpPr>
              <a:spLocks noChangeArrowheads="1"/>
            </p:cNvSpPr>
            <p:nvPr/>
          </p:nvSpPr>
          <p:spPr bwMode="gray">
            <a:xfrm>
              <a:off x="6172200" y="2897188"/>
              <a:ext cx="228600" cy="228600"/>
            </a:xfrm>
            <a:prstGeom prst="ellipse">
              <a:avLst/>
            </a:prstGeom>
            <a:gradFill rotWithShape="0">
              <a:gsLst>
                <a:gs pos="0">
                  <a:srgbClr val="DBF493"/>
                </a:gs>
                <a:gs pos="100000">
                  <a:srgbClr val="AAE600"/>
                </a:gs>
              </a:gsLst>
              <a:path path="shape">
                <a:fillToRect l="50000" t="50000" r="50000" b="50000"/>
              </a:path>
            </a:gradFill>
            <a:ln w="9525">
              <a:noFill/>
              <a:round/>
              <a:headEnd/>
              <a:tailEnd/>
            </a:ln>
          </p:spPr>
          <p:txBody>
            <a:bodyPr wrap="none" anchor="ctr"/>
            <a:lstStyle/>
            <a:p>
              <a:pPr eaLnBrk="0" hangingPunct="0"/>
              <a:endParaRPr kumimoji="0" lang="zh-TW" altLang="en-US" sz="1800" b="1">
                <a:solidFill>
                  <a:schemeClr val="accent6">
                    <a:lumMod val="75000"/>
                  </a:schemeClr>
                </a:solidFill>
                <a:latin typeface="微軟正黑體" panose="020B0604030504040204" pitchFamily="34" charset="-120"/>
                <a:ea typeface="微軟正黑體" panose="020B0604030504040204" pitchFamily="34" charset="-120"/>
              </a:endParaRPr>
            </a:p>
          </p:txBody>
        </p:sp>
        <p:sp>
          <p:nvSpPr>
            <p:cNvPr id="30" name="Oval 32"/>
            <p:cNvSpPr>
              <a:spLocks noChangeArrowheads="1"/>
            </p:cNvSpPr>
            <p:nvPr/>
          </p:nvSpPr>
          <p:spPr bwMode="gray">
            <a:xfrm>
              <a:off x="6172200" y="3430588"/>
              <a:ext cx="228600" cy="228600"/>
            </a:xfrm>
            <a:prstGeom prst="ellipse">
              <a:avLst/>
            </a:prstGeom>
            <a:gradFill rotWithShape="0">
              <a:gsLst>
                <a:gs pos="0">
                  <a:srgbClr val="DBF493"/>
                </a:gs>
                <a:gs pos="100000">
                  <a:srgbClr val="AAE600"/>
                </a:gs>
              </a:gsLst>
              <a:path path="shape">
                <a:fillToRect l="50000" t="50000" r="50000" b="50000"/>
              </a:path>
            </a:gradFill>
            <a:ln w="9525">
              <a:noFill/>
              <a:round/>
              <a:headEnd/>
              <a:tailEnd/>
            </a:ln>
          </p:spPr>
          <p:txBody>
            <a:bodyPr wrap="none" anchor="ctr"/>
            <a:lstStyle/>
            <a:p>
              <a:pPr eaLnBrk="0" hangingPunct="0"/>
              <a:endParaRPr kumimoji="0" lang="zh-TW" altLang="en-US" sz="1800" b="1">
                <a:solidFill>
                  <a:schemeClr val="accent6">
                    <a:lumMod val="75000"/>
                  </a:schemeClr>
                </a:solidFill>
                <a:latin typeface="微軟正黑體" panose="020B0604030504040204" pitchFamily="34" charset="-120"/>
                <a:ea typeface="微軟正黑體" panose="020B0604030504040204" pitchFamily="34" charset="-120"/>
              </a:endParaRPr>
            </a:p>
          </p:txBody>
        </p:sp>
        <p:cxnSp>
          <p:nvCxnSpPr>
            <p:cNvPr id="31" name="AutoShape 33"/>
            <p:cNvCxnSpPr>
              <a:cxnSpLocks noChangeShapeType="1"/>
              <a:stCxn id="6" idx="2"/>
            </p:cNvCxnSpPr>
            <p:nvPr/>
          </p:nvCxnSpPr>
          <p:spPr bwMode="auto">
            <a:xfrm rot="10800000" flipV="1">
              <a:off x="5902325" y="1182688"/>
              <a:ext cx="269875" cy="1198562"/>
            </a:xfrm>
            <a:prstGeom prst="bentConnector2">
              <a:avLst/>
            </a:prstGeom>
            <a:noFill/>
            <a:ln w="25400">
              <a:solidFill>
                <a:schemeClr val="tx1"/>
              </a:solidFill>
              <a:miter lim="800000"/>
              <a:headEnd/>
              <a:tailEnd/>
            </a:ln>
          </p:spPr>
        </p:cxnSp>
        <p:cxnSp>
          <p:nvCxnSpPr>
            <p:cNvPr id="32" name="AutoShape 34"/>
            <p:cNvCxnSpPr>
              <a:cxnSpLocks noChangeShapeType="1"/>
              <a:endCxn id="28" idx="2"/>
            </p:cNvCxnSpPr>
            <p:nvPr/>
          </p:nvCxnSpPr>
          <p:spPr bwMode="auto">
            <a:xfrm rot="-5400000">
              <a:off x="5742782" y="1951831"/>
              <a:ext cx="588962" cy="269875"/>
            </a:xfrm>
            <a:prstGeom prst="bentConnector2">
              <a:avLst/>
            </a:prstGeom>
            <a:noFill/>
            <a:ln w="25400">
              <a:solidFill>
                <a:schemeClr val="tx1"/>
              </a:solidFill>
              <a:miter lim="800000"/>
              <a:headEnd/>
              <a:tailEnd/>
            </a:ln>
          </p:spPr>
        </p:cxnSp>
        <p:cxnSp>
          <p:nvCxnSpPr>
            <p:cNvPr id="33" name="AutoShape 35"/>
            <p:cNvCxnSpPr>
              <a:cxnSpLocks noChangeShapeType="1"/>
              <a:stCxn id="15" idx="6"/>
              <a:endCxn id="17" idx="2"/>
            </p:cNvCxnSpPr>
            <p:nvPr/>
          </p:nvCxnSpPr>
          <p:spPr bwMode="auto">
            <a:xfrm>
              <a:off x="2743200" y="1779588"/>
              <a:ext cx="892175" cy="614362"/>
            </a:xfrm>
            <a:prstGeom prst="bentConnector3">
              <a:avLst>
                <a:gd name="adj1" fmla="val 50000"/>
              </a:avLst>
            </a:prstGeom>
            <a:noFill/>
            <a:ln w="25400">
              <a:solidFill>
                <a:schemeClr val="tx1"/>
              </a:solidFill>
              <a:miter lim="800000"/>
              <a:headEnd/>
              <a:tailEnd/>
            </a:ln>
          </p:spPr>
        </p:cxnSp>
        <p:cxnSp>
          <p:nvCxnSpPr>
            <p:cNvPr id="34" name="AutoShape 37"/>
            <p:cNvCxnSpPr>
              <a:cxnSpLocks noChangeShapeType="1"/>
              <a:endCxn id="29" idx="2"/>
            </p:cNvCxnSpPr>
            <p:nvPr/>
          </p:nvCxnSpPr>
          <p:spPr bwMode="auto">
            <a:xfrm rot="16200000" flipH="1">
              <a:off x="5722144" y="2561431"/>
              <a:ext cx="630238" cy="269875"/>
            </a:xfrm>
            <a:prstGeom prst="bentConnector2">
              <a:avLst/>
            </a:prstGeom>
            <a:noFill/>
            <a:ln w="25400">
              <a:solidFill>
                <a:schemeClr val="tx1"/>
              </a:solidFill>
              <a:miter lim="800000"/>
              <a:headEnd/>
              <a:tailEnd/>
            </a:ln>
          </p:spPr>
        </p:cxnSp>
        <p:sp>
          <p:nvSpPr>
            <p:cNvPr id="35" name="Text Box 40"/>
            <p:cNvSpPr txBox="1">
              <a:spLocks noChangeArrowheads="1"/>
            </p:cNvSpPr>
            <p:nvPr/>
          </p:nvSpPr>
          <p:spPr bwMode="auto">
            <a:xfrm>
              <a:off x="3365500" y="3357563"/>
              <a:ext cx="2351088" cy="915987"/>
            </a:xfrm>
            <a:prstGeom prst="rect">
              <a:avLst/>
            </a:prstGeom>
            <a:noFill/>
            <a:ln w="25400" cap="rnd">
              <a:noFill/>
              <a:miter lim="800000"/>
              <a:headEnd/>
              <a:tailEnd/>
            </a:ln>
          </p:spPr>
          <p:txBody>
            <a:bodyPr wrap="none">
              <a:spAutoFit/>
            </a:bodyPr>
            <a:lstStyle/>
            <a:p>
              <a:pPr algn="ctr"/>
              <a:r>
                <a:rPr lang="zh-TW" altLang="en-US" sz="1800" b="1" dirty="0">
                  <a:solidFill>
                    <a:schemeClr val="accent6">
                      <a:lumMod val="75000"/>
                    </a:schemeClr>
                  </a:solidFill>
                  <a:latin typeface="微軟正黑體" pitchFamily="34" charset="-120"/>
                  <a:ea typeface="微軟正黑體" pitchFamily="34" charset="-120"/>
                </a:rPr>
                <a:t>系統整合能力</a:t>
              </a:r>
            </a:p>
            <a:p>
              <a:pPr algn="ctr"/>
              <a:r>
                <a:rPr lang="zh-TW" altLang="en-US" sz="1800" b="1" dirty="0">
                  <a:solidFill>
                    <a:schemeClr val="accent6">
                      <a:lumMod val="75000"/>
                    </a:schemeClr>
                  </a:solidFill>
                  <a:latin typeface="微軟正黑體" pitchFamily="34" charset="-120"/>
                  <a:ea typeface="微軟正黑體" pitchFamily="34" charset="-120"/>
                </a:rPr>
                <a:t>十年</a:t>
              </a:r>
              <a:r>
                <a:rPr lang="en-US" altLang="zh-TW" sz="1800" b="1" dirty="0">
                  <a:solidFill>
                    <a:schemeClr val="accent6">
                      <a:lumMod val="75000"/>
                    </a:schemeClr>
                  </a:solidFill>
                  <a:latin typeface="微軟正黑體" pitchFamily="34" charset="-120"/>
                  <a:ea typeface="微軟正黑體" pitchFamily="34" charset="-120"/>
                </a:rPr>
                <a:t>ITS</a:t>
              </a:r>
              <a:r>
                <a:rPr lang="zh-TW" altLang="en-US" sz="1800" b="1" dirty="0">
                  <a:solidFill>
                    <a:schemeClr val="accent6">
                      <a:lumMod val="75000"/>
                    </a:schemeClr>
                  </a:solidFill>
                  <a:latin typeface="微軟正黑體" pitchFamily="34" charset="-120"/>
                  <a:ea typeface="微軟正黑體" pitchFamily="34" charset="-120"/>
                </a:rPr>
                <a:t>相關建置經驗</a:t>
              </a:r>
            </a:p>
            <a:p>
              <a:pPr algn="ctr"/>
              <a:r>
                <a:rPr lang="zh-TW" altLang="en-US" sz="1800" b="1" dirty="0">
                  <a:solidFill>
                    <a:schemeClr val="accent6">
                      <a:lumMod val="75000"/>
                    </a:schemeClr>
                  </a:solidFill>
                  <a:latin typeface="微軟正黑體" pitchFamily="34" charset="-120"/>
                  <a:ea typeface="微軟正黑體" pitchFamily="34" charset="-120"/>
                </a:rPr>
                <a:t>產品化生產製造</a:t>
              </a:r>
            </a:p>
          </p:txBody>
        </p:sp>
        <p:sp>
          <p:nvSpPr>
            <p:cNvPr id="36" name="Line 49"/>
            <p:cNvSpPr>
              <a:spLocks noChangeShapeType="1"/>
            </p:cNvSpPr>
            <p:nvPr/>
          </p:nvSpPr>
          <p:spPr bwMode="auto">
            <a:xfrm>
              <a:off x="5319713" y="2384425"/>
              <a:ext cx="863600" cy="0"/>
            </a:xfrm>
            <a:prstGeom prst="line">
              <a:avLst/>
            </a:prstGeom>
            <a:noFill/>
            <a:ln w="28575" cap="rnd">
              <a:solidFill>
                <a:schemeClr val="tx1"/>
              </a:solidFill>
              <a:round/>
              <a:headEnd/>
              <a:tailEnd/>
            </a:ln>
          </p:spPr>
          <p:txBody>
            <a:bodyPr wrap="none">
              <a:spAutoFit/>
            </a:bodyPr>
            <a:lstStyle/>
            <a:p>
              <a:endParaRPr lang="zh-TW" altLang="en-US">
                <a:solidFill>
                  <a:schemeClr val="accent6">
                    <a:lumMod val="75000"/>
                  </a:schemeClr>
                </a:solidFill>
                <a:latin typeface="微軟正黑體" panose="020B0604030504040204" pitchFamily="34" charset="-120"/>
                <a:ea typeface="微軟正黑體" panose="020B0604030504040204" pitchFamily="34" charset="-120"/>
              </a:endParaRPr>
            </a:p>
          </p:txBody>
        </p:sp>
        <p:sp>
          <p:nvSpPr>
            <p:cNvPr id="37" name="Oval 30"/>
            <p:cNvSpPr>
              <a:spLocks noChangeArrowheads="1"/>
            </p:cNvSpPr>
            <p:nvPr/>
          </p:nvSpPr>
          <p:spPr bwMode="gray">
            <a:xfrm>
              <a:off x="6172200" y="2274888"/>
              <a:ext cx="228600" cy="228600"/>
            </a:xfrm>
            <a:prstGeom prst="ellipse">
              <a:avLst/>
            </a:prstGeom>
            <a:gradFill rotWithShape="0">
              <a:gsLst>
                <a:gs pos="0">
                  <a:srgbClr val="DBF493"/>
                </a:gs>
                <a:gs pos="100000">
                  <a:srgbClr val="AAE600"/>
                </a:gs>
              </a:gsLst>
              <a:path path="shape">
                <a:fillToRect l="50000" t="50000" r="50000" b="50000"/>
              </a:path>
            </a:gradFill>
            <a:ln w="9525">
              <a:noFill/>
              <a:round/>
              <a:headEnd/>
              <a:tailEnd/>
            </a:ln>
          </p:spPr>
          <p:txBody>
            <a:bodyPr wrap="none" anchor="ctr"/>
            <a:lstStyle/>
            <a:p>
              <a:pPr eaLnBrk="0" hangingPunct="0"/>
              <a:endParaRPr kumimoji="0" lang="zh-TW" altLang="en-US" sz="1800" b="1">
                <a:solidFill>
                  <a:schemeClr val="accent6">
                    <a:lumMod val="75000"/>
                  </a:schemeClr>
                </a:solidFill>
                <a:latin typeface="微軟正黑體" panose="020B0604030504040204" pitchFamily="34" charset="-120"/>
                <a:ea typeface="微軟正黑體" panose="020B0604030504040204" pitchFamily="34" charset="-120"/>
              </a:endParaRPr>
            </a:p>
          </p:txBody>
        </p:sp>
        <p:pic>
          <p:nvPicPr>
            <p:cNvPr id="38" name="Picture 9"/>
            <p:cNvPicPr>
              <a:picLocks noChangeAspect="1" noChangeArrowheads="1"/>
            </p:cNvPicPr>
            <p:nvPr/>
          </p:nvPicPr>
          <p:blipFill>
            <a:blip r:embed="rId6" cstate="print"/>
            <a:srcRect/>
            <a:stretch>
              <a:fillRect/>
            </a:stretch>
          </p:blipFill>
          <p:spPr bwMode="auto">
            <a:xfrm>
              <a:off x="3779838" y="2432050"/>
              <a:ext cx="1439862" cy="287338"/>
            </a:xfrm>
            <a:prstGeom prst="rect">
              <a:avLst/>
            </a:prstGeom>
            <a:noFill/>
            <a:ln w="9525" algn="ctr">
              <a:noFill/>
              <a:miter lim="800000"/>
              <a:headEnd/>
              <a:tailEnd/>
            </a:ln>
          </p:spPr>
        </p:pic>
        <p:cxnSp>
          <p:nvCxnSpPr>
            <p:cNvPr id="39" name="直線接點 69"/>
            <p:cNvCxnSpPr>
              <a:cxnSpLocks noChangeShapeType="1"/>
              <a:stCxn id="17" idx="4"/>
              <a:endCxn id="35" idx="0"/>
            </p:cNvCxnSpPr>
            <p:nvPr/>
          </p:nvCxnSpPr>
          <p:spPr bwMode="auto">
            <a:xfrm>
              <a:off x="4464050" y="3171825"/>
              <a:ext cx="77788" cy="185738"/>
            </a:xfrm>
            <a:prstGeom prst="line">
              <a:avLst/>
            </a:prstGeom>
            <a:noFill/>
            <a:ln w="25400" algn="ctr">
              <a:solidFill>
                <a:schemeClr val="tx1"/>
              </a:solidFill>
              <a:round/>
              <a:headEnd/>
              <a:tailEnd/>
            </a:ln>
          </p:spPr>
        </p:cxnSp>
      </p:grpSp>
    </p:spTree>
    <p:extLst>
      <p:ext uri="{BB962C8B-B14F-4D97-AF65-F5344CB8AC3E}">
        <p14:creationId xmlns:p14="http://schemas.microsoft.com/office/powerpoint/2010/main" val="36372792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228600"/>
            <a:ext cx="8748464" cy="457200"/>
          </a:xfrm>
        </p:spPr>
        <p:txBody>
          <a:bodyPr/>
          <a:lstStyle/>
          <a:p>
            <a:r>
              <a:rPr lang="zh-TW" altLang="en-US" dirty="0">
                <a:latin typeface="微軟正黑體" pitchFamily="34" charset="-120"/>
                <a:ea typeface="微軟正黑體" pitchFamily="34" charset="-120"/>
              </a:rPr>
              <a:t>站牌維運中心</a:t>
            </a:r>
            <a:r>
              <a:rPr lang="zh-TW" altLang="en-US" dirty="0" smtClean="0">
                <a:latin typeface="微軟正黑體" pitchFamily="34" charset="-120"/>
                <a:ea typeface="微軟正黑體" pitchFamily="34" charset="-120"/>
              </a:rPr>
              <a:t>系統</a:t>
            </a:r>
            <a:r>
              <a:rPr lang="en-US" altLang="zh-TW" dirty="0" smtClean="0">
                <a:latin typeface="微軟正黑體" pitchFamily="34" charset="-120"/>
                <a:ea typeface="微軟正黑體" pitchFamily="34" charset="-120"/>
              </a:rPr>
              <a:t>(3/3)-</a:t>
            </a:r>
            <a:r>
              <a:rPr lang="zh-TW" altLang="en-US" dirty="0">
                <a:latin typeface="微軟正黑體" pitchFamily="34" charset="-120"/>
                <a:ea typeface="微軟正黑體" pitchFamily="34" charset="-120"/>
              </a:rPr>
              <a:t>遠端</a:t>
            </a:r>
            <a:r>
              <a:rPr lang="zh-TW" altLang="en-US" dirty="0" smtClean="0">
                <a:latin typeface="微軟正黑體" pitchFamily="34" charset="-120"/>
                <a:ea typeface="微軟正黑體" pitchFamily="34" charset="-120"/>
              </a:rPr>
              <a:t>監控</a:t>
            </a:r>
            <a:r>
              <a:rPr lang="en-US" altLang="zh-TW" dirty="0" smtClean="0">
                <a:latin typeface="微軟正黑體" pitchFamily="34" charset="-120"/>
                <a:ea typeface="微軟正黑體" pitchFamily="34" charset="-120"/>
              </a:rPr>
              <a:t>-</a:t>
            </a:r>
            <a:r>
              <a:rPr lang="zh-TW" altLang="en-US" dirty="0" smtClean="0">
                <a:latin typeface="微軟正黑體" pitchFamily="34" charset="-120"/>
                <a:ea typeface="微軟正黑體" pitchFamily="34" charset="-120"/>
              </a:rPr>
              <a:t>結合</a:t>
            </a:r>
            <a:r>
              <a:rPr lang="en-US" altLang="zh-TW" dirty="0" smtClean="0">
                <a:latin typeface="微軟正黑體" pitchFamily="34" charset="-120"/>
                <a:ea typeface="微軟正黑體" pitchFamily="34" charset="-120"/>
              </a:rPr>
              <a:t>GIS</a:t>
            </a:r>
            <a:r>
              <a:rPr lang="zh-TW" altLang="en-US" dirty="0" smtClean="0">
                <a:latin typeface="微軟正黑體" pitchFamily="34" charset="-120"/>
                <a:ea typeface="微軟正黑體" pitchFamily="34" charset="-120"/>
              </a:rPr>
              <a:t>監控</a:t>
            </a:r>
            <a:endParaRPr lang="zh-TW" altLang="en-US" dirty="0">
              <a:latin typeface="微軟正黑體" pitchFamily="34" charset="-120"/>
              <a:ea typeface="微軟正黑體" pitchFamily="34" charset="-120"/>
            </a:endParaRPr>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30</a:t>
            </a:fld>
            <a:endParaRPr lang="zh-TW" altLang="zh-TW"/>
          </a:p>
        </p:txBody>
      </p:sp>
      <p:sp>
        <p:nvSpPr>
          <p:cNvPr id="5" name="投影片編號版面配置區 3"/>
          <p:cNvSpPr txBox="1">
            <a:spLocks/>
          </p:cNvSpPr>
          <p:nvPr/>
        </p:nvSpPr>
        <p:spPr>
          <a:xfrm>
            <a:off x="7453313" y="6453188"/>
            <a:ext cx="1655762" cy="404812"/>
          </a:xfrm>
          <a:prstGeom prst="rect">
            <a:avLst/>
          </a:prstGeom>
          <a:noFill/>
        </p:spPr>
        <p:txBody>
          <a:bodyPr/>
          <a:lstStyle>
            <a:defPPr>
              <a:defRPr lang="en-US"/>
            </a:defPPr>
            <a:lvl1pPr algn="ctr" rtl="0" fontAlgn="base">
              <a:spcBef>
                <a:spcPct val="0"/>
              </a:spcBef>
              <a:spcAft>
                <a:spcPct val="0"/>
              </a:spcAft>
              <a:defRPr sz="2400" b="1" kern="1200">
                <a:solidFill>
                  <a:schemeClr val="bg1"/>
                </a:solidFill>
                <a:latin typeface="Arial" charset="0"/>
                <a:ea typeface="新細明體" pitchFamily="18" charset="-120"/>
                <a:cs typeface="+mn-cs"/>
              </a:defRPr>
            </a:lvl1pPr>
            <a:lvl2pPr marL="457200" algn="ctr" rtl="0" fontAlgn="base">
              <a:spcBef>
                <a:spcPct val="0"/>
              </a:spcBef>
              <a:spcAft>
                <a:spcPct val="0"/>
              </a:spcAft>
              <a:defRPr sz="2400" b="1" kern="1200">
                <a:solidFill>
                  <a:schemeClr val="bg1"/>
                </a:solidFill>
                <a:latin typeface="Arial" charset="0"/>
                <a:ea typeface="新細明體" pitchFamily="18" charset="-120"/>
                <a:cs typeface="+mn-cs"/>
              </a:defRPr>
            </a:lvl2pPr>
            <a:lvl3pPr marL="914400" algn="ctr" rtl="0" fontAlgn="base">
              <a:spcBef>
                <a:spcPct val="0"/>
              </a:spcBef>
              <a:spcAft>
                <a:spcPct val="0"/>
              </a:spcAft>
              <a:defRPr sz="2400" b="1" kern="1200">
                <a:solidFill>
                  <a:schemeClr val="bg1"/>
                </a:solidFill>
                <a:latin typeface="Arial" charset="0"/>
                <a:ea typeface="新細明體" pitchFamily="18" charset="-120"/>
                <a:cs typeface="+mn-cs"/>
              </a:defRPr>
            </a:lvl3pPr>
            <a:lvl4pPr marL="1371600" algn="ctr" rtl="0" fontAlgn="base">
              <a:spcBef>
                <a:spcPct val="0"/>
              </a:spcBef>
              <a:spcAft>
                <a:spcPct val="0"/>
              </a:spcAft>
              <a:defRPr sz="2400" b="1" kern="1200">
                <a:solidFill>
                  <a:schemeClr val="bg1"/>
                </a:solidFill>
                <a:latin typeface="Arial" charset="0"/>
                <a:ea typeface="新細明體" pitchFamily="18" charset="-120"/>
                <a:cs typeface="+mn-cs"/>
              </a:defRPr>
            </a:lvl4pPr>
            <a:lvl5pPr marL="1828800" algn="ctr" rtl="0" fontAlgn="base">
              <a:spcBef>
                <a:spcPct val="0"/>
              </a:spcBef>
              <a:spcAft>
                <a:spcPct val="0"/>
              </a:spcAft>
              <a:defRPr sz="2400" b="1" kern="1200">
                <a:solidFill>
                  <a:schemeClr val="bg1"/>
                </a:solidFill>
                <a:latin typeface="Arial" charset="0"/>
                <a:ea typeface="新細明體" pitchFamily="18" charset="-120"/>
                <a:cs typeface="+mn-cs"/>
              </a:defRPr>
            </a:lvl5pPr>
            <a:lvl6pPr marL="2286000" algn="l" defTabSz="914400" rtl="0" eaLnBrk="1" latinLnBrk="0" hangingPunct="1">
              <a:defRPr sz="2400" b="1" kern="1200">
                <a:solidFill>
                  <a:schemeClr val="bg1"/>
                </a:solidFill>
                <a:latin typeface="Arial" charset="0"/>
                <a:ea typeface="新細明體" pitchFamily="18" charset="-120"/>
                <a:cs typeface="+mn-cs"/>
              </a:defRPr>
            </a:lvl6pPr>
            <a:lvl7pPr marL="2743200" algn="l" defTabSz="914400" rtl="0" eaLnBrk="1" latinLnBrk="0" hangingPunct="1">
              <a:defRPr sz="2400" b="1" kern="1200">
                <a:solidFill>
                  <a:schemeClr val="bg1"/>
                </a:solidFill>
                <a:latin typeface="Arial" charset="0"/>
                <a:ea typeface="新細明體" pitchFamily="18" charset="-120"/>
                <a:cs typeface="+mn-cs"/>
              </a:defRPr>
            </a:lvl7pPr>
            <a:lvl8pPr marL="3200400" algn="l" defTabSz="914400" rtl="0" eaLnBrk="1" latinLnBrk="0" hangingPunct="1">
              <a:defRPr sz="2400" b="1" kern="1200">
                <a:solidFill>
                  <a:schemeClr val="bg1"/>
                </a:solidFill>
                <a:latin typeface="Arial" charset="0"/>
                <a:ea typeface="新細明體" pitchFamily="18" charset="-120"/>
                <a:cs typeface="+mn-cs"/>
              </a:defRPr>
            </a:lvl8pPr>
            <a:lvl9pPr marL="3657600" algn="l" defTabSz="914400" rtl="0" eaLnBrk="1" latinLnBrk="0" hangingPunct="1">
              <a:defRPr sz="2400" b="1" kern="1200">
                <a:solidFill>
                  <a:schemeClr val="bg1"/>
                </a:solidFill>
                <a:latin typeface="Arial" charset="0"/>
                <a:ea typeface="新細明體" pitchFamily="18" charset="-120"/>
                <a:cs typeface="+mn-cs"/>
              </a:defRPr>
            </a:lvl9pPr>
          </a:lstStyle>
          <a:p>
            <a:fld id="{16677ADC-56D4-4145-B34F-0C30570816FD}" type="slidenum">
              <a:rPr lang="zh-TW" altLang="en-US" smtClean="0">
                <a:ea typeface="微軟正黑體" pitchFamily="34" charset="-120"/>
              </a:rPr>
              <a:pPr/>
              <a:t>30</a:t>
            </a:fld>
            <a:endParaRPr lang="en-US" altLang="zh-TW" smtClean="0">
              <a:ea typeface="微軟正黑體" pitchFamily="34" charset="-120"/>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82" y="974660"/>
            <a:ext cx="8655238" cy="5706667"/>
          </a:xfrm>
          <a:prstGeom prst="rect">
            <a:avLst/>
          </a:prstGeom>
          <a:noFill/>
          <a:ln>
            <a:noFill/>
          </a:ln>
          <a:effectLst>
            <a:glow rad="152400">
              <a:srgbClr val="FF0000">
                <a:alpha val="40000"/>
              </a:srgb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nvGrpSpPr>
          <p:cNvPr id="16" name="群組 15"/>
          <p:cNvGrpSpPr/>
          <p:nvPr/>
        </p:nvGrpSpPr>
        <p:grpSpPr>
          <a:xfrm>
            <a:off x="2699792" y="2498525"/>
            <a:ext cx="4644493" cy="3003417"/>
            <a:chOff x="2555776" y="1586178"/>
            <a:chExt cx="4644493" cy="3003417"/>
          </a:xfrm>
        </p:grpSpPr>
        <p:sp>
          <p:nvSpPr>
            <p:cNvPr id="17" name="矩形圖說文字 16"/>
            <p:cNvSpPr/>
            <p:nvPr/>
          </p:nvSpPr>
          <p:spPr bwMode="auto">
            <a:xfrm>
              <a:off x="2555776" y="1586178"/>
              <a:ext cx="4644493" cy="3003417"/>
            </a:xfrm>
            <a:prstGeom prst="wedgeRectCallout">
              <a:avLst>
                <a:gd name="adj1" fmla="val 53543"/>
                <a:gd name="adj2" fmla="val -25453"/>
              </a:avLst>
            </a:prstGeom>
            <a:solidFill>
              <a:schemeClr val="bg1"/>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2000" b="0" i="0" u="none" strike="noStrike" cap="none" normalizeH="0" baseline="0" smtClean="0">
                <a:ln>
                  <a:noFill/>
                </a:ln>
                <a:solidFill>
                  <a:schemeClr val="tx1"/>
                </a:solidFill>
                <a:effectLst/>
                <a:latin typeface="Times New Roman" pitchFamily="18" charset="0"/>
                <a:ea typeface="標楷體" pitchFamily="65" charset="-120"/>
              </a:endParaRPr>
            </a:p>
          </p:txBody>
        </p:sp>
        <p:pic>
          <p:nvPicPr>
            <p:cNvPr id="1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7867" y="1650198"/>
              <a:ext cx="4500477" cy="29190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20" name="AutoShape 17"/>
          <p:cNvSpPr>
            <a:spLocks noChangeArrowheads="1"/>
          </p:cNvSpPr>
          <p:nvPr/>
        </p:nvSpPr>
        <p:spPr bwMode="auto">
          <a:xfrm>
            <a:off x="683926" y="5790802"/>
            <a:ext cx="7880350" cy="710011"/>
          </a:xfrm>
          <a:prstGeom prst="roundRect">
            <a:avLst>
              <a:gd name="adj" fmla="val 16667"/>
            </a:avLst>
          </a:prstGeom>
          <a:solidFill>
            <a:srgbClr val="8064A2"/>
          </a:solidFill>
          <a:ln>
            <a:noFill/>
          </a:ln>
          <a:effectLst/>
          <a:extLst>
            <a:ext uri="{91240B29-F687-4f45-9708-019B960494DF}">
              <a14:hiddenLine xmlns="" xmlns:a14="http://schemas.microsoft.com/office/drawing/2010/main" w="38100" algn="ctr">
                <a:solidFill>
                  <a:schemeClr val="bg2"/>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marL="457200" indent="-457200" algn="l">
              <a:lnSpc>
                <a:spcPct val="120000"/>
              </a:lnSpc>
            </a:pPr>
            <a:r>
              <a:rPr lang="zh-TW" altLang="en-US" b="1" dirty="0" smtClean="0">
                <a:solidFill>
                  <a:schemeClr val="bg1"/>
                </a:solidFill>
                <a:latin typeface="微軟正黑體" pitchFamily="34" charset="-120"/>
                <a:ea typeface="微軟正黑體" pitchFamily="34" charset="-120"/>
              </a:rPr>
              <a:t>結合</a:t>
            </a:r>
            <a:r>
              <a:rPr lang="en-US" altLang="zh-TW" b="1" dirty="0" smtClean="0">
                <a:solidFill>
                  <a:schemeClr val="bg1"/>
                </a:solidFill>
                <a:latin typeface="微軟正黑體" pitchFamily="34" charset="-120"/>
                <a:ea typeface="微軟正黑體" pitchFamily="34" charset="-120"/>
              </a:rPr>
              <a:t>GIS</a:t>
            </a:r>
            <a:r>
              <a:rPr lang="zh-TW" altLang="en-US" b="1" dirty="0" smtClean="0">
                <a:solidFill>
                  <a:schemeClr val="bg1"/>
                </a:solidFill>
                <a:latin typeface="微軟正黑體" pitchFamily="34" charset="-120"/>
                <a:ea typeface="微軟正黑體" pitchFamily="34" charset="-120"/>
              </a:rPr>
              <a:t>即時監控，讓管理單位便利掌握站牌運作情形</a:t>
            </a:r>
            <a:endParaRPr lang="zh-TW" altLang="en-US" b="1" u="sng" dirty="0">
              <a:solidFill>
                <a:srgbClr val="FF6600"/>
              </a:solidFill>
              <a:latin typeface="微軟正黑體" pitchFamily="34" charset="-120"/>
              <a:ea typeface="微軟正黑體" pitchFamily="34" charset="-120"/>
            </a:endParaRPr>
          </a:p>
        </p:txBody>
      </p:sp>
    </p:spTree>
    <p:extLst>
      <p:ext uri="{BB962C8B-B14F-4D97-AF65-F5344CB8AC3E}">
        <p14:creationId xmlns:p14="http://schemas.microsoft.com/office/powerpoint/2010/main" val="50904348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right)">
                                      <p:cBhvr>
                                        <p:cTn id="15" dur="500"/>
                                        <p:tgtEl>
                                          <p:spTgt spid="16"/>
                                        </p:tgtEl>
                                      </p:cBhvr>
                                    </p:animEffect>
                                  </p:childTnLst>
                                </p:cTn>
                              </p:par>
                            </p:childTnLst>
                          </p:cTn>
                        </p:par>
                        <p:par>
                          <p:cTn id="16" fill="hold">
                            <p:stCondLst>
                              <p:cond delay="500"/>
                            </p:stCondLst>
                            <p:childTnLst>
                              <p:par>
                                <p:cTn id="17" presetID="12" presetClass="entr" presetSubtype="2"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slide(fromRight)">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599" y="228600"/>
            <a:ext cx="6626225" cy="457200"/>
          </a:xfrm>
        </p:spPr>
        <p:txBody>
          <a:bodyPr/>
          <a:lstStyle/>
          <a:p>
            <a:r>
              <a:rPr lang="zh-TW" altLang="en-US" dirty="0">
                <a:latin typeface="微軟正黑體" pitchFamily="34" charset="-120"/>
                <a:ea typeface="微軟正黑體" pitchFamily="34" charset="-120"/>
              </a:rPr>
              <a:t>營運管理系統</a:t>
            </a:r>
            <a:r>
              <a:rPr lang="en-US" altLang="zh-TW" dirty="0">
                <a:latin typeface="微軟正黑體" pitchFamily="34" charset="-120"/>
                <a:ea typeface="微軟正黑體" pitchFamily="34" charset="-120"/>
              </a:rPr>
              <a:t>-</a:t>
            </a:r>
            <a:r>
              <a:rPr lang="zh-TW" altLang="en-US" dirty="0">
                <a:latin typeface="微軟正黑體" pitchFamily="34" charset="-120"/>
                <a:ea typeface="微軟正黑體" pitchFamily="34" charset="-120"/>
              </a:rPr>
              <a:t>打造人性化界面</a:t>
            </a:r>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31</a:t>
            </a:fld>
            <a:endParaRPr lang="zh-TW" altLang="zh-TW"/>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1196975"/>
            <a:ext cx="6913562" cy="5040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 name="Group 72"/>
          <p:cNvGrpSpPr>
            <a:grpSpLocks/>
          </p:cNvGrpSpPr>
          <p:nvPr/>
        </p:nvGrpSpPr>
        <p:grpSpPr bwMode="auto">
          <a:xfrm>
            <a:off x="6948488" y="765175"/>
            <a:ext cx="1809750" cy="838200"/>
            <a:chOff x="4325" y="625"/>
            <a:chExt cx="1140" cy="528"/>
          </a:xfrm>
        </p:grpSpPr>
        <p:sp>
          <p:nvSpPr>
            <p:cNvPr id="7" name="Line 59"/>
            <p:cNvSpPr>
              <a:spLocks noChangeShapeType="1"/>
            </p:cNvSpPr>
            <p:nvPr/>
          </p:nvSpPr>
          <p:spPr bwMode="auto">
            <a:xfrm>
              <a:off x="4862" y="831"/>
              <a:ext cx="544" cy="322"/>
            </a:xfrm>
            <a:prstGeom prst="line">
              <a:avLst/>
            </a:prstGeom>
            <a:noFill/>
            <a:ln w="38100">
              <a:solidFill>
                <a:srgbClr val="8064A2"/>
              </a:solidFill>
              <a:round/>
              <a:headEnd/>
              <a:tailEnd type="triangle" w="med" len="med"/>
            </a:ln>
            <a:extLst>
              <a:ext uri="{909E8E84-426E-40dd-AFC4-6F175D3DCCD1}">
                <a14:hiddenFill xmlns="" xmlns:a14="http://schemas.microsoft.com/office/drawing/2010/main">
                  <a:noFill/>
                </a14:hiddenFill>
              </a:ext>
            </a:extLst>
          </p:spPr>
          <p:txBody>
            <a:bodyPr/>
            <a:lstStyle/>
            <a:p>
              <a:endParaRPr lang="zh-TW" altLang="en-US" b="1"/>
            </a:p>
          </p:txBody>
        </p:sp>
        <p:sp>
          <p:nvSpPr>
            <p:cNvPr id="8" name="Text Box 60"/>
            <p:cNvSpPr txBox="1">
              <a:spLocks noChangeArrowheads="1"/>
            </p:cNvSpPr>
            <p:nvPr/>
          </p:nvSpPr>
          <p:spPr bwMode="auto">
            <a:xfrm>
              <a:off x="4325" y="625"/>
              <a:ext cx="1140" cy="212"/>
            </a:xfrm>
            <a:prstGeom prst="rect">
              <a:avLst/>
            </a:prstGeom>
            <a:solidFill>
              <a:srgbClr val="8064A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zh-TW" altLang="en-US" sz="1600" b="1" dirty="0">
                  <a:solidFill>
                    <a:schemeClr val="bg1"/>
                  </a:solidFill>
                  <a:latin typeface="微軟正黑體" pitchFamily="34" charset="-120"/>
                  <a:ea typeface="微軟正黑體" pitchFamily="34" charset="-120"/>
                </a:rPr>
                <a:t>查詢條件區可縮放</a:t>
              </a:r>
            </a:p>
          </p:txBody>
        </p:sp>
      </p:grpSp>
      <p:grpSp>
        <p:nvGrpSpPr>
          <p:cNvPr id="9" name="Group 71"/>
          <p:cNvGrpSpPr>
            <a:grpSpLocks/>
          </p:cNvGrpSpPr>
          <p:nvPr/>
        </p:nvGrpSpPr>
        <p:grpSpPr bwMode="auto">
          <a:xfrm>
            <a:off x="1692275" y="836613"/>
            <a:ext cx="4686300" cy="781050"/>
            <a:chOff x="1066" y="527"/>
            <a:chExt cx="2952" cy="492"/>
          </a:xfrm>
        </p:grpSpPr>
        <p:sp>
          <p:nvSpPr>
            <p:cNvPr id="10" name="Text Box 62"/>
            <p:cNvSpPr txBox="1">
              <a:spLocks noChangeArrowheads="1"/>
            </p:cNvSpPr>
            <p:nvPr/>
          </p:nvSpPr>
          <p:spPr bwMode="auto">
            <a:xfrm>
              <a:off x="2744" y="527"/>
              <a:ext cx="1274" cy="218"/>
            </a:xfrm>
            <a:prstGeom prst="rect">
              <a:avLst/>
            </a:prstGeom>
            <a:solidFill>
              <a:srgbClr val="C0504D"/>
            </a:solidFill>
            <a:ln w="9525">
              <a:solidFill>
                <a:srgbClr val="C0504D"/>
              </a:solidFill>
              <a:miter lim="800000"/>
              <a:headEnd/>
              <a:tailEnd/>
            </a:ln>
          </p:spPr>
          <p:txBody>
            <a:bodyPr wrap="none">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zh-TW" altLang="en-US" sz="1600" b="1" dirty="0">
                  <a:solidFill>
                    <a:schemeClr val="bg1"/>
                  </a:solidFill>
                  <a:latin typeface="微軟正黑體" pitchFamily="34" charset="-120"/>
                  <a:ea typeface="微軟正黑體" pitchFamily="34" charset="-120"/>
                </a:rPr>
                <a:t>可同時開啟多項作業</a:t>
              </a:r>
            </a:p>
          </p:txBody>
        </p:sp>
        <p:sp>
          <p:nvSpPr>
            <p:cNvPr id="11" name="Oval 63"/>
            <p:cNvSpPr>
              <a:spLocks noChangeArrowheads="1"/>
            </p:cNvSpPr>
            <p:nvPr/>
          </p:nvSpPr>
          <p:spPr bwMode="auto">
            <a:xfrm>
              <a:off x="1066" y="709"/>
              <a:ext cx="2518" cy="310"/>
            </a:xfrm>
            <a:prstGeom prst="ellipse">
              <a:avLst/>
            </a:prstGeom>
            <a:noFill/>
            <a:ln w="28575" algn="ctr">
              <a:solidFill>
                <a:srgbClr val="C0504D"/>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kumimoji="0" lang="zh-TW" altLang="en-US" b="1">
                <a:latin typeface="Calibri" pitchFamily="34" charset="0"/>
              </a:endParaRPr>
            </a:p>
          </p:txBody>
        </p:sp>
      </p:grpSp>
      <p:grpSp>
        <p:nvGrpSpPr>
          <p:cNvPr id="12" name="Group 74"/>
          <p:cNvGrpSpPr>
            <a:grpSpLocks/>
          </p:cNvGrpSpPr>
          <p:nvPr/>
        </p:nvGrpSpPr>
        <p:grpSpPr bwMode="auto">
          <a:xfrm>
            <a:off x="1978025" y="5942013"/>
            <a:ext cx="6918325" cy="863600"/>
            <a:chOff x="1246" y="3743"/>
            <a:chExt cx="4358" cy="544"/>
          </a:xfrm>
        </p:grpSpPr>
        <p:sp>
          <p:nvSpPr>
            <p:cNvPr id="13" name="Rectangle 64"/>
            <p:cNvSpPr>
              <a:spLocks noChangeArrowheads="1"/>
            </p:cNvSpPr>
            <p:nvPr/>
          </p:nvSpPr>
          <p:spPr bwMode="auto">
            <a:xfrm>
              <a:off x="1246" y="3743"/>
              <a:ext cx="4358" cy="228"/>
            </a:xfrm>
            <a:prstGeom prst="rect">
              <a:avLst/>
            </a:prstGeom>
            <a:noFill/>
            <a:ln w="38100" algn="ctr">
              <a:solidFill>
                <a:srgbClr val="F79646"/>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kumimoji="0" lang="zh-TW" altLang="en-US" b="1">
                <a:latin typeface="Calibri" pitchFamily="34" charset="0"/>
              </a:endParaRPr>
            </a:p>
          </p:txBody>
        </p:sp>
        <p:sp>
          <p:nvSpPr>
            <p:cNvPr id="14" name="Text Box 65"/>
            <p:cNvSpPr txBox="1">
              <a:spLocks noChangeArrowheads="1"/>
            </p:cNvSpPr>
            <p:nvPr/>
          </p:nvSpPr>
          <p:spPr bwMode="auto">
            <a:xfrm>
              <a:off x="1460" y="3996"/>
              <a:ext cx="3098" cy="291"/>
            </a:xfrm>
            <a:prstGeom prst="rect">
              <a:avLst/>
            </a:prstGeom>
            <a:solidFill>
              <a:srgbClr val="F79646"/>
            </a:solidFill>
            <a:ln w="9525">
              <a:solidFill>
                <a:srgbClr val="F79646"/>
              </a:solidFill>
              <a:miter lim="800000"/>
              <a:headEnd/>
              <a:tailEnd/>
            </a:ln>
          </p:spPr>
          <p:txBody>
            <a:bodyPr wrap="square">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zh-TW" altLang="en-US" b="1" dirty="0">
                  <a:solidFill>
                    <a:schemeClr val="bg1"/>
                  </a:solidFill>
                  <a:latin typeface="微軟正黑體" pitchFamily="34" charset="-120"/>
                  <a:ea typeface="微軟正黑體" pitchFamily="34" charset="-120"/>
                </a:rPr>
                <a:t>自訂資料顯示筆數及資料分頁功能</a:t>
              </a:r>
            </a:p>
          </p:txBody>
        </p:sp>
      </p:grpSp>
      <p:sp>
        <p:nvSpPr>
          <p:cNvPr id="15" name="AutoShape 66"/>
          <p:cNvSpPr>
            <a:spLocks noChangeArrowheads="1"/>
          </p:cNvSpPr>
          <p:nvPr/>
        </p:nvSpPr>
        <p:spPr bwMode="auto">
          <a:xfrm>
            <a:off x="250825" y="1285875"/>
            <a:ext cx="1655763" cy="828675"/>
          </a:xfrm>
          <a:prstGeom prst="roundRect">
            <a:avLst>
              <a:gd name="adj" fmla="val 16667"/>
            </a:avLst>
          </a:prstGeom>
          <a:solidFill>
            <a:srgbClr val="9BBB59"/>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lIns="54000" rIns="54000" anchor="ctr"/>
          <a:lstStyle/>
          <a:p>
            <a:pPr marL="457200" indent="-457200"/>
            <a:r>
              <a:rPr kumimoji="0" lang="zh-TW" altLang="en-US" sz="2400" b="1" dirty="0">
                <a:solidFill>
                  <a:schemeClr val="bg1"/>
                </a:solidFill>
                <a:latin typeface="微軟正黑體" pitchFamily="34" charset="-120"/>
                <a:ea typeface="微軟正黑體" pitchFamily="34" charset="-120"/>
              </a:rPr>
              <a:t>使用方便</a:t>
            </a:r>
          </a:p>
          <a:p>
            <a:pPr marL="457200" indent="-457200"/>
            <a:r>
              <a:rPr kumimoji="0" lang="zh-TW" altLang="en-US" sz="2400" b="1" dirty="0">
                <a:solidFill>
                  <a:schemeClr val="bg1"/>
                </a:solidFill>
                <a:latin typeface="微軟正黑體" pitchFamily="34" charset="-120"/>
                <a:ea typeface="微軟正黑體" pitchFamily="34" charset="-120"/>
              </a:rPr>
              <a:t>不需換頁</a:t>
            </a:r>
          </a:p>
        </p:txBody>
      </p:sp>
      <p:sp>
        <p:nvSpPr>
          <p:cNvPr id="16" name="AutoShape 68"/>
          <p:cNvSpPr>
            <a:spLocks noChangeArrowheads="1"/>
          </p:cNvSpPr>
          <p:nvPr/>
        </p:nvSpPr>
        <p:spPr bwMode="auto">
          <a:xfrm>
            <a:off x="250825" y="3392488"/>
            <a:ext cx="1655763" cy="828675"/>
          </a:xfrm>
          <a:prstGeom prst="roundRect">
            <a:avLst>
              <a:gd name="adj" fmla="val 16667"/>
            </a:avLst>
          </a:prstGeom>
          <a:solidFill>
            <a:srgbClr val="8064A2"/>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lIns="54000" rIns="54000" anchor="ctr"/>
          <a:lstStyle/>
          <a:p>
            <a:r>
              <a:rPr kumimoji="0" lang="zh-TW" altLang="en-US" sz="2400" b="1" dirty="0">
                <a:solidFill>
                  <a:schemeClr val="bg1"/>
                </a:solidFill>
                <a:latin typeface="微軟正黑體" pitchFamily="34" charset="-120"/>
                <a:ea typeface="微軟正黑體" pitchFamily="34" charset="-120"/>
              </a:rPr>
              <a:t>區塊縮放</a:t>
            </a:r>
          </a:p>
          <a:p>
            <a:r>
              <a:rPr kumimoji="0" lang="zh-TW" altLang="en-US" sz="2400" b="1" dirty="0">
                <a:solidFill>
                  <a:schemeClr val="bg1"/>
                </a:solidFill>
                <a:latin typeface="微軟正黑體" pitchFamily="34" charset="-120"/>
                <a:ea typeface="微軟正黑體" pitchFamily="34" charset="-120"/>
              </a:rPr>
              <a:t>減省空間</a:t>
            </a:r>
          </a:p>
        </p:txBody>
      </p:sp>
      <p:sp>
        <p:nvSpPr>
          <p:cNvPr id="17" name="AutoShape 69"/>
          <p:cNvSpPr>
            <a:spLocks noChangeArrowheads="1"/>
          </p:cNvSpPr>
          <p:nvPr/>
        </p:nvSpPr>
        <p:spPr bwMode="auto">
          <a:xfrm>
            <a:off x="250825" y="5553075"/>
            <a:ext cx="1655763" cy="828675"/>
          </a:xfrm>
          <a:prstGeom prst="roundRect">
            <a:avLst>
              <a:gd name="adj" fmla="val 16667"/>
            </a:avLst>
          </a:prstGeom>
          <a:solidFill>
            <a:srgbClr val="F79646"/>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lIns="54000" rIns="54000" anchor="ctr"/>
          <a:lstStyle/>
          <a:p>
            <a:r>
              <a:rPr kumimoji="0" lang="zh-TW" altLang="en-US" sz="2400" b="1" dirty="0">
                <a:solidFill>
                  <a:schemeClr val="bg1"/>
                </a:solidFill>
                <a:latin typeface="微軟正黑體" pitchFamily="34" charset="-120"/>
                <a:ea typeface="微軟正黑體" pitchFamily="34" charset="-120"/>
              </a:rPr>
              <a:t>自訂筆數</a:t>
            </a:r>
          </a:p>
          <a:p>
            <a:r>
              <a:rPr kumimoji="0" lang="zh-TW" altLang="en-US" sz="2400" b="1" dirty="0">
                <a:solidFill>
                  <a:schemeClr val="bg1"/>
                </a:solidFill>
                <a:latin typeface="微軟正黑體" pitchFamily="34" charset="-120"/>
                <a:ea typeface="微軟正黑體" pitchFamily="34" charset="-120"/>
              </a:rPr>
              <a:t>分頁功能</a:t>
            </a:r>
          </a:p>
        </p:txBody>
      </p:sp>
      <p:sp>
        <p:nvSpPr>
          <p:cNvPr id="18" name="AutoShape 70"/>
          <p:cNvSpPr>
            <a:spLocks noChangeArrowheads="1"/>
          </p:cNvSpPr>
          <p:nvPr/>
        </p:nvSpPr>
        <p:spPr bwMode="auto">
          <a:xfrm>
            <a:off x="250825" y="4473575"/>
            <a:ext cx="1655763" cy="828675"/>
          </a:xfrm>
          <a:prstGeom prst="roundRect">
            <a:avLst>
              <a:gd name="adj" fmla="val 16667"/>
            </a:avLst>
          </a:prstGeom>
          <a:solidFill>
            <a:srgbClr val="4F81BD"/>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lIns="54000" rIns="54000" anchor="ctr"/>
          <a:lstStyle/>
          <a:p>
            <a:r>
              <a:rPr kumimoji="0" lang="zh-TW" altLang="en-US" sz="2400" b="1" dirty="0">
                <a:solidFill>
                  <a:schemeClr val="bg1"/>
                </a:solidFill>
                <a:latin typeface="微軟正黑體" pitchFamily="34" charset="-120"/>
                <a:ea typeface="微軟正黑體" pitchFamily="34" charset="-120"/>
              </a:rPr>
              <a:t>顏色管理</a:t>
            </a:r>
          </a:p>
          <a:p>
            <a:r>
              <a:rPr kumimoji="0" lang="zh-TW" altLang="en-US" sz="2400" b="1" dirty="0">
                <a:solidFill>
                  <a:schemeClr val="bg1"/>
                </a:solidFill>
                <a:latin typeface="微軟正黑體" pitchFamily="34" charset="-120"/>
                <a:ea typeface="微軟正黑體" pitchFamily="34" charset="-120"/>
              </a:rPr>
              <a:t>警示提醒</a:t>
            </a:r>
            <a:endParaRPr kumimoji="0" lang="zh-TW" altLang="en-US" sz="2400" b="1" u="sng" dirty="0">
              <a:solidFill>
                <a:schemeClr val="bg1"/>
              </a:solidFill>
              <a:latin typeface="微軟正黑體" pitchFamily="34" charset="-120"/>
              <a:ea typeface="微軟正黑體" pitchFamily="34" charset="-120"/>
            </a:endParaRPr>
          </a:p>
        </p:txBody>
      </p:sp>
      <p:sp>
        <p:nvSpPr>
          <p:cNvPr id="19" name="AutoShape 67"/>
          <p:cNvSpPr>
            <a:spLocks noChangeArrowheads="1"/>
          </p:cNvSpPr>
          <p:nvPr/>
        </p:nvSpPr>
        <p:spPr bwMode="auto">
          <a:xfrm>
            <a:off x="250825" y="2343150"/>
            <a:ext cx="1655763" cy="828675"/>
          </a:xfrm>
          <a:prstGeom prst="roundRect">
            <a:avLst>
              <a:gd name="adj" fmla="val 16667"/>
            </a:avLst>
          </a:prstGeom>
          <a:solidFill>
            <a:srgbClr val="C0504D"/>
          </a:solidFill>
          <a:ln>
            <a:noFill/>
          </a:ln>
          <a:extLst>
            <a:ext uri="{91240B29-F687-4f45-9708-019B960494DF}">
              <a14:hiddenLine xmlns="" xmlns:a14="http://schemas.microsoft.com/office/drawing/2010/main" w="38100" algn="ctr">
                <a:solidFill>
                  <a:srgbClr val="000000"/>
                </a:solidFill>
                <a:round/>
                <a:headEnd/>
                <a:tailEnd/>
              </a14:hiddenLine>
            </a:ext>
          </a:extLst>
        </p:spPr>
        <p:txBody>
          <a:bodyPr wrap="none" lIns="54000" rIns="54000" anchor="ctr"/>
          <a:lstStyle/>
          <a:p>
            <a:r>
              <a:rPr kumimoji="0" lang="zh-TW" altLang="en-US" sz="2400" b="1" dirty="0">
                <a:solidFill>
                  <a:schemeClr val="bg1"/>
                </a:solidFill>
                <a:latin typeface="微軟正黑體" pitchFamily="34" charset="-120"/>
                <a:ea typeface="微軟正黑體" pitchFamily="34" charset="-120"/>
              </a:rPr>
              <a:t>多項作業</a:t>
            </a:r>
          </a:p>
          <a:p>
            <a:r>
              <a:rPr kumimoji="0" lang="zh-TW" altLang="en-US" sz="2400" b="1" dirty="0">
                <a:solidFill>
                  <a:schemeClr val="bg1"/>
                </a:solidFill>
                <a:latin typeface="微軟正黑體" pitchFamily="34" charset="-120"/>
                <a:ea typeface="微軟正黑體" pitchFamily="34" charset="-120"/>
              </a:rPr>
              <a:t>互換操作</a:t>
            </a:r>
          </a:p>
        </p:txBody>
      </p:sp>
      <p:sp>
        <p:nvSpPr>
          <p:cNvPr id="20" name="AutoShape 73"/>
          <p:cNvSpPr>
            <a:spLocks noChangeArrowheads="1"/>
          </p:cNvSpPr>
          <p:nvPr/>
        </p:nvSpPr>
        <p:spPr bwMode="auto">
          <a:xfrm>
            <a:off x="4859338" y="3644900"/>
            <a:ext cx="760412" cy="1622425"/>
          </a:xfrm>
          <a:prstGeom prst="flowChartAlternateProcess">
            <a:avLst/>
          </a:prstGeom>
          <a:noFill/>
          <a:ln w="57150" algn="ctr">
            <a:solidFill>
              <a:srgbClr val="4F81BD"/>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kumimoji="0" lang="zh-TW" altLang="en-US" b="1">
              <a:latin typeface="Calibri" pitchFamily="34" charset="0"/>
            </a:endParaRPr>
          </a:p>
        </p:txBody>
      </p:sp>
    </p:spTree>
    <p:extLst>
      <p:ext uri="{BB962C8B-B14F-4D97-AF65-F5344CB8AC3E}">
        <p14:creationId xmlns:p14="http://schemas.microsoft.com/office/powerpoint/2010/main" val="85126545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lide(fromTop)">
                                      <p:cBhvr>
                                        <p:cTn id="7" dur="500"/>
                                        <p:tgtEl>
                                          <p:spTgt spid="1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1"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slide(fromTop)">
                                      <p:cBhvr>
                                        <p:cTn id="16" dur="500"/>
                                        <p:tgtEl>
                                          <p:spTgt spid="16"/>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slide(fromTop)">
                                      <p:cBhvr>
                                        <p:cTn id="25" dur="500"/>
                                        <p:tgtEl>
                                          <p:spTgt spid="18"/>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slide(fromTop)">
                                      <p:cBhvr>
                                        <p:cTn id="34" dur="500"/>
                                        <p:tgtEl>
                                          <p:spTgt spid="17"/>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0"/>
            <a:r>
              <a:rPr lang="zh-TW" altLang="en-US" dirty="0">
                <a:latin typeface="微軟正黑體" pitchFamily="34" charset="-120"/>
                <a:ea typeface="微軟正黑體" pitchFamily="34" charset="-120"/>
              </a:rPr>
              <a:t>營運管理系統</a:t>
            </a:r>
            <a:r>
              <a:rPr lang="en-US" altLang="zh-TW" dirty="0">
                <a:latin typeface="微軟正黑體" pitchFamily="34" charset="-120"/>
                <a:ea typeface="微軟正黑體" pitchFamily="34" charset="-120"/>
              </a:rPr>
              <a:t>-</a:t>
            </a:r>
            <a:r>
              <a:rPr lang="zh-TW" altLang="en-US" dirty="0">
                <a:latin typeface="微軟正黑體" pitchFamily="34" charset="-120"/>
                <a:ea typeface="微軟正黑體" pitchFamily="34" charset="-120"/>
              </a:rPr>
              <a:t>建置成果</a:t>
            </a:r>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32</a:t>
            </a:fld>
            <a:endParaRPr lang="zh-TW" altLang="zh-TW"/>
          </a:p>
        </p:txBody>
      </p:sp>
      <p:pic>
        <p:nvPicPr>
          <p:cNvPr id="5" name="Picture 4" descr="http://puu.sh/2hVl8"/>
          <p:cNvPicPr>
            <a:picLocks noChangeAspect="1" noChangeArrowheads="1"/>
          </p:cNvPicPr>
          <p:nvPr/>
        </p:nvPicPr>
        <p:blipFill>
          <a:blip r:embed="rId3"/>
          <a:srcRect/>
          <a:stretch>
            <a:fillRect/>
          </a:stretch>
        </p:blipFill>
        <p:spPr bwMode="auto">
          <a:xfrm>
            <a:off x="0" y="3643313"/>
            <a:ext cx="8905875" cy="2628900"/>
          </a:xfrm>
          <a:prstGeom prst="rect">
            <a:avLst/>
          </a:prstGeom>
          <a:noFill/>
          <a:ln w="9525">
            <a:noFill/>
            <a:miter lim="800000"/>
            <a:headEnd/>
            <a:tailEnd/>
          </a:ln>
        </p:spPr>
      </p:pic>
      <p:sp>
        <p:nvSpPr>
          <p:cNvPr id="6" name="Oval 93"/>
          <p:cNvSpPr>
            <a:spLocks noChangeArrowheads="1"/>
          </p:cNvSpPr>
          <p:nvPr/>
        </p:nvSpPr>
        <p:spPr bwMode="auto">
          <a:xfrm>
            <a:off x="2786063" y="4013200"/>
            <a:ext cx="642937" cy="2201863"/>
          </a:xfrm>
          <a:prstGeom prst="ellipse">
            <a:avLst/>
          </a:prstGeom>
          <a:noFill/>
          <a:ln w="38100">
            <a:solidFill>
              <a:srgbClr val="FF0000"/>
            </a:solidFill>
            <a:round/>
            <a:headEnd/>
            <a:tailEnd/>
          </a:ln>
        </p:spPr>
        <p:txBody>
          <a:bodyPr wrap="none" anchor="ctr"/>
          <a:lstStyle/>
          <a:p>
            <a:endParaRPr lang="zh-TW" altLang="en-US">
              <a:ea typeface="華康中黑體"/>
              <a:cs typeface="華康中黑體"/>
            </a:endParaRPr>
          </a:p>
        </p:txBody>
      </p:sp>
      <p:sp>
        <p:nvSpPr>
          <p:cNvPr id="7" name="Oval 93"/>
          <p:cNvSpPr>
            <a:spLocks noChangeArrowheads="1"/>
          </p:cNvSpPr>
          <p:nvPr/>
        </p:nvSpPr>
        <p:spPr bwMode="auto">
          <a:xfrm>
            <a:off x="250825" y="4067175"/>
            <a:ext cx="606425" cy="2076450"/>
          </a:xfrm>
          <a:prstGeom prst="ellipse">
            <a:avLst/>
          </a:prstGeom>
          <a:noFill/>
          <a:ln w="38100">
            <a:solidFill>
              <a:srgbClr val="FF0000"/>
            </a:solidFill>
            <a:round/>
            <a:headEnd/>
            <a:tailEnd/>
          </a:ln>
        </p:spPr>
        <p:txBody>
          <a:bodyPr wrap="none" anchor="ctr"/>
          <a:lstStyle/>
          <a:p>
            <a:endParaRPr lang="zh-TW" altLang="en-US">
              <a:ea typeface="華康中黑體"/>
              <a:cs typeface="華康中黑體"/>
            </a:endParaRPr>
          </a:p>
        </p:txBody>
      </p:sp>
      <p:grpSp>
        <p:nvGrpSpPr>
          <p:cNvPr id="8" name="Group 10"/>
          <p:cNvGrpSpPr>
            <a:grpSpLocks/>
          </p:cNvGrpSpPr>
          <p:nvPr/>
        </p:nvGrpSpPr>
        <p:grpSpPr bwMode="auto">
          <a:xfrm>
            <a:off x="285750" y="928688"/>
            <a:ext cx="2863850" cy="2709862"/>
            <a:chOff x="158" y="663"/>
            <a:chExt cx="1804" cy="1707"/>
          </a:xfrm>
        </p:grpSpPr>
        <p:pic>
          <p:nvPicPr>
            <p:cNvPr id="9" name="Picture 10" descr="電腦"/>
            <p:cNvPicPr>
              <a:picLocks noChangeAspect="1" noChangeArrowheads="1"/>
            </p:cNvPicPr>
            <p:nvPr/>
          </p:nvPicPr>
          <p:blipFill>
            <a:blip r:embed="rId4"/>
            <a:srcRect/>
            <a:stretch>
              <a:fillRect/>
            </a:stretch>
          </p:blipFill>
          <p:spPr bwMode="auto">
            <a:xfrm>
              <a:off x="158" y="663"/>
              <a:ext cx="1804" cy="1707"/>
            </a:xfrm>
            <a:prstGeom prst="rect">
              <a:avLst/>
            </a:prstGeom>
            <a:noFill/>
            <a:ln w="9525">
              <a:noFill/>
              <a:miter lim="800000"/>
              <a:headEnd/>
              <a:tailEnd/>
            </a:ln>
          </p:spPr>
        </p:pic>
        <p:pic>
          <p:nvPicPr>
            <p:cNvPr id="10" name="Picture 3" descr="C:\Documents and Settings\asiatek\桌面\sss120.gif"/>
            <p:cNvPicPr>
              <a:picLocks noChangeAspect="1" noChangeArrowheads="1" noCrop="1"/>
            </p:cNvPicPr>
            <p:nvPr/>
          </p:nvPicPr>
          <p:blipFill>
            <a:blip r:embed="rId5"/>
            <a:srcRect/>
            <a:stretch>
              <a:fillRect/>
            </a:stretch>
          </p:blipFill>
          <p:spPr bwMode="auto">
            <a:xfrm>
              <a:off x="630" y="855"/>
              <a:ext cx="720" cy="600"/>
            </a:xfrm>
            <a:prstGeom prst="rect">
              <a:avLst/>
            </a:prstGeom>
            <a:noFill/>
            <a:ln w="9525">
              <a:noFill/>
              <a:miter lim="800000"/>
              <a:headEnd/>
              <a:tailEnd/>
            </a:ln>
          </p:spPr>
        </p:pic>
      </p:grpSp>
      <p:grpSp>
        <p:nvGrpSpPr>
          <p:cNvPr id="11" name="群組 10"/>
          <p:cNvGrpSpPr>
            <a:grpSpLocks/>
          </p:cNvGrpSpPr>
          <p:nvPr/>
        </p:nvGrpSpPr>
        <p:grpSpPr bwMode="auto">
          <a:xfrm>
            <a:off x="323850" y="1285875"/>
            <a:ext cx="8820150" cy="4824413"/>
            <a:chOff x="107950" y="1052513"/>
            <a:chExt cx="8820151" cy="4824412"/>
          </a:xfrm>
        </p:grpSpPr>
        <p:pic>
          <p:nvPicPr>
            <p:cNvPr id="12" name="Picture 2"/>
            <p:cNvPicPr>
              <a:picLocks noChangeAspect="1" noChangeArrowheads="1"/>
            </p:cNvPicPr>
            <p:nvPr/>
          </p:nvPicPr>
          <p:blipFill>
            <a:blip r:embed="rId6"/>
            <a:srcRect/>
            <a:stretch>
              <a:fillRect/>
            </a:stretch>
          </p:blipFill>
          <p:spPr bwMode="auto">
            <a:xfrm>
              <a:off x="107950" y="1052513"/>
              <a:ext cx="4630738" cy="4824412"/>
            </a:xfrm>
            <a:prstGeom prst="rect">
              <a:avLst/>
            </a:prstGeom>
            <a:noFill/>
            <a:ln w="9525">
              <a:noFill/>
              <a:miter lim="800000"/>
              <a:headEnd/>
              <a:tailEnd/>
            </a:ln>
          </p:spPr>
        </p:pic>
        <p:pic>
          <p:nvPicPr>
            <p:cNvPr id="13" name="Picture 3"/>
            <p:cNvPicPr>
              <a:picLocks noChangeAspect="1" noChangeArrowheads="1"/>
            </p:cNvPicPr>
            <p:nvPr/>
          </p:nvPicPr>
          <p:blipFill>
            <a:blip r:embed="rId7"/>
            <a:srcRect/>
            <a:stretch>
              <a:fillRect/>
            </a:stretch>
          </p:blipFill>
          <p:spPr bwMode="auto">
            <a:xfrm>
              <a:off x="4714876" y="1857364"/>
              <a:ext cx="4213225" cy="2670175"/>
            </a:xfrm>
            <a:prstGeom prst="rect">
              <a:avLst/>
            </a:prstGeom>
            <a:noFill/>
            <a:ln w="9525">
              <a:noFill/>
              <a:miter lim="800000"/>
              <a:headEnd/>
              <a:tailEnd/>
            </a:ln>
          </p:spPr>
        </p:pic>
      </p:grpSp>
      <p:grpSp>
        <p:nvGrpSpPr>
          <p:cNvPr id="14" name="Group 35"/>
          <p:cNvGrpSpPr>
            <a:grpSpLocks/>
          </p:cNvGrpSpPr>
          <p:nvPr/>
        </p:nvGrpSpPr>
        <p:grpSpPr bwMode="auto">
          <a:xfrm>
            <a:off x="250825" y="2727325"/>
            <a:ext cx="7772400" cy="3941763"/>
            <a:chOff x="158" y="1741"/>
            <a:chExt cx="4896" cy="2483"/>
          </a:xfrm>
        </p:grpSpPr>
        <p:sp>
          <p:nvSpPr>
            <p:cNvPr id="15" name="向左箭號 14"/>
            <p:cNvSpPr/>
            <p:nvPr/>
          </p:nvSpPr>
          <p:spPr bwMode="auto">
            <a:xfrm>
              <a:off x="2266" y="2163"/>
              <a:ext cx="2538" cy="1321"/>
            </a:xfrm>
            <a:prstGeom prst="leftArrow">
              <a:avLst>
                <a:gd name="adj1" fmla="val 67053"/>
                <a:gd name="adj2" fmla="val 57523"/>
              </a:avLst>
            </a:prstGeom>
            <a:solidFill>
              <a:schemeClr val="accent6">
                <a:lumMod val="75000"/>
              </a:schemeClr>
            </a:solidFill>
            <a:ln w="9525" cap="flat" cmpd="sng" algn="ctr">
              <a:noFill/>
              <a:prstDash val="solid"/>
              <a:round/>
              <a:headEnd type="none" w="med" len="med"/>
              <a:tailEnd type="none" w="med" len="med"/>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a:lstStyle/>
            <a:p>
              <a:pPr fontAlgn="auto">
                <a:spcBef>
                  <a:spcPts val="0"/>
                </a:spcBef>
                <a:spcAft>
                  <a:spcPts val="0"/>
                </a:spcAft>
                <a:defRPr/>
              </a:pPr>
              <a:endParaRPr kumimoji="0" lang="zh-TW" altLang="en-US" sz="1800">
                <a:latin typeface="+mn-lt"/>
                <a:ea typeface="+mn-ea"/>
              </a:endParaRPr>
            </a:p>
          </p:txBody>
        </p:sp>
        <p:sp>
          <p:nvSpPr>
            <p:cNvPr id="16" name="AutoShape 16"/>
            <p:cNvSpPr>
              <a:spLocks noChangeArrowheads="1"/>
            </p:cNvSpPr>
            <p:nvPr/>
          </p:nvSpPr>
          <p:spPr bwMode="auto">
            <a:xfrm>
              <a:off x="158" y="3702"/>
              <a:ext cx="4454" cy="522"/>
            </a:xfrm>
            <a:prstGeom prst="roundRect">
              <a:avLst>
                <a:gd name="adj" fmla="val 16667"/>
              </a:avLst>
            </a:prstGeom>
            <a:solidFill>
              <a:srgbClr val="F57913"/>
            </a:solidFill>
            <a:ln w="9525">
              <a:noFill/>
              <a:round/>
              <a:headEnd/>
              <a:tailEnd/>
            </a:ln>
          </p:spPr>
          <p:txBody>
            <a:bodyPr wrap="none" anchor="ctr"/>
            <a:lstStyle/>
            <a:p>
              <a:pPr algn="l"/>
              <a:r>
                <a:rPr lang="zh-TW" altLang="en-US" b="1" dirty="0" smtClean="0">
                  <a:solidFill>
                    <a:schemeClr val="bg1"/>
                  </a:solidFill>
                  <a:latin typeface="微軟正黑體" pitchFamily="34" charset="-120"/>
                  <a:ea typeface="微軟正黑體" pitchFamily="34" charset="-120"/>
                </a:rPr>
                <a:t>發車準點稽核整體</a:t>
              </a:r>
              <a:r>
                <a:rPr lang="zh-TW" altLang="en-US" b="1" dirty="0">
                  <a:solidFill>
                    <a:schemeClr val="bg1"/>
                  </a:solidFill>
                  <a:latin typeface="微軟正黑體" pitchFamily="34" charset="-120"/>
                  <a:ea typeface="微軟正黑體" pitchFamily="34" charset="-120"/>
                </a:rPr>
                <a:t>提昇</a:t>
              </a:r>
              <a:r>
                <a:rPr lang="en-US" altLang="zh-TW" b="1" dirty="0">
                  <a:solidFill>
                    <a:schemeClr val="bg1"/>
                  </a:solidFill>
                  <a:latin typeface="微軟正黑體" pitchFamily="34" charset="-120"/>
                  <a:ea typeface="微軟正黑體" pitchFamily="34" charset="-120"/>
                </a:rPr>
                <a:t>30</a:t>
              </a:r>
              <a:r>
                <a:rPr lang="en-US" altLang="zh-TW" b="1" dirty="0" smtClean="0">
                  <a:solidFill>
                    <a:schemeClr val="bg1"/>
                  </a:solidFill>
                  <a:latin typeface="微軟正黑體" pitchFamily="34" charset="-120"/>
                  <a:ea typeface="微軟正黑體" pitchFamily="34" charset="-120"/>
                </a:rPr>
                <a:t>%</a:t>
              </a:r>
            </a:p>
            <a:p>
              <a:pPr algn="l"/>
              <a:r>
                <a:rPr lang="zh-TW" altLang="en-US" b="1" dirty="0" smtClean="0">
                  <a:solidFill>
                    <a:schemeClr val="bg1"/>
                  </a:solidFill>
                  <a:latin typeface="微軟正黑體" pitchFamily="34" charset="-120"/>
                  <a:ea typeface="微軟正黑體" pitchFamily="34" charset="-120"/>
                </a:rPr>
                <a:t>平均使用查詢次數 </a:t>
              </a:r>
              <a:r>
                <a:rPr lang="en-US" altLang="zh-TW" b="1" dirty="0" smtClean="0">
                  <a:solidFill>
                    <a:schemeClr val="bg1"/>
                  </a:solidFill>
                  <a:latin typeface="微軟正黑體" pitchFamily="34" charset="-120"/>
                  <a:ea typeface="微軟正黑體" pitchFamily="34" charset="-120"/>
                </a:rPr>
                <a:t>2,353</a:t>
              </a:r>
              <a:r>
                <a:rPr lang="zh-TW" altLang="en-US" b="1" dirty="0" smtClean="0">
                  <a:solidFill>
                    <a:schemeClr val="bg1"/>
                  </a:solidFill>
                  <a:latin typeface="微軟正黑體" pitchFamily="34" charset="-120"/>
                  <a:ea typeface="微軟正黑體" pitchFamily="34" charset="-120"/>
                </a:rPr>
                <a:t>次</a:t>
              </a:r>
              <a:r>
                <a:rPr lang="en-US" altLang="zh-TW" b="1" dirty="0" smtClean="0">
                  <a:solidFill>
                    <a:schemeClr val="bg1"/>
                  </a:solidFill>
                  <a:latin typeface="微軟正黑體" pitchFamily="34" charset="-120"/>
                  <a:ea typeface="微軟正黑體" pitchFamily="34" charset="-120"/>
                </a:rPr>
                <a:t>/</a:t>
              </a:r>
              <a:r>
                <a:rPr lang="zh-TW" altLang="en-US" b="1" dirty="0" smtClean="0">
                  <a:solidFill>
                    <a:schemeClr val="bg1"/>
                  </a:solidFill>
                  <a:latin typeface="微軟正黑體" pitchFamily="34" charset="-120"/>
                  <a:ea typeface="微軟正黑體" pitchFamily="34" charset="-120"/>
                </a:rPr>
                <a:t>天</a:t>
              </a:r>
              <a:endParaRPr lang="en-US" altLang="zh-TW" b="1" dirty="0">
                <a:solidFill>
                  <a:schemeClr val="bg1"/>
                </a:solidFill>
                <a:latin typeface="微軟正黑體" pitchFamily="34" charset="-120"/>
                <a:ea typeface="微軟正黑體" pitchFamily="34" charset="-120"/>
              </a:endParaRPr>
            </a:p>
          </p:txBody>
        </p:sp>
        <p:grpSp>
          <p:nvGrpSpPr>
            <p:cNvPr id="17" name="Group 32"/>
            <p:cNvGrpSpPr>
              <a:grpSpLocks/>
            </p:cNvGrpSpPr>
            <p:nvPr/>
          </p:nvGrpSpPr>
          <p:grpSpPr bwMode="auto">
            <a:xfrm>
              <a:off x="2972" y="2861"/>
              <a:ext cx="1905" cy="457"/>
              <a:chOff x="2972" y="2861"/>
              <a:chExt cx="1905" cy="457"/>
            </a:xfrm>
          </p:grpSpPr>
          <p:pic>
            <p:nvPicPr>
              <p:cNvPr id="20" name="圓角矩形 5"/>
              <p:cNvPicPr>
                <a:picLocks noChangeArrowheads="1"/>
              </p:cNvPicPr>
              <p:nvPr/>
            </p:nvPicPr>
            <p:blipFill>
              <a:blip r:embed="rId8"/>
              <a:srcRect/>
              <a:stretch>
                <a:fillRect/>
              </a:stretch>
            </p:blipFill>
            <p:spPr bwMode="auto">
              <a:xfrm>
                <a:off x="2972" y="2861"/>
                <a:ext cx="1905" cy="457"/>
              </a:xfrm>
              <a:prstGeom prst="rect">
                <a:avLst/>
              </a:prstGeom>
              <a:noFill/>
            </p:spPr>
          </p:pic>
          <p:sp>
            <p:nvSpPr>
              <p:cNvPr id="21" name="Text Box 12"/>
              <p:cNvSpPr txBox="1">
                <a:spLocks noChangeArrowheads="1"/>
              </p:cNvSpPr>
              <p:nvPr/>
            </p:nvSpPr>
            <p:spPr bwMode="auto">
              <a:xfrm>
                <a:off x="3229" y="2937"/>
                <a:ext cx="1608" cy="149"/>
              </a:xfrm>
              <a:prstGeom prst="rect">
                <a:avLst/>
              </a:prstGeom>
              <a:noFill/>
              <a:ln w="9525">
                <a:noFill/>
                <a:miter lim="800000"/>
                <a:headEnd/>
                <a:tailEnd/>
              </a:ln>
            </p:spPr>
            <p:txBody>
              <a:bodyPr anchor="ctr"/>
              <a:lstStyle/>
              <a:p>
                <a:pPr algn="ctr"/>
                <a:r>
                  <a:rPr kumimoji="0" lang="zh-TW" altLang="en-US" sz="2000" b="1" dirty="0" smtClean="0">
                    <a:solidFill>
                      <a:srgbClr val="6600CC"/>
                    </a:solidFill>
                    <a:latin typeface="微軟正黑體" pitchFamily="34" charset="-120"/>
                    <a:ea typeface="微軟正黑體" pitchFamily="34" charset="-120"/>
                  </a:rPr>
                  <a:t>公車稽核管理智慧化</a:t>
                </a:r>
                <a:endParaRPr kumimoji="0" lang="en-US" altLang="zh-TW" sz="2000" b="1" dirty="0">
                  <a:solidFill>
                    <a:srgbClr val="6600CC"/>
                  </a:solidFill>
                  <a:latin typeface="微軟正黑體" pitchFamily="34" charset="-120"/>
                  <a:ea typeface="微軟正黑體" pitchFamily="34" charset="-120"/>
                </a:endParaRPr>
              </a:p>
            </p:txBody>
          </p:sp>
        </p:grpSp>
        <p:pic>
          <p:nvPicPr>
            <p:cNvPr id="18" name="圓角矩形 5"/>
            <p:cNvPicPr>
              <a:picLocks noChangeArrowheads="1"/>
            </p:cNvPicPr>
            <p:nvPr/>
          </p:nvPicPr>
          <p:blipFill>
            <a:blip r:embed="rId8"/>
            <a:srcRect/>
            <a:stretch>
              <a:fillRect/>
            </a:stretch>
          </p:blipFill>
          <p:spPr bwMode="auto">
            <a:xfrm>
              <a:off x="2971" y="2478"/>
              <a:ext cx="1905" cy="457"/>
            </a:xfrm>
            <a:prstGeom prst="rect">
              <a:avLst/>
            </a:prstGeom>
            <a:noFill/>
          </p:spPr>
        </p:pic>
        <p:sp>
          <p:nvSpPr>
            <p:cNvPr id="19" name="Text Box 26"/>
            <p:cNvSpPr txBox="1">
              <a:spLocks noChangeArrowheads="1"/>
            </p:cNvSpPr>
            <p:nvPr/>
          </p:nvSpPr>
          <p:spPr bwMode="auto">
            <a:xfrm>
              <a:off x="3228" y="2554"/>
              <a:ext cx="1608" cy="149"/>
            </a:xfrm>
            <a:prstGeom prst="rect">
              <a:avLst/>
            </a:prstGeom>
            <a:noFill/>
            <a:ln w="9525">
              <a:noFill/>
              <a:miter lim="800000"/>
              <a:headEnd/>
              <a:tailEnd/>
            </a:ln>
          </p:spPr>
          <p:txBody>
            <a:bodyPr anchor="ctr"/>
            <a:lstStyle/>
            <a:p>
              <a:pPr algn="ctr"/>
              <a:r>
                <a:rPr kumimoji="0" lang="zh-TW" altLang="zh-TW" sz="2000" b="1">
                  <a:solidFill>
                    <a:srgbClr val="6600CC"/>
                  </a:solidFill>
                  <a:latin typeface="微軟正黑體" pitchFamily="34" charset="-120"/>
                  <a:ea typeface="微軟正黑體" pitchFamily="34" charset="-120"/>
                </a:rPr>
                <a:t>即時異常事件管理</a:t>
              </a:r>
              <a:endParaRPr kumimoji="0" lang="en-US" altLang="zh-TW" sz="2000" b="1">
                <a:solidFill>
                  <a:srgbClr val="6600CC"/>
                </a:solidFill>
                <a:latin typeface="微軟正黑體" pitchFamily="34" charset="-120"/>
                <a:ea typeface="微軟正黑體" pitchFamily="34" charset="-120"/>
              </a:endParaRPr>
            </a:p>
          </p:txBody>
        </p:sp>
      </p:grpSp>
    </p:spTree>
    <p:extLst>
      <p:ext uri="{BB962C8B-B14F-4D97-AF65-F5344CB8AC3E}">
        <p14:creationId xmlns:p14="http://schemas.microsoft.com/office/powerpoint/2010/main" val="252021762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nodeType="clickEffect">
                                  <p:stCondLst>
                                    <p:cond delay="0"/>
                                  </p:stCondLst>
                                  <p:childTnLst>
                                    <p:animEffect transition="out" filter="fade">
                                      <p:cBhvr>
                                        <p:cTn id="6" dur="1000"/>
                                        <p:tgtEl>
                                          <p:spTgt spid="11"/>
                                        </p:tgtEl>
                                      </p:cBhvr>
                                    </p:animEffect>
                                    <p:anim calcmode="lin" valueType="num">
                                      <p:cBhvr>
                                        <p:cTn id="7" dur="1000"/>
                                        <p:tgtEl>
                                          <p:spTgt spid="11"/>
                                        </p:tgtEl>
                                        <p:attrNameLst>
                                          <p:attrName>ppt_x</p:attrName>
                                        </p:attrNameLst>
                                      </p:cBhvr>
                                      <p:tavLst>
                                        <p:tav tm="0">
                                          <p:val>
                                            <p:strVal val="ppt_x"/>
                                          </p:val>
                                        </p:tav>
                                        <p:tav tm="100000">
                                          <p:val>
                                            <p:strVal val="ppt_x"/>
                                          </p:val>
                                        </p:tav>
                                      </p:tavLst>
                                    </p:anim>
                                    <p:anim calcmode="lin" valueType="num">
                                      <p:cBhvr>
                                        <p:cTn id="8" dur="100" decel="100000"/>
                                        <p:tgtEl>
                                          <p:spTgt spid="11"/>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11"/>
                                        </p:tgtEl>
                                        <p:attrNameLst>
                                          <p:attrName>ppt_y</p:attrName>
                                        </p:attrNameLst>
                                      </p:cBhvr>
                                      <p:tavLst>
                                        <p:tav tm="0">
                                          <p:val>
                                            <p:strVal val="ppt_y"/>
                                          </p:val>
                                        </p:tav>
                                        <p:tav tm="100000">
                                          <p:val>
                                            <p:strVal val="ppt_y+1"/>
                                          </p:val>
                                        </p:tav>
                                      </p:tavLst>
                                    </p:anim>
                                    <p:set>
                                      <p:cBhvr>
                                        <p:cTn id="10" dur="1" fill="hold">
                                          <p:stCondLst>
                                            <p:cond delay="999"/>
                                          </p:stCondLst>
                                        </p:cTn>
                                        <p:tgtEl>
                                          <p:spTgt spid="11"/>
                                        </p:tgtEl>
                                        <p:attrNameLst>
                                          <p:attrName>style.visibility</p:attrName>
                                        </p:attrNameLst>
                                      </p:cBhvr>
                                      <p:to>
                                        <p:strVal val="hidden"/>
                                      </p:to>
                                    </p:set>
                                  </p:childTnLst>
                                </p:cTn>
                              </p:par>
                              <p:par>
                                <p:cTn id="11" presetID="9"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12"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slide(fromRight)">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流程圖: 延遲 7"/>
          <p:cNvSpPr>
            <a:spLocks noChangeArrowheads="1"/>
          </p:cNvSpPr>
          <p:nvPr/>
        </p:nvSpPr>
        <p:spPr bwMode="auto">
          <a:xfrm flipH="1">
            <a:off x="2606675" y="1333500"/>
            <a:ext cx="6357938" cy="5143500"/>
          </a:xfrm>
          <a:prstGeom prst="flowChartDelay">
            <a:avLst/>
          </a:prstGeom>
          <a:gradFill rotWithShape="1">
            <a:gsLst>
              <a:gs pos="0">
                <a:schemeClr val="bg1">
                  <a:alpha val="60999"/>
                </a:schemeClr>
              </a:gs>
              <a:gs pos="100000">
                <a:srgbClr val="CCFF66"/>
              </a:gs>
            </a:gsLst>
            <a:lin ang="5400000" scaled="1"/>
          </a:gradFill>
          <a:ln>
            <a:noFill/>
          </a:ln>
          <a:extLst>
            <a:ext uri="{91240B29-F687-4f45-9708-019B960494DF}">
              <a14:hiddenLine xmlns="" xmlns:a14="http://schemas.microsoft.com/office/drawing/2010/main" w="9525" algn="ctr">
                <a:solidFill>
                  <a:srgbClr val="000000"/>
                </a:solidFill>
                <a:miter lim="800000"/>
                <a:headEnd/>
                <a:tailEnd/>
              </a14:hiddenLine>
            </a:ext>
          </a:extLst>
        </p:spPr>
        <p:txBody>
          <a:bodyPr/>
          <a:lstStyle/>
          <a:p>
            <a:pPr algn="r"/>
            <a:endParaRPr kumimoji="0" lang="zh-TW" altLang="en-US" b="1">
              <a:latin typeface="微軟正黑體" pitchFamily="34" charset="-120"/>
              <a:ea typeface="微軟正黑體" pitchFamily="34" charset="-120"/>
            </a:endParaRPr>
          </a:p>
        </p:txBody>
      </p:sp>
      <p:sp>
        <p:nvSpPr>
          <p:cNvPr id="5" name="橢圓 4"/>
          <p:cNvSpPr/>
          <p:nvPr/>
        </p:nvSpPr>
        <p:spPr bwMode="auto">
          <a:xfrm>
            <a:off x="7596336" y="620688"/>
            <a:ext cx="1368152" cy="2286040"/>
          </a:xfrm>
          <a:prstGeom prst="ellipse">
            <a:avLst/>
          </a:prstGeom>
          <a:solidFill>
            <a:schemeClr val="accent6">
              <a:lumMod val="60000"/>
              <a:lumOff val="40000"/>
            </a:schemeClr>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anchor="ctr"/>
          <a:lstStyle/>
          <a:p>
            <a:pPr algn="ctr" fontAlgn="auto">
              <a:spcBef>
                <a:spcPts val="0"/>
              </a:spcBef>
              <a:spcAft>
                <a:spcPts val="0"/>
              </a:spcAft>
              <a:defRPr/>
            </a:pPr>
            <a:r>
              <a:rPr kumimoji="0" lang="zh-TW" altLang="en-US" sz="22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上傳</a:t>
            </a:r>
            <a:endParaRPr kumimoji="0" lang="en-US" altLang="zh-TW" sz="22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endParaRPr>
          </a:p>
          <a:p>
            <a:pPr algn="ctr" fontAlgn="auto">
              <a:spcBef>
                <a:spcPts val="0"/>
              </a:spcBef>
              <a:spcAft>
                <a:spcPts val="0"/>
              </a:spcAft>
              <a:defRPr/>
            </a:pPr>
            <a:r>
              <a:rPr kumimoji="0" lang="en-US" altLang="zh-TW" sz="22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Vs.</a:t>
            </a:r>
          </a:p>
          <a:p>
            <a:pPr algn="ctr" fontAlgn="auto">
              <a:spcBef>
                <a:spcPts val="0"/>
              </a:spcBef>
              <a:spcAft>
                <a:spcPts val="0"/>
              </a:spcAft>
              <a:defRPr/>
            </a:pPr>
            <a:r>
              <a:rPr kumimoji="0" lang="zh-TW" altLang="en-US" sz="22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核定</a:t>
            </a:r>
          </a:p>
        </p:txBody>
      </p:sp>
      <p:sp>
        <p:nvSpPr>
          <p:cNvPr id="7" name="橢圓 6"/>
          <p:cNvSpPr/>
          <p:nvPr/>
        </p:nvSpPr>
        <p:spPr bwMode="auto">
          <a:xfrm>
            <a:off x="179512" y="4365104"/>
            <a:ext cx="1512168" cy="2286040"/>
          </a:xfrm>
          <a:prstGeom prst="ellipse">
            <a:avLst/>
          </a:prstGeom>
          <a:solidFill>
            <a:srgbClr val="0070C0"/>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anchor="ctr"/>
          <a:lstStyle/>
          <a:p>
            <a:pPr algn="ctr" fontAlgn="auto">
              <a:spcBef>
                <a:spcPts val="0"/>
              </a:spcBef>
              <a:spcAft>
                <a:spcPts val="0"/>
              </a:spcAft>
              <a:defRPr/>
            </a:pPr>
            <a:r>
              <a:rPr lang="zh-TW" altLang="en-US" sz="22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系統</a:t>
            </a:r>
            <a:endParaRPr kumimoji="0" lang="en-US" altLang="zh-TW" sz="22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endParaRPr>
          </a:p>
          <a:p>
            <a:pPr algn="ctr" fontAlgn="auto">
              <a:spcBef>
                <a:spcPts val="0"/>
              </a:spcBef>
              <a:spcAft>
                <a:spcPts val="0"/>
              </a:spcAft>
              <a:defRPr/>
            </a:pPr>
            <a:r>
              <a:rPr kumimoji="0" lang="en-US" altLang="zh-TW" sz="22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Vs.</a:t>
            </a:r>
          </a:p>
          <a:p>
            <a:pPr algn="ctr" fontAlgn="auto">
              <a:spcBef>
                <a:spcPts val="0"/>
              </a:spcBef>
              <a:spcAft>
                <a:spcPts val="0"/>
              </a:spcAft>
              <a:defRPr/>
            </a:pPr>
            <a:r>
              <a:rPr kumimoji="0" lang="zh-TW" altLang="en-US" sz="22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核定</a:t>
            </a:r>
          </a:p>
        </p:txBody>
      </p:sp>
      <p:pic>
        <p:nvPicPr>
          <p:cNvPr id="11270" name="圖片 309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984250"/>
            <a:ext cx="7170737" cy="35242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pic>
        <p:nvPicPr>
          <p:cNvPr id="11271" name="圖片 309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3357563"/>
            <a:ext cx="6799262" cy="3119437"/>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11" name="圓角化同側角落矩形 10"/>
          <p:cNvSpPr/>
          <p:nvPr/>
        </p:nvSpPr>
        <p:spPr bwMode="auto">
          <a:xfrm>
            <a:off x="179511" y="1339373"/>
            <a:ext cx="1250215" cy="574691"/>
          </a:xfrm>
          <a:prstGeom prst="round2SameRect">
            <a:avLst>
              <a:gd name="adj1" fmla="val 50000"/>
              <a:gd name="adj2" fmla="val 0"/>
            </a:avLst>
          </a:prstGeom>
          <a:solidFill>
            <a:srgbClr val="FF6600"/>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kumimoji="0" lang="zh-TW" altLang="en-US" sz="2000" b="1" dirty="0">
                <a:solidFill>
                  <a:schemeClr val="bg1"/>
                </a:solidFill>
                <a:latin typeface="微軟正黑體" pitchFamily="34" charset="-120"/>
                <a:ea typeface="微軟正黑體" pitchFamily="34" charset="-120"/>
              </a:rPr>
              <a:t>核定</a:t>
            </a:r>
          </a:p>
        </p:txBody>
      </p:sp>
      <p:sp>
        <p:nvSpPr>
          <p:cNvPr id="12" name="圓角化同側角落矩形 11"/>
          <p:cNvSpPr/>
          <p:nvPr/>
        </p:nvSpPr>
        <p:spPr bwMode="auto">
          <a:xfrm>
            <a:off x="3915510" y="1131390"/>
            <a:ext cx="1952634" cy="574691"/>
          </a:xfrm>
          <a:prstGeom prst="round2SameRect">
            <a:avLst>
              <a:gd name="adj1" fmla="val 50000"/>
              <a:gd name="adj2" fmla="val 0"/>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zh-TW" altLang="en-US" sz="2000" b="1" dirty="0">
                <a:solidFill>
                  <a:schemeClr val="bg1"/>
                </a:solidFill>
                <a:latin typeface="微軟正黑體" pitchFamily="34" charset="-120"/>
                <a:ea typeface="微軟正黑體" pitchFamily="34" charset="-120"/>
              </a:rPr>
              <a:t>業者上傳</a:t>
            </a:r>
            <a:endParaRPr kumimoji="0" lang="zh-TW" altLang="en-US" sz="2000" b="1" dirty="0">
              <a:solidFill>
                <a:schemeClr val="bg1"/>
              </a:solidFill>
              <a:latin typeface="微軟正黑體" pitchFamily="34" charset="-120"/>
              <a:ea typeface="微軟正黑體" pitchFamily="34" charset="-120"/>
            </a:endParaRPr>
          </a:p>
        </p:txBody>
      </p:sp>
      <p:sp>
        <p:nvSpPr>
          <p:cNvPr id="13" name="圓角化同側角落矩形 12"/>
          <p:cNvSpPr/>
          <p:nvPr/>
        </p:nvSpPr>
        <p:spPr bwMode="auto">
          <a:xfrm>
            <a:off x="4891827" y="3069647"/>
            <a:ext cx="1952634" cy="574691"/>
          </a:xfrm>
          <a:prstGeom prst="round2SameRect">
            <a:avLst>
              <a:gd name="adj1" fmla="val 50000"/>
              <a:gd name="adj2" fmla="val 0"/>
            </a:avLst>
          </a:prstGeom>
          <a:solidFill>
            <a:srgbClr val="00B05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r>
              <a:rPr kumimoji="0" lang="zh-TW" altLang="en-US" sz="2000" b="1" dirty="0">
                <a:solidFill>
                  <a:schemeClr val="bg1"/>
                </a:solidFill>
                <a:latin typeface="微軟正黑體" pitchFamily="34" charset="-120"/>
                <a:ea typeface="微軟正黑體" pitchFamily="34" charset="-120"/>
              </a:rPr>
              <a:t>系統觸發</a:t>
            </a:r>
          </a:p>
        </p:txBody>
      </p:sp>
      <p:sp>
        <p:nvSpPr>
          <p:cNvPr id="14" name="標題 1"/>
          <p:cNvSpPr>
            <a:spLocks noGrp="1"/>
          </p:cNvSpPr>
          <p:nvPr>
            <p:ph type="title"/>
          </p:nvPr>
        </p:nvSpPr>
        <p:spPr>
          <a:xfrm>
            <a:off x="609600" y="228600"/>
            <a:ext cx="7994848" cy="457200"/>
          </a:xfrm>
        </p:spPr>
        <p:txBody>
          <a:bodyPr/>
          <a:lstStyle/>
          <a:p>
            <a:r>
              <a:rPr lang="zh-TW" altLang="en-US" dirty="0">
                <a:latin typeface="微軟正黑體" pitchFamily="34" charset="-120"/>
                <a:ea typeface="微軟正黑體" pitchFamily="34" charset="-120"/>
              </a:rPr>
              <a:t>營運管理系統</a:t>
            </a:r>
            <a:r>
              <a:rPr lang="en-US" altLang="zh-TW" dirty="0">
                <a:latin typeface="微軟正黑體" pitchFamily="34" charset="-120"/>
                <a:ea typeface="微軟正黑體" pitchFamily="34" charset="-120"/>
              </a:rPr>
              <a:t>-</a:t>
            </a:r>
            <a:r>
              <a:rPr lang="zh-TW" altLang="en-US" dirty="0">
                <a:latin typeface="微軟正黑體" pitchFamily="34" charset="-120"/>
                <a:ea typeface="微軟正黑體" pitchFamily="34" charset="-120"/>
              </a:rPr>
              <a:t>發車準點稽核</a:t>
            </a:r>
            <a:r>
              <a:rPr lang="en-US" altLang="zh-TW" dirty="0">
                <a:latin typeface="微軟正黑體" pitchFamily="34" charset="-120"/>
                <a:ea typeface="微軟正黑體" pitchFamily="34" charset="-120"/>
              </a:rPr>
              <a:t>-</a:t>
            </a:r>
            <a:r>
              <a:rPr lang="zh-TW" altLang="en-US" dirty="0">
                <a:latin typeface="微軟正黑體" pitchFamily="34" charset="-120"/>
                <a:ea typeface="微軟正黑體" pitchFamily="34" charset="-120"/>
              </a:rPr>
              <a:t>建置成果</a:t>
            </a:r>
          </a:p>
        </p:txBody>
      </p:sp>
    </p:spTree>
    <p:extLst>
      <p:ext uri="{BB962C8B-B14F-4D97-AF65-F5344CB8AC3E}">
        <p14:creationId xmlns:p14="http://schemas.microsoft.com/office/powerpoint/2010/main" val="1183533823"/>
      </p:ext>
    </p:extLst>
  </p:cSld>
  <p:clrMapOvr>
    <a:masterClrMapping/>
  </p:clrMapOvr>
  <p:transition advTm="1099">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525588"/>
            <a:ext cx="8234362" cy="5143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6387" name="內容版面配置區 2"/>
          <p:cNvSpPr>
            <a:spLocks noGrp="1"/>
          </p:cNvSpPr>
          <p:nvPr>
            <p:ph idx="1"/>
          </p:nvPr>
        </p:nvSpPr>
        <p:spPr>
          <a:xfrm>
            <a:off x="323850" y="908050"/>
            <a:ext cx="8569325" cy="936625"/>
          </a:xfrm>
        </p:spPr>
        <p:txBody>
          <a:bodyPr/>
          <a:lstStyle/>
          <a:p>
            <a:pPr eaLnBrk="1" hangingPunct="1"/>
            <a:r>
              <a:rPr lang="zh-TW" altLang="en-US" sz="2600" b="1" dirty="0" smtClean="0">
                <a:latin typeface="微軟正黑體" pitchFamily="34" charset="-120"/>
                <a:ea typeface="微軟正黑體" pitchFamily="34" charset="-120"/>
              </a:rPr>
              <a:t>提供查詢車輛特定日期及時段之到離站及點位資訊撥放</a:t>
            </a:r>
          </a:p>
        </p:txBody>
      </p:sp>
      <p:grpSp>
        <p:nvGrpSpPr>
          <p:cNvPr id="13" name="群組 12"/>
          <p:cNvGrpSpPr>
            <a:grpSpLocks/>
          </p:cNvGrpSpPr>
          <p:nvPr/>
        </p:nvGrpSpPr>
        <p:grpSpPr bwMode="auto">
          <a:xfrm>
            <a:off x="585788" y="2163763"/>
            <a:ext cx="2456100" cy="4500562"/>
            <a:chOff x="2844262" y="2094267"/>
            <a:chExt cx="2456448" cy="4142198"/>
          </a:xfrm>
        </p:grpSpPr>
        <p:sp>
          <p:nvSpPr>
            <p:cNvPr id="16397" name="AutoShape 73"/>
            <p:cNvSpPr>
              <a:spLocks noChangeArrowheads="1"/>
            </p:cNvSpPr>
            <p:nvPr/>
          </p:nvSpPr>
          <p:spPr bwMode="auto">
            <a:xfrm>
              <a:off x="2844262" y="2637462"/>
              <a:ext cx="2185716" cy="3599003"/>
            </a:xfrm>
            <a:prstGeom prst="flowChartAlternateProcess">
              <a:avLst/>
            </a:prstGeom>
            <a:noFill/>
            <a:ln w="57150" algn="ctr">
              <a:solidFill>
                <a:srgbClr val="8064A2"/>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kumimoji="0" lang="zh-TW" altLang="en-US" b="1">
                <a:latin typeface="微軟正黑體" pitchFamily="34" charset="-120"/>
                <a:ea typeface="微軟正黑體" pitchFamily="34" charset="-120"/>
              </a:endParaRPr>
            </a:p>
          </p:txBody>
        </p:sp>
        <p:sp>
          <p:nvSpPr>
            <p:cNvPr id="16398" name="Line 59"/>
            <p:cNvSpPr>
              <a:spLocks noChangeShapeType="1"/>
            </p:cNvSpPr>
            <p:nvPr/>
          </p:nvSpPr>
          <p:spPr bwMode="auto">
            <a:xfrm flipH="1">
              <a:off x="4069634" y="2326466"/>
              <a:ext cx="451064" cy="338568"/>
            </a:xfrm>
            <a:prstGeom prst="line">
              <a:avLst/>
            </a:prstGeom>
            <a:noFill/>
            <a:ln w="38100">
              <a:solidFill>
                <a:srgbClr val="8064A2"/>
              </a:solidFill>
              <a:round/>
              <a:headEnd/>
              <a:tailEnd type="triangle" w="med" len="med"/>
            </a:ln>
            <a:extLst>
              <a:ext uri="{909E8E84-426E-40dd-AFC4-6F175D3DCCD1}">
                <a14:hiddenFill xmlns="" xmlns:a14="http://schemas.microsoft.com/office/drawing/2010/main">
                  <a:noFill/>
                </a14:hiddenFill>
              </a:ext>
            </a:extLst>
          </p:spPr>
          <p:txBody>
            <a:bodyPr/>
            <a:lstStyle/>
            <a:p>
              <a:endParaRPr lang="zh-TW" altLang="en-US" b="1">
                <a:latin typeface="微軟正黑體" pitchFamily="34" charset="-120"/>
                <a:ea typeface="微軟正黑體" pitchFamily="34" charset="-120"/>
              </a:endParaRPr>
            </a:p>
          </p:txBody>
        </p:sp>
        <p:sp>
          <p:nvSpPr>
            <p:cNvPr id="16399" name="Text Box 60"/>
            <p:cNvSpPr txBox="1">
              <a:spLocks noChangeArrowheads="1"/>
            </p:cNvSpPr>
            <p:nvPr/>
          </p:nvSpPr>
          <p:spPr bwMode="auto">
            <a:xfrm>
              <a:off x="4295165" y="2094267"/>
              <a:ext cx="1005545" cy="311596"/>
            </a:xfrm>
            <a:prstGeom prst="rect">
              <a:avLst/>
            </a:prstGeom>
            <a:solidFill>
              <a:srgbClr val="8064A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kumimoji="0" lang="zh-TW" altLang="en-US" sz="1600" b="1">
                  <a:solidFill>
                    <a:schemeClr val="bg1"/>
                  </a:solidFill>
                  <a:latin typeface="微軟正黑體" pitchFamily="34" charset="-120"/>
                  <a:ea typeface="微軟正黑體" pitchFamily="34" charset="-120"/>
                </a:rPr>
                <a:t>點位資訊</a:t>
              </a:r>
            </a:p>
          </p:txBody>
        </p:sp>
      </p:grpSp>
      <p:grpSp>
        <p:nvGrpSpPr>
          <p:cNvPr id="2" name="群組 1"/>
          <p:cNvGrpSpPr>
            <a:grpSpLocks/>
          </p:cNvGrpSpPr>
          <p:nvPr/>
        </p:nvGrpSpPr>
        <p:grpSpPr bwMode="auto">
          <a:xfrm>
            <a:off x="2824163" y="2163763"/>
            <a:ext cx="3390512" cy="4505325"/>
            <a:chOff x="2824873" y="2091826"/>
            <a:chExt cx="3165353" cy="4159449"/>
          </a:xfrm>
        </p:grpSpPr>
        <p:sp>
          <p:nvSpPr>
            <p:cNvPr id="16394" name="AutoShape 73"/>
            <p:cNvSpPr>
              <a:spLocks noChangeArrowheads="1"/>
            </p:cNvSpPr>
            <p:nvPr/>
          </p:nvSpPr>
          <p:spPr bwMode="auto">
            <a:xfrm>
              <a:off x="2824873" y="2652412"/>
              <a:ext cx="2047363" cy="3598863"/>
            </a:xfrm>
            <a:prstGeom prst="flowChartAlternateProcess">
              <a:avLst/>
            </a:prstGeom>
            <a:noFill/>
            <a:ln w="57150" algn="ctr">
              <a:solidFill>
                <a:srgbClr val="4F81BD"/>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kumimoji="0" lang="zh-TW" altLang="en-US" b="1">
                <a:latin typeface="微軟正黑體" pitchFamily="34" charset="-120"/>
                <a:ea typeface="微軟正黑體" pitchFamily="34" charset="-120"/>
              </a:endParaRPr>
            </a:p>
          </p:txBody>
        </p:sp>
        <p:sp>
          <p:nvSpPr>
            <p:cNvPr id="16395" name="Text Box 60"/>
            <p:cNvSpPr txBox="1">
              <a:spLocks noChangeArrowheads="1"/>
            </p:cNvSpPr>
            <p:nvPr/>
          </p:nvSpPr>
          <p:spPr bwMode="auto">
            <a:xfrm>
              <a:off x="4860032" y="2091826"/>
              <a:ext cx="1130194" cy="312563"/>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kumimoji="0" lang="zh-TW" altLang="en-US" sz="1600" b="1">
                  <a:solidFill>
                    <a:schemeClr val="bg1"/>
                  </a:solidFill>
                  <a:latin typeface="微軟正黑體" pitchFamily="34" charset="-120"/>
                  <a:ea typeface="微軟正黑體" pitchFamily="34" charset="-120"/>
                </a:rPr>
                <a:t>到離站資訊</a:t>
              </a:r>
            </a:p>
          </p:txBody>
        </p:sp>
        <p:sp>
          <p:nvSpPr>
            <p:cNvPr id="16396" name="Line 59"/>
            <p:cNvSpPr>
              <a:spLocks noChangeShapeType="1"/>
            </p:cNvSpPr>
            <p:nvPr/>
          </p:nvSpPr>
          <p:spPr bwMode="auto">
            <a:xfrm flipH="1">
              <a:off x="4211960" y="2335959"/>
              <a:ext cx="648072" cy="361909"/>
            </a:xfrm>
            <a:prstGeom prst="line">
              <a:avLst/>
            </a:prstGeom>
            <a:noFill/>
            <a:ln w="38100">
              <a:solidFill>
                <a:srgbClr val="4F81BD"/>
              </a:solidFill>
              <a:round/>
              <a:headEnd/>
              <a:tailEnd type="triangle" w="med" len="med"/>
            </a:ln>
            <a:extLst>
              <a:ext uri="{909E8E84-426E-40dd-AFC4-6F175D3DCCD1}">
                <a14:hiddenFill xmlns="" xmlns:a14="http://schemas.microsoft.com/office/drawing/2010/main">
                  <a:noFill/>
                </a14:hiddenFill>
              </a:ext>
            </a:extLst>
          </p:spPr>
          <p:txBody>
            <a:bodyPr/>
            <a:lstStyle/>
            <a:p>
              <a:endParaRPr lang="zh-TW" altLang="en-US" b="1">
                <a:latin typeface="微軟正黑體" pitchFamily="34" charset="-120"/>
                <a:ea typeface="微軟正黑體" pitchFamily="34" charset="-120"/>
              </a:endParaRPr>
            </a:p>
          </p:txBody>
        </p:sp>
      </p:grpSp>
      <p:grpSp>
        <p:nvGrpSpPr>
          <p:cNvPr id="3" name="群組 2"/>
          <p:cNvGrpSpPr>
            <a:grpSpLocks/>
          </p:cNvGrpSpPr>
          <p:nvPr/>
        </p:nvGrpSpPr>
        <p:grpSpPr bwMode="auto">
          <a:xfrm>
            <a:off x="503238" y="1350963"/>
            <a:ext cx="8234362" cy="812800"/>
            <a:chOff x="502545" y="1701891"/>
            <a:chExt cx="8234280" cy="815023"/>
          </a:xfrm>
        </p:grpSpPr>
        <p:sp>
          <p:nvSpPr>
            <p:cNvPr id="16392" name="Rectangle 64"/>
            <p:cNvSpPr>
              <a:spLocks noChangeArrowheads="1"/>
            </p:cNvSpPr>
            <p:nvPr/>
          </p:nvSpPr>
          <p:spPr bwMode="auto">
            <a:xfrm>
              <a:off x="502545" y="2071196"/>
              <a:ext cx="8234280" cy="445718"/>
            </a:xfrm>
            <a:prstGeom prst="rect">
              <a:avLst/>
            </a:prstGeom>
            <a:noFill/>
            <a:ln w="38100" algn="ctr">
              <a:solidFill>
                <a:srgbClr val="F79646"/>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kumimoji="0" lang="zh-TW" altLang="en-US" b="1">
                <a:latin typeface="微軟正黑體" pitchFamily="34" charset="-120"/>
                <a:ea typeface="微軟正黑體" pitchFamily="34" charset="-120"/>
              </a:endParaRPr>
            </a:p>
          </p:txBody>
        </p:sp>
        <p:sp>
          <p:nvSpPr>
            <p:cNvPr id="16393" name="Text Box 65"/>
            <p:cNvSpPr txBox="1">
              <a:spLocks noChangeArrowheads="1"/>
            </p:cNvSpPr>
            <p:nvPr/>
          </p:nvSpPr>
          <p:spPr bwMode="auto">
            <a:xfrm>
              <a:off x="2035777" y="1701891"/>
              <a:ext cx="6701047" cy="432065"/>
            </a:xfrm>
            <a:prstGeom prst="rect">
              <a:avLst/>
            </a:prstGeom>
            <a:solidFill>
              <a:srgbClr val="F79646"/>
            </a:solidFill>
            <a:ln w="9525">
              <a:solidFill>
                <a:srgbClr val="F79646"/>
              </a:solidFill>
              <a:miter lim="800000"/>
              <a:headEnd/>
              <a:tailEnd/>
            </a:ln>
          </p:spPr>
          <p:txBody>
            <a:bodyPr wrap="square">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kumimoji="0" lang="zh-TW" altLang="en-US" sz="2200" b="1" dirty="0">
                  <a:solidFill>
                    <a:schemeClr val="bg1"/>
                  </a:solidFill>
                  <a:latin typeface="微軟正黑體" pitchFamily="34" charset="-120"/>
                  <a:ea typeface="微軟正黑體" pitchFamily="34" charset="-120"/>
                </a:rPr>
                <a:t>查詢條件：特定車輛、於特定日期時段之歷史軌跡</a:t>
              </a:r>
            </a:p>
          </p:txBody>
        </p:sp>
      </p:grpSp>
      <p:sp>
        <p:nvSpPr>
          <p:cNvPr id="16" name="AutoShape 17"/>
          <p:cNvSpPr>
            <a:spLocks noChangeArrowheads="1"/>
          </p:cNvSpPr>
          <p:nvPr/>
        </p:nvSpPr>
        <p:spPr bwMode="auto">
          <a:xfrm>
            <a:off x="1087850" y="5793928"/>
            <a:ext cx="7300573" cy="828675"/>
          </a:xfrm>
          <a:prstGeom prst="roundRect">
            <a:avLst>
              <a:gd name="adj" fmla="val 16667"/>
            </a:avLst>
          </a:prstGeom>
          <a:solidFill>
            <a:srgbClr val="8064A2"/>
          </a:solidFill>
          <a:ln>
            <a:noFill/>
          </a:ln>
          <a:effectLst/>
          <a:extLst>
            <a:ext uri="{91240B29-F687-4f45-9708-019B960494DF}">
              <a14:hiddenLine xmlns="" xmlns:a14="http://schemas.microsoft.com/office/drawing/2010/main" w="38100" algn="ctr">
                <a:solidFill>
                  <a:schemeClr val="bg2"/>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r>
              <a:rPr lang="zh-TW" altLang="en-US" sz="3200" b="1" dirty="0" smtClean="0">
                <a:solidFill>
                  <a:schemeClr val="bg1"/>
                </a:solidFill>
                <a:latin typeface="微軟正黑體" pitchFamily="34" charset="-120"/>
                <a:ea typeface="微軟正黑體" pitchFamily="34" charset="-120"/>
              </a:rPr>
              <a:t>結合</a:t>
            </a:r>
            <a:r>
              <a:rPr lang="en-US" altLang="zh-TW" sz="3200" b="1" dirty="0" smtClean="0">
                <a:solidFill>
                  <a:schemeClr val="bg1"/>
                </a:solidFill>
                <a:latin typeface="微軟正黑體" pitchFamily="34" charset="-120"/>
                <a:ea typeface="微軟正黑體" pitchFamily="34" charset="-120"/>
              </a:rPr>
              <a:t>GIS</a:t>
            </a:r>
            <a:r>
              <a:rPr lang="zh-TW" altLang="en-US" sz="3200" b="1" dirty="0" smtClean="0">
                <a:solidFill>
                  <a:schemeClr val="bg1"/>
                </a:solidFill>
                <a:latin typeface="微軟正黑體" pitchFamily="34" charset="-120"/>
                <a:ea typeface="微軟正黑體" pitchFamily="34" charset="-120"/>
              </a:rPr>
              <a:t>進行特定車輛歷史軌跡查詢</a:t>
            </a:r>
            <a:endParaRPr lang="zh-TW" altLang="en-US" sz="3200" b="1" dirty="0">
              <a:solidFill>
                <a:schemeClr val="bg1"/>
              </a:solidFill>
              <a:latin typeface="微軟正黑體" pitchFamily="34" charset="-120"/>
              <a:ea typeface="微軟正黑體" pitchFamily="34" charset="-120"/>
            </a:endParaRPr>
          </a:p>
        </p:txBody>
      </p:sp>
      <p:sp>
        <p:nvSpPr>
          <p:cNvPr id="17" name="標題 1"/>
          <p:cNvSpPr>
            <a:spLocks noGrp="1"/>
          </p:cNvSpPr>
          <p:nvPr>
            <p:ph type="title"/>
          </p:nvPr>
        </p:nvSpPr>
        <p:spPr>
          <a:xfrm>
            <a:off x="609600" y="228600"/>
            <a:ext cx="7994848" cy="457200"/>
          </a:xfrm>
        </p:spPr>
        <p:txBody>
          <a:bodyPr/>
          <a:lstStyle/>
          <a:p>
            <a:pPr lvl="0"/>
            <a:r>
              <a:rPr lang="zh-TW" altLang="en-US" dirty="0">
                <a:latin typeface="微軟正黑體" pitchFamily="34" charset="-120"/>
                <a:ea typeface="微軟正黑體" pitchFamily="34" charset="-120"/>
              </a:rPr>
              <a:t>營運管理系統</a:t>
            </a:r>
            <a:r>
              <a:rPr lang="en-US" altLang="zh-TW" dirty="0">
                <a:latin typeface="微軟正黑體" pitchFamily="34" charset="-120"/>
                <a:ea typeface="微軟正黑體" pitchFamily="34" charset="-120"/>
              </a:rPr>
              <a:t>-</a:t>
            </a:r>
            <a:r>
              <a:rPr lang="zh-TW" altLang="en-US" dirty="0">
                <a:latin typeface="微軟正黑體" pitchFamily="34" charset="-120"/>
                <a:ea typeface="微軟正黑體" pitchFamily="34" charset="-120"/>
              </a:rPr>
              <a:t>歷史軌跡查詢</a:t>
            </a:r>
          </a:p>
        </p:txBody>
      </p:sp>
    </p:spTree>
    <p:extLst>
      <p:ext uri="{BB962C8B-B14F-4D97-AF65-F5344CB8AC3E}">
        <p14:creationId xmlns:p14="http://schemas.microsoft.com/office/powerpoint/2010/main" val="21934575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par>
                          <p:cTn id="15" fill="hold">
                            <p:stCondLst>
                              <p:cond delay="0"/>
                            </p:stCondLst>
                            <p:childTnLst>
                              <p:par>
                                <p:cTn id="16" presetID="12" presetClass="entr" presetSubtype="2"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slide(fromRight)">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itchFamily="34" charset="-120"/>
                <a:ea typeface="微軟正黑體" pitchFamily="34" charset="-120"/>
              </a:rPr>
              <a:t>北市公車</a:t>
            </a:r>
            <a:r>
              <a:rPr lang="en-US" altLang="zh-TW" dirty="0">
                <a:latin typeface="微軟正黑體" pitchFamily="34" charset="-120"/>
                <a:ea typeface="微軟正黑體" pitchFamily="34" charset="-120"/>
              </a:rPr>
              <a:t>-</a:t>
            </a:r>
            <a:r>
              <a:rPr lang="zh-TW" altLang="en-US" dirty="0">
                <a:latin typeface="微軟正黑體" pitchFamily="34" charset="-120"/>
                <a:ea typeface="微軟正黑體" pitchFamily="34" charset="-120"/>
              </a:rPr>
              <a:t>服務總覽</a:t>
            </a:r>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35</a:t>
            </a:fld>
            <a:endParaRPr lang="zh-TW" altLang="zh-TW"/>
          </a:p>
        </p:txBody>
      </p:sp>
      <p:graphicFrame>
        <p:nvGraphicFramePr>
          <p:cNvPr id="9" name="內容版面配置區 8"/>
          <p:cNvGraphicFramePr>
            <a:graphicFrameLocks noGrp="1"/>
          </p:cNvGraphicFramePr>
          <p:nvPr>
            <p:ph idx="1"/>
            <p:extLst>
              <p:ext uri="{D42A27DB-BD31-4B8C-83A1-F6EECF244321}">
                <p14:modId xmlns:p14="http://schemas.microsoft.com/office/powerpoint/2010/main" val="1127974230"/>
              </p:ext>
            </p:extLst>
          </p:nvPr>
        </p:nvGraphicFramePr>
        <p:xfrm>
          <a:off x="323528" y="908720"/>
          <a:ext cx="8568952" cy="4104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圓角矩形 10"/>
          <p:cNvSpPr/>
          <p:nvPr/>
        </p:nvSpPr>
        <p:spPr bwMode="auto">
          <a:xfrm>
            <a:off x="179512" y="5157192"/>
            <a:ext cx="2016224" cy="1368152"/>
          </a:xfrm>
          <a:prstGeom prst="roundRect">
            <a:avLst>
              <a:gd name="adj" fmla="val 50000"/>
            </a:avLst>
          </a:prstGeom>
          <a:gradFill flip="none" rotWithShape="1">
            <a:gsLst>
              <a:gs pos="0">
                <a:srgbClr val="83C937">
                  <a:shade val="30000"/>
                  <a:satMod val="115000"/>
                </a:srgbClr>
              </a:gs>
              <a:gs pos="50000">
                <a:srgbClr val="83C937">
                  <a:shade val="67500"/>
                  <a:satMod val="115000"/>
                </a:srgbClr>
              </a:gs>
              <a:gs pos="100000">
                <a:srgbClr val="83C937">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marL="176213" indent="-176213" algn="l">
              <a:buFontTx/>
              <a:buChar char="•"/>
            </a:pPr>
            <a:r>
              <a:rPr lang="zh-TW" altLang="en-US" sz="1400" dirty="0" smtClean="0">
                <a:solidFill>
                  <a:schemeClr val="bg1"/>
                </a:solidFill>
                <a:latin typeface="微軟正黑體" pitchFamily="34" charset="-120"/>
                <a:ea typeface="微軟正黑體" pitchFamily="34" charset="-120"/>
              </a:rPr>
              <a:t>結合</a:t>
            </a:r>
            <a:r>
              <a:rPr lang="en-US" altLang="zh-TW" sz="1400" dirty="0" smtClean="0">
                <a:solidFill>
                  <a:schemeClr val="bg1"/>
                </a:solidFill>
                <a:latin typeface="微軟正黑體" pitchFamily="34" charset="-120"/>
                <a:ea typeface="微軟正黑體" pitchFamily="34" charset="-120"/>
              </a:rPr>
              <a:t>GIS</a:t>
            </a:r>
            <a:r>
              <a:rPr lang="zh-TW" altLang="en-US" sz="1400" dirty="0" smtClean="0">
                <a:solidFill>
                  <a:schemeClr val="bg1"/>
                </a:solidFill>
                <a:latin typeface="微軟正黑體" pitchFamily="34" charset="-120"/>
                <a:ea typeface="微軟正黑體" pitchFamily="34" charset="-120"/>
              </a:rPr>
              <a:t>顯示站牌位置</a:t>
            </a:r>
          </a:p>
          <a:p>
            <a:pPr marL="176213" indent="-176213" algn="l">
              <a:buFontTx/>
              <a:buChar char="•"/>
            </a:pPr>
            <a:r>
              <a:rPr lang="zh-TW" altLang="en-US" sz="1400" dirty="0" smtClean="0">
                <a:solidFill>
                  <a:schemeClr val="bg1"/>
                </a:solidFill>
                <a:latin typeface="微軟正黑體" pitchFamily="34" charset="-120"/>
                <a:ea typeface="微軟正黑體" pitchFamily="34" charset="-120"/>
              </a:rPr>
              <a:t>智慧型站牌顯示內容</a:t>
            </a:r>
          </a:p>
        </p:txBody>
      </p:sp>
      <p:sp>
        <p:nvSpPr>
          <p:cNvPr id="17" name="圓角矩形 10"/>
          <p:cNvSpPr/>
          <p:nvPr/>
        </p:nvSpPr>
        <p:spPr bwMode="auto">
          <a:xfrm>
            <a:off x="2483768" y="5157192"/>
            <a:ext cx="2016224" cy="1368152"/>
          </a:xfrm>
          <a:prstGeom prst="roundRect">
            <a:avLst>
              <a:gd name="adj" fmla="val 50000"/>
            </a:avLst>
          </a:prstGeom>
          <a:gradFill flip="none" rotWithShape="1">
            <a:gsLst>
              <a:gs pos="0">
                <a:srgbClr val="83C937">
                  <a:shade val="30000"/>
                  <a:satMod val="115000"/>
                </a:srgbClr>
              </a:gs>
              <a:gs pos="50000">
                <a:srgbClr val="83C937">
                  <a:shade val="67500"/>
                  <a:satMod val="115000"/>
                </a:srgbClr>
              </a:gs>
              <a:gs pos="100000">
                <a:srgbClr val="83C937">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marL="176213" indent="-176213" algn="l">
              <a:buFontTx/>
              <a:buChar char="•"/>
            </a:pPr>
            <a:r>
              <a:rPr lang="zh-TW" altLang="en-US" sz="1400" dirty="0" smtClean="0">
                <a:solidFill>
                  <a:schemeClr val="bg1"/>
                </a:solidFill>
                <a:latin typeface="微軟正黑體" pitchFamily="34" charset="-120"/>
                <a:ea typeface="微軟正黑體" pitchFamily="34" charset="-120"/>
              </a:rPr>
              <a:t>公車捷運轉乘規劃</a:t>
            </a:r>
            <a:endParaRPr lang="en-US" altLang="zh-TW" sz="1400" dirty="0" smtClean="0">
              <a:solidFill>
                <a:schemeClr val="bg1"/>
              </a:solidFill>
              <a:latin typeface="微軟正黑體" pitchFamily="34" charset="-120"/>
              <a:ea typeface="微軟正黑體" pitchFamily="34" charset="-120"/>
            </a:endParaRPr>
          </a:p>
          <a:p>
            <a:pPr marL="176213" indent="-176213" algn="l">
              <a:buFontTx/>
              <a:buChar char="•"/>
            </a:pPr>
            <a:r>
              <a:rPr lang="en-US" altLang="zh-TW" sz="1400" dirty="0" smtClean="0">
                <a:solidFill>
                  <a:schemeClr val="bg1"/>
                </a:solidFill>
                <a:latin typeface="微軟正黑體" pitchFamily="34" charset="-120"/>
                <a:ea typeface="微軟正黑體" pitchFamily="34" charset="-120"/>
              </a:rPr>
              <a:t>GIS</a:t>
            </a:r>
            <a:r>
              <a:rPr lang="zh-TW" altLang="en-US" sz="1400" dirty="0" smtClean="0">
                <a:solidFill>
                  <a:schemeClr val="bg1"/>
                </a:solidFill>
                <a:latin typeface="微軟正黑體" pitchFamily="34" charset="-120"/>
                <a:ea typeface="微軟正黑體" pitchFamily="34" charset="-120"/>
              </a:rPr>
              <a:t>顯示公車動態資訊</a:t>
            </a:r>
            <a:endParaRPr lang="zh-TW" altLang="en-US" sz="1400" dirty="0">
              <a:solidFill>
                <a:schemeClr val="bg1"/>
              </a:solidFill>
              <a:latin typeface="微軟正黑體" pitchFamily="34" charset="-120"/>
              <a:ea typeface="微軟正黑體" pitchFamily="34" charset="-120"/>
            </a:endParaRPr>
          </a:p>
        </p:txBody>
      </p:sp>
      <p:sp>
        <p:nvSpPr>
          <p:cNvPr id="18" name="圓角矩形 10"/>
          <p:cNvSpPr/>
          <p:nvPr/>
        </p:nvSpPr>
        <p:spPr bwMode="auto">
          <a:xfrm>
            <a:off x="4716016" y="5085184"/>
            <a:ext cx="2088232" cy="1368152"/>
          </a:xfrm>
          <a:prstGeom prst="roundRect">
            <a:avLst>
              <a:gd name="adj" fmla="val 50000"/>
            </a:avLst>
          </a:prstGeom>
          <a:gradFill flip="none" rotWithShape="1">
            <a:gsLst>
              <a:gs pos="0">
                <a:srgbClr val="83C937">
                  <a:shade val="30000"/>
                  <a:satMod val="115000"/>
                </a:srgbClr>
              </a:gs>
              <a:gs pos="50000">
                <a:srgbClr val="83C937">
                  <a:shade val="67500"/>
                  <a:satMod val="115000"/>
                </a:srgbClr>
              </a:gs>
              <a:gs pos="100000">
                <a:srgbClr val="83C937">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marL="176213" indent="-176213" algn="l">
              <a:buFontTx/>
              <a:buChar char="•"/>
            </a:pPr>
            <a:r>
              <a:rPr lang="zh-TW" altLang="en-US" sz="1400" dirty="0" smtClean="0">
                <a:solidFill>
                  <a:schemeClr val="bg1"/>
                </a:solidFill>
                <a:latin typeface="微軟正黑體" pitchFamily="34" charset="-120"/>
                <a:ea typeface="微軟正黑體" pitchFamily="34" charset="-120"/>
              </a:rPr>
              <a:t>車輛動態資訊提供</a:t>
            </a:r>
            <a:endParaRPr lang="en-US" altLang="zh-TW" sz="1400" dirty="0" smtClean="0">
              <a:solidFill>
                <a:schemeClr val="bg1"/>
              </a:solidFill>
              <a:latin typeface="微軟正黑體" pitchFamily="34" charset="-120"/>
              <a:ea typeface="微軟正黑體" pitchFamily="34" charset="-120"/>
            </a:endParaRPr>
          </a:p>
          <a:p>
            <a:pPr marL="176213" indent="-176213" algn="l">
              <a:buFontTx/>
              <a:buChar char="•"/>
            </a:pPr>
            <a:r>
              <a:rPr lang="zh-TW" altLang="en-US" sz="1400" dirty="0" smtClean="0">
                <a:solidFill>
                  <a:schemeClr val="bg1"/>
                </a:solidFill>
                <a:latin typeface="微軟正黑體" pitchFamily="34" charset="-120"/>
                <a:ea typeface="微軟正黑體" pitchFamily="34" charset="-120"/>
              </a:rPr>
              <a:t>車輛雙向訊息通知</a:t>
            </a:r>
            <a:endParaRPr lang="en-US" altLang="zh-TW" sz="1400" dirty="0" smtClean="0">
              <a:solidFill>
                <a:schemeClr val="bg1"/>
              </a:solidFill>
              <a:latin typeface="微軟正黑體" pitchFamily="34" charset="-120"/>
              <a:ea typeface="微軟正黑體" pitchFamily="34" charset="-120"/>
            </a:endParaRPr>
          </a:p>
        </p:txBody>
      </p:sp>
      <p:sp>
        <p:nvSpPr>
          <p:cNvPr id="19" name="圓角矩形 10"/>
          <p:cNvSpPr/>
          <p:nvPr/>
        </p:nvSpPr>
        <p:spPr bwMode="auto">
          <a:xfrm>
            <a:off x="6948264" y="5085184"/>
            <a:ext cx="2016224" cy="1368152"/>
          </a:xfrm>
          <a:prstGeom prst="roundRect">
            <a:avLst>
              <a:gd name="adj" fmla="val 50000"/>
            </a:avLst>
          </a:prstGeom>
          <a:gradFill flip="none" rotWithShape="1">
            <a:gsLst>
              <a:gs pos="0">
                <a:srgbClr val="83C937">
                  <a:shade val="30000"/>
                  <a:satMod val="115000"/>
                </a:srgbClr>
              </a:gs>
              <a:gs pos="50000">
                <a:srgbClr val="83C937">
                  <a:shade val="67500"/>
                  <a:satMod val="115000"/>
                </a:srgbClr>
              </a:gs>
              <a:gs pos="100000">
                <a:srgbClr val="83C937">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marL="176213" indent="-176213" algn="l">
              <a:buFontTx/>
              <a:buChar char="•"/>
            </a:pPr>
            <a:r>
              <a:rPr lang="zh-TW" altLang="en-US" sz="1400" dirty="0" smtClean="0">
                <a:solidFill>
                  <a:schemeClr val="bg1"/>
                </a:solidFill>
                <a:latin typeface="微軟正黑體" pitchFamily="34" charset="-120"/>
                <a:ea typeface="微軟正黑體" pitchFamily="34" charset="-120"/>
              </a:rPr>
              <a:t>提供豐富而實用之加值資訊</a:t>
            </a:r>
            <a:endParaRPr lang="zh-TW" altLang="en-US" sz="1400" dirty="0">
              <a:solidFill>
                <a:schemeClr val="bg1"/>
              </a:solidFill>
              <a:latin typeface="微軟正黑體" pitchFamily="34" charset="-120"/>
              <a:ea typeface="微軟正黑體" pitchFamily="34" charset="-120"/>
            </a:endParaRPr>
          </a:p>
        </p:txBody>
      </p:sp>
    </p:spTree>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itchFamily="34" charset="-120"/>
                <a:ea typeface="微軟正黑體" pitchFamily="34" charset="-120"/>
              </a:rPr>
              <a:t>行車監控管理系統</a:t>
            </a:r>
            <a:endParaRPr lang="zh-TW" altLang="en-US" dirty="0">
              <a:latin typeface="微軟正黑體" pitchFamily="34" charset="-120"/>
              <a:ea typeface="微軟正黑體" pitchFamily="34" charset="-120"/>
            </a:endParaRPr>
          </a:p>
        </p:txBody>
      </p:sp>
      <p:sp>
        <p:nvSpPr>
          <p:cNvPr id="3" name="內容版面配置區 2"/>
          <p:cNvSpPr>
            <a:spLocks noGrp="1"/>
          </p:cNvSpPr>
          <p:nvPr>
            <p:ph idx="1"/>
          </p:nvPr>
        </p:nvSpPr>
        <p:spPr>
          <a:xfrm>
            <a:off x="685800" y="764704"/>
            <a:ext cx="7772400" cy="5257800"/>
          </a:xfrm>
        </p:spPr>
        <p:txBody>
          <a:bodyPr/>
          <a:lstStyle/>
          <a:p>
            <a:endParaRPr lang="zh-TW" altLang="en-US" dirty="0">
              <a:solidFill>
                <a:srgbClr val="FF0000"/>
              </a:solidFill>
              <a:latin typeface="微軟正黑體" pitchFamily="34" charset="-120"/>
              <a:ea typeface="微軟正黑體" pitchFamily="34" charset="-120"/>
            </a:endParaRPr>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latin typeface="微軟正黑體" pitchFamily="34" charset="-120"/>
                <a:ea typeface="微軟正黑體" pitchFamily="34" charset="-120"/>
              </a:rPr>
              <a:pPr>
                <a:defRPr/>
              </a:pPr>
              <a:t>36</a:t>
            </a:fld>
            <a:endParaRPr lang="zh-TW" altLang="zh-TW">
              <a:latin typeface="微軟正黑體" pitchFamily="34" charset="-120"/>
              <a:ea typeface="微軟正黑體" pitchFamily="34" charset="-120"/>
            </a:endParaRPr>
          </a:p>
        </p:txBody>
      </p:sp>
      <p:sp>
        <p:nvSpPr>
          <p:cNvPr id="5" name="Rectangle 6"/>
          <p:cNvSpPr txBox="1">
            <a:spLocks noChangeArrowheads="1"/>
          </p:cNvSpPr>
          <p:nvPr/>
        </p:nvSpPr>
        <p:spPr>
          <a:xfrm>
            <a:off x="7453313" y="6453188"/>
            <a:ext cx="1655762" cy="404812"/>
          </a:xfrm>
          <a:prstGeom prst="rect">
            <a:avLst/>
          </a:prstGeom>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B5B80B07-34E8-4D92-89CC-CF072A8AD914}" type="slidenum">
              <a:rPr kumimoji="0" lang="zh-TW" altLang="en-US" sz="2400" b="1" i="0" u="none" strike="noStrike" kern="1200" cap="none" spc="0" normalizeH="0" baseline="0" noProof="0" smtClean="0">
                <a:ln>
                  <a:noFill/>
                </a:ln>
                <a:solidFill>
                  <a:schemeClr val="bg1"/>
                </a:solidFill>
                <a:effectLst/>
                <a:uLnTx/>
                <a:uFillTx/>
                <a:latin typeface="微軟正黑體" pitchFamily="34" charset="-120"/>
                <a:ea typeface="微軟正黑體" pitchFamily="34" charset="-120"/>
              </a:rPr>
              <a:pPr marL="0" marR="0" lvl="0" indent="0" algn="ctr" defTabSz="914400" rtl="0" eaLnBrk="1" fontAlgn="base" latinLnBrk="0" hangingPunct="1">
                <a:lnSpc>
                  <a:spcPct val="100000"/>
                </a:lnSpc>
                <a:spcBef>
                  <a:spcPct val="0"/>
                </a:spcBef>
                <a:spcAft>
                  <a:spcPct val="0"/>
                </a:spcAft>
                <a:buClrTx/>
                <a:buSzTx/>
                <a:buFontTx/>
                <a:buNone/>
                <a:tabLst/>
                <a:defRPr/>
              </a:pPr>
              <a:t>36</a:t>
            </a:fld>
            <a:endParaRPr kumimoji="0" lang="en-US" altLang="zh-TW" sz="2400" b="1" i="0" u="none" strike="noStrike" kern="1200" cap="none" spc="0" normalizeH="0" baseline="0" noProof="0" smtClean="0">
              <a:ln>
                <a:noFill/>
              </a:ln>
              <a:solidFill>
                <a:schemeClr val="bg1"/>
              </a:solidFill>
              <a:effectLst/>
              <a:uLnTx/>
              <a:uFillTx/>
              <a:latin typeface="微軟正黑體" pitchFamily="34" charset="-120"/>
              <a:ea typeface="微軟正黑體" pitchFamily="34" charset="-120"/>
            </a:endParaRPr>
          </a:p>
        </p:txBody>
      </p:sp>
      <p:pic>
        <p:nvPicPr>
          <p:cNvPr id="6" name="Picture 21"/>
          <p:cNvPicPr>
            <a:picLocks noChangeAspect="1" noChangeArrowheads="1"/>
          </p:cNvPicPr>
          <p:nvPr/>
        </p:nvPicPr>
        <p:blipFill>
          <a:blip r:embed="rId3" cstate="print"/>
          <a:srcRect/>
          <a:stretch>
            <a:fillRect/>
          </a:stretch>
        </p:blipFill>
        <p:spPr bwMode="auto">
          <a:xfrm>
            <a:off x="190500" y="800671"/>
            <a:ext cx="8739188" cy="4011612"/>
          </a:xfrm>
          <a:prstGeom prst="rect">
            <a:avLst/>
          </a:prstGeom>
          <a:noFill/>
          <a:ln w="9525" algn="ctr">
            <a:noFill/>
            <a:miter lim="800000"/>
            <a:headEnd/>
            <a:tailEnd/>
          </a:ln>
        </p:spPr>
      </p:pic>
      <p:sp>
        <p:nvSpPr>
          <p:cNvPr id="7" name="Rectangle 6"/>
          <p:cNvSpPr txBox="1">
            <a:spLocks noGrp="1" noChangeArrowheads="1"/>
          </p:cNvSpPr>
          <p:nvPr/>
        </p:nvSpPr>
        <p:spPr bwMode="auto">
          <a:xfrm>
            <a:off x="6894513" y="6572250"/>
            <a:ext cx="2133600" cy="214313"/>
          </a:xfrm>
          <a:prstGeom prst="rect">
            <a:avLst/>
          </a:prstGeom>
          <a:noFill/>
          <a:ln w="9525">
            <a:noFill/>
            <a:miter lim="800000"/>
            <a:headEnd/>
            <a:tailEnd/>
          </a:ln>
        </p:spPr>
        <p:txBody>
          <a:bodyPr/>
          <a:lstStyle/>
          <a:p>
            <a:pPr algn="r" defTabSz="912813"/>
            <a:fld id="{8BD2F013-E799-49B6-8500-22A3DB621076}" type="slidenum">
              <a:rPr kumimoji="0" lang="zh-TW" altLang="en-US" sz="1400">
                <a:solidFill>
                  <a:schemeClr val="bg1"/>
                </a:solidFill>
                <a:latin typeface="微軟正黑體" pitchFamily="34" charset="-120"/>
                <a:ea typeface="微軟正黑體" pitchFamily="34" charset="-120"/>
                <a:cs typeface="華康中黑體" pitchFamily="49" charset="-120"/>
              </a:rPr>
              <a:pPr algn="r" defTabSz="912813"/>
              <a:t>36</a:t>
            </a:fld>
            <a:endParaRPr kumimoji="0" lang="en-US" altLang="zh-TW" sz="1400">
              <a:solidFill>
                <a:schemeClr val="bg1"/>
              </a:solidFill>
              <a:latin typeface="微軟正黑體" pitchFamily="34" charset="-120"/>
              <a:ea typeface="微軟正黑體" pitchFamily="34" charset="-120"/>
              <a:cs typeface="華康中黑體" pitchFamily="49" charset="-120"/>
            </a:endParaRPr>
          </a:p>
        </p:txBody>
      </p:sp>
      <p:sp>
        <p:nvSpPr>
          <p:cNvPr id="9" name="Rectangle 4"/>
          <p:cNvSpPr>
            <a:spLocks noChangeArrowheads="1"/>
          </p:cNvSpPr>
          <p:nvPr/>
        </p:nvSpPr>
        <p:spPr bwMode="auto">
          <a:xfrm>
            <a:off x="5286375" y="4158233"/>
            <a:ext cx="3643313" cy="642938"/>
          </a:xfrm>
          <a:prstGeom prst="rect">
            <a:avLst/>
          </a:prstGeom>
          <a:noFill/>
          <a:ln w="38100" algn="ctr">
            <a:solidFill>
              <a:srgbClr val="CC0000"/>
            </a:solidFill>
            <a:miter lim="800000"/>
            <a:headEnd/>
            <a:tailEnd/>
          </a:ln>
        </p:spPr>
        <p:txBody>
          <a:bodyPr anchor="ctr"/>
          <a:lstStyle/>
          <a:p>
            <a:pPr defTabSz="912813"/>
            <a:endParaRPr lang="zh-TW" altLang="en-US">
              <a:latin typeface="微軟正黑體" pitchFamily="34" charset="-120"/>
              <a:ea typeface="微軟正黑體" pitchFamily="34" charset="-120"/>
            </a:endParaRPr>
          </a:p>
        </p:txBody>
      </p:sp>
      <p:sp>
        <p:nvSpPr>
          <p:cNvPr id="10" name="Rectangle 5"/>
          <p:cNvSpPr>
            <a:spLocks noChangeArrowheads="1"/>
          </p:cNvSpPr>
          <p:nvPr/>
        </p:nvSpPr>
        <p:spPr bwMode="auto">
          <a:xfrm>
            <a:off x="6215063" y="4872608"/>
            <a:ext cx="2520950" cy="1214438"/>
          </a:xfrm>
          <a:prstGeom prst="rect">
            <a:avLst/>
          </a:prstGeom>
          <a:solidFill>
            <a:schemeClr val="accent2"/>
          </a:solidFill>
          <a:ln w="9525" algn="ctr">
            <a:noFill/>
            <a:miter lim="800000"/>
            <a:headEnd/>
            <a:tailEnd/>
          </a:ln>
        </p:spPr>
        <p:txBody>
          <a:bodyPr/>
          <a:lstStyle/>
          <a:p>
            <a:pPr defTabSz="912813"/>
            <a:r>
              <a:rPr lang="zh-TW" altLang="en-US" sz="1600" dirty="0">
                <a:latin typeface="微軟正黑體" pitchFamily="34" charset="-120"/>
                <a:ea typeface="微軟正黑體" pitchFamily="34" charset="-120"/>
              </a:rPr>
              <a:t>使用格式：</a:t>
            </a:r>
          </a:p>
          <a:p>
            <a:pPr algn="l" defTabSz="912813"/>
            <a:r>
              <a:rPr lang="en-US" altLang="zh-TW" sz="1600" dirty="0">
                <a:latin typeface="微軟正黑體" pitchFamily="34" charset="-120"/>
                <a:ea typeface="微軟正黑體" pitchFamily="34" charset="-120"/>
              </a:rPr>
              <a:t>A1 (</a:t>
            </a:r>
            <a:r>
              <a:rPr lang="en-US" altLang="zh-TW" sz="1600" dirty="0" err="1">
                <a:latin typeface="微軟正黑體" pitchFamily="34" charset="-120"/>
                <a:ea typeface="微軟正黑體" pitchFamily="34" charset="-120"/>
              </a:rPr>
              <a:t>定時資料回傳</a:t>
            </a:r>
            <a:r>
              <a:rPr lang="en-US" altLang="zh-TW" sz="1600" dirty="0">
                <a:latin typeface="微軟正黑體" pitchFamily="34" charset="-120"/>
                <a:ea typeface="微軟正黑體" pitchFamily="34" charset="-120"/>
              </a:rPr>
              <a:t>)</a:t>
            </a:r>
            <a:endParaRPr lang="zh-TW" altLang="en-US" sz="1600" dirty="0">
              <a:latin typeface="微軟正黑體" pitchFamily="34" charset="-120"/>
              <a:ea typeface="微軟正黑體" pitchFamily="34" charset="-120"/>
            </a:endParaRPr>
          </a:p>
          <a:p>
            <a:pPr algn="l" defTabSz="912813"/>
            <a:r>
              <a:rPr lang="en-US" altLang="zh-TW" sz="1600" dirty="0">
                <a:latin typeface="微軟正黑體" pitchFamily="34" charset="-120"/>
                <a:ea typeface="微軟正黑體" pitchFamily="34" charset="-120"/>
              </a:rPr>
              <a:t>A2 (</a:t>
            </a:r>
            <a:r>
              <a:rPr lang="zh-TW" altLang="en-US" sz="1600" dirty="0">
                <a:latin typeface="微軟正黑體" pitchFamily="34" charset="-120"/>
                <a:ea typeface="微軟正黑體" pitchFamily="34" charset="-120"/>
              </a:rPr>
              <a:t>定點</a:t>
            </a:r>
            <a:r>
              <a:rPr lang="en-US" altLang="zh-TW" sz="1600" dirty="0" err="1">
                <a:latin typeface="微軟正黑體" pitchFamily="34" charset="-120"/>
                <a:ea typeface="微軟正黑體" pitchFamily="34" charset="-120"/>
              </a:rPr>
              <a:t>資料回傳</a:t>
            </a:r>
            <a:r>
              <a:rPr lang="en-US" altLang="zh-TW" sz="1600" dirty="0">
                <a:latin typeface="微軟正黑體" pitchFamily="34" charset="-120"/>
                <a:ea typeface="微軟正黑體" pitchFamily="34" charset="-120"/>
              </a:rPr>
              <a:t>)</a:t>
            </a:r>
          </a:p>
          <a:p>
            <a:pPr algn="l" defTabSz="912813"/>
            <a:r>
              <a:rPr lang="en-US" altLang="zh-TW" sz="1600" dirty="0">
                <a:latin typeface="微軟正黑體" pitchFamily="34" charset="-120"/>
                <a:ea typeface="微軟正黑體" pitchFamily="34" charset="-120"/>
              </a:rPr>
              <a:t>B4 (</a:t>
            </a:r>
            <a:r>
              <a:rPr lang="zh-TW" altLang="en-US" sz="1600" dirty="0">
                <a:latin typeface="微軟正黑體" pitchFamily="34" charset="-120"/>
                <a:ea typeface="微軟正黑體" pitchFamily="34" charset="-120"/>
              </a:rPr>
              <a:t>車機異常資訊回報</a:t>
            </a:r>
            <a:r>
              <a:rPr lang="en-US" altLang="zh-TW" sz="1600" dirty="0">
                <a:latin typeface="微軟正黑體" pitchFamily="34" charset="-120"/>
                <a:ea typeface="微軟正黑體" pitchFamily="34" charset="-120"/>
              </a:rPr>
              <a:t>)</a:t>
            </a:r>
          </a:p>
        </p:txBody>
      </p:sp>
      <p:sp>
        <p:nvSpPr>
          <p:cNvPr id="11" name="Rectangle 6"/>
          <p:cNvSpPr>
            <a:spLocks noChangeArrowheads="1"/>
          </p:cNvSpPr>
          <p:nvPr/>
        </p:nvSpPr>
        <p:spPr bwMode="auto">
          <a:xfrm>
            <a:off x="971550" y="4158233"/>
            <a:ext cx="742950" cy="642938"/>
          </a:xfrm>
          <a:prstGeom prst="rect">
            <a:avLst/>
          </a:prstGeom>
          <a:noFill/>
          <a:ln w="38100" algn="ctr">
            <a:solidFill>
              <a:srgbClr val="CC0000"/>
            </a:solidFill>
            <a:miter lim="800000"/>
            <a:headEnd/>
            <a:tailEnd/>
          </a:ln>
        </p:spPr>
        <p:txBody>
          <a:bodyPr anchor="ctr"/>
          <a:lstStyle/>
          <a:p>
            <a:pPr defTabSz="912813"/>
            <a:endParaRPr lang="zh-TW" altLang="en-US">
              <a:latin typeface="微軟正黑體" pitchFamily="34" charset="-120"/>
              <a:ea typeface="微軟正黑體" pitchFamily="34" charset="-120"/>
            </a:endParaRPr>
          </a:p>
        </p:txBody>
      </p:sp>
      <p:sp>
        <p:nvSpPr>
          <p:cNvPr id="12" name="Rectangle 7"/>
          <p:cNvSpPr>
            <a:spLocks noChangeArrowheads="1"/>
          </p:cNvSpPr>
          <p:nvPr/>
        </p:nvSpPr>
        <p:spPr bwMode="auto">
          <a:xfrm>
            <a:off x="714375" y="5229796"/>
            <a:ext cx="2016125" cy="735012"/>
          </a:xfrm>
          <a:prstGeom prst="rect">
            <a:avLst/>
          </a:prstGeom>
          <a:solidFill>
            <a:schemeClr val="accent2"/>
          </a:solidFill>
          <a:ln w="9525" algn="ctr">
            <a:noFill/>
            <a:miter lim="800000"/>
            <a:headEnd/>
            <a:tailEnd/>
          </a:ln>
        </p:spPr>
        <p:txBody>
          <a:bodyPr/>
          <a:lstStyle/>
          <a:p>
            <a:pPr defTabSz="912813"/>
            <a:r>
              <a:rPr lang="zh-TW" altLang="en-US" sz="1600" dirty="0">
                <a:latin typeface="微軟正黑體" pitchFamily="34" charset="-120"/>
                <a:ea typeface="微軟正黑體" pitchFamily="34" charset="-120"/>
              </a:rPr>
              <a:t>使用格式：</a:t>
            </a:r>
          </a:p>
          <a:p>
            <a:pPr defTabSz="912813"/>
            <a:r>
              <a:rPr lang="en-US" altLang="zh-TW" sz="1600" dirty="0">
                <a:latin typeface="微軟正黑體" pitchFamily="34" charset="-120"/>
                <a:ea typeface="微軟正黑體" pitchFamily="34" charset="-120"/>
              </a:rPr>
              <a:t>B2 (</a:t>
            </a:r>
            <a:r>
              <a:rPr lang="en-US" altLang="zh-TW" sz="1600" dirty="0" err="1">
                <a:latin typeface="微軟正黑體" pitchFamily="34" charset="-120"/>
                <a:ea typeface="微軟正黑體" pitchFamily="34" charset="-120"/>
              </a:rPr>
              <a:t>司機訊息下載</a:t>
            </a:r>
            <a:r>
              <a:rPr lang="en-US" altLang="zh-TW" sz="1600" dirty="0">
                <a:latin typeface="微軟正黑體" pitchFamily="34" charset="-120"/>
                <a:ea typeface="微軟正黑體" pitchFamily="34" charset="-120"/>
              </a:rPr>
              <a:t>)</a:t>
            </a:r>
            <a:endParaRPr lang="zh-TW" altLang="en-US" sz="1600" dirty="0">
              <a:latin typeface="微軟正黑體" pitchFamily="34" charset="-120"/>
              <a:ea typeface="微軟正黑體" pitchFamily="34" charset="-120"/>
            </a:endParaRPr>
          </a:p>
        </p:txBody>
      </p:sp>
      <p:sp>
        <p:nvSpPr>
          <p:cNvPr id="13" name="Text Box 11"/>
          <p:cNvSpPr txBox="1">
            <a:spLocks noChangeArrowheads="1"/>
          </p:cNvSpPr>
          <p:nvPr/>
        </p:nvSpPr>
        <p:spPr bwMode="auto">
          <a:xfrm>
            <a:off x="7516813" y="2214563"/>
            <a:ext cx="1555750" cy="366712"/>
          </a:xfrm>
          <a:prstGeom prst="rect">
            <a:avLst/>
          </a:prstGeom>
          <a:noFill/>
          <a:ln w="9525" algn="ctr">
            <a:noFill/>
            <a:miter lim="800000"/>
            <a:headEnd/>
            <a:tailEnd/>
          </a:ln>
        </p:spPr>
        <p:txBody>
          <a:bodyPr wrap="none">
            <a:spAutoFit/>
          </a:bodyPr>
          <a:lstStyle/>
          <a:p>
            <a:pPr defTabSz="912813"/>
            <a:r>
              <a:rPr lang="zh-TW" altLang="en-US" sz="1800">
                <a:solidFill>
                  <a:srgbClr val="CC0000"/>
                </a:solidFill>
                <a:latin typeface="微軟正黑體" pitchFamily="34" charset="-120"/>
                <a:ea typeface="微軟正黑體" pitchFamily="34" charset="-120"/>
              </a:rPr>
              <a:t>解讀車機訊息</a:t>
            </a:r>
          </a:p>
        </p:txBody>
      </p:sp>
      <p:grpSp>
        <p:nvGrpSpPr>
          <p:cNvPr id="14" name="Group 10"/>
          <p:cNvGrpSpPr>
            <a:grpSpLocks/>
          </p:cNvGrpSpPr>
          <p:nvPr/>
        </p:nvGrpSpPr>
        <p:grpSpPr bwMode="auto">
          <a:xfrm>
            <a:off x="2928938" y="5015483"/>
            <a:ext cx="2654300" cy="1076325"/>
            <a:chOff x="3878" y="1026"/>
            <a:chExt cx="1672" cy="678"/>
          </a:xfrm>
        </p:grpSpPr>
        <p:grpSp>
          <p:nvGrpSpPr>
            <p:cNvPr id="15" name="Group 11"/>
            <p:cNvGrpSpPr>
              <a:grpSpLocks/>
            </p:cNvGrpSpPr>
            <p:nvPr/>
          </p:nvGrpSpPr>
          <p:grpSpPr bwMode="auto">
            <a:xfrm>
              <a:off x="3878" y="1026"/>
              <a:ext cx="1672" cy="678"/>
              <a:chOff x="3878" y="1026"/>
              <a:chExt cx="1672" cy="678"/>
            </a:xfrm>
          </p:grpSpPr>
          <p:pic>
            <p:nvPicPr>
              <p:cNvPr id="17" name="Picture 12" descr="freeroad1"/>
              <p:cNvPicPr>
                <a:picLocks noChangeAspect="1" noChangeArrowheads="1"/>
              </p:cNvPicPr>
              <p:nvPr/>
            </p:nvPicPr>
            <p:blipFill>
              <a:blip r:embed="rId4" cstate="print"/>
              <a:srcRect/>
              <a:stretch>
                <a:fillRect/>
              </a:stretch>
            </p:blipFill>
            <p:spPr bwMode="auto">
              <a:xfrm>
                <a:off x="4332" y="1026"/>
                <a:ext cx="1218" cy="672"/>
              </a:xfrm>
              <a:prstGeom prst="rect">
                <a:avLst/>
              </a:prstGeom>
              <a:noFill/>
              <a:ln w="9525">
                <a:noFill/>
                <a:miter lim="800000"/>
                <a:headEnd/>
                <a:tailEnd/>
              </a:ln>
            </p:spPr>
          </p:pic>
          <p:sp>
            <p:nvSpPr>
              <p:cNvPr id="18" name="AutoShape 13"/>
              <p:cNvSpPr>
                <a:spLocks noChangeArrowheads="1"/>
              </p:cNvSpPr>
              <p:nvPr/>
            </p:nvSpPr>
            <p:spPr bwMode="auto">
              <a:xfrm>
                <a:off x="3878" y="1071"/>
                <a:ext cx="408" cy="633"/>
              </a:xfrm>
              <a:prstGeom prst="rightArrow">
                <a:avLst>
                  <a:gd name="adj1" fmla="val 58926"/>
                  <a:gd name="adj2" fmla="val 54167"/>
                </a:avLst>
              </a:prstGeom>
              <a:solidFill>
                <a:srgbClr val="66FF99"/>
              </a:solidFill>
              <a:ln w="28575" algn="ctr">
                <a:solidFill>
                  <a:srgbClr val="008000"/>
                </a:solidFill>
                <a:miter lim="800000"/>
                <a:headEnd/>
                <a:tailEnd/>
              </a:ln>
            </p:spPr>
            <p:txBody>
              <a:bodyPr wrap="none" anchor="ctr"/>
              <a:lstStyle/>
              <a:p>
                <a:pPr defTabSz="912813"/>
                <a:endParaRPr lang="zh-TW" altLang="en-US">
                  <a:latin typeface="微軟正黑體" pitchFamily="34" charset="-120"/>
                  <a:ea typeface="微軟正黑體" pitchFamily="34" charset="-120"/>
                </a:endParaRPr>
              </a:p>
            </p:txBody>
          </p:sp>
        </p:grpSp>
        <p:sp>
          <p:nvSpPr>
            <p:cNvPr id="16" name="Rectangle 14"/>
            <p:cNvSpPr>
              <a:spLocks noChangeArrowheads="1"/>
            </p:cNvSpPr>
            <p:nvPr/>
          </p:nvSpPr>
          <p:spPr bwMode="auto">
            <a:xfrm>
              <a:off x="4558" y="1162"/>
              <a:ext cx="771" cy="227"/>
            </a:xfrm>
            <a:prstGeom prst="rect">
              <a:avLst/>
            </a:prstGeom>
            <a:solidFill>
              <a:srgbClr val="66FF99"/>
            </a:solidFill>
            <a:ln w="9525" algn="ctr">
              <a:solidFill>
                <a:srgbClr val="008080"/>
              </a:solidFill>
              <a:miter lim="800000"/>
              <a:headEnd/>
              <a:tailEnd/>
            </a:ln>
          </p:spPr>
          <p:txBody>
            <a:bodyPr wrap="none"/>
            <a:lstStyle/>
            <a:p>
              <a:pPr defTabSz="912813"/>
              <a:r>
                <a:rPr lang="zh-TW" altLang="en-US" sz="800" dirty="0">
                  <a:solidFill>
                    <a:srgbClr val="FF0000"/>
                  </a:solidFill>
                  <a:latin typeface="微軟正黑體" pitchFamily="34" charset="-120"/>
                  <a:ea typeface="微軟正黑體" pitchFamily="34" charset="-120"/>
                </a:rPr>
                <a:t>請回場進行保修</a:t>
              </a:r>
            </a:p>
          </p:txBody>
        </p:sp>
      </p:grpSp>
      <p:pic>
        <p:nvPicPr>
          <p:cNvPr id="19" name="Picture 22"/>
          <p:cNvPicPr>
            <a:picLocks noChangeAspect="1" noChangeArrowheads="1"/>
          </p:cNvPicPr>
          <p:nvPr/>
        </p:nvPicPr>
        <p:blipFill>
          <a:blip r:embed="rId5" cstate="print"/>
          <a:srcRect/>
          <a:stretch>
            <a:fillRect/>
          </a:stretch>
        </p:blipFill>
        <p:spPr bwMode="auto">
          <a:xfrm>
            <a:off x="5072063" y="2367533"/>
            <a:ext cx="2390775" cy="1400175"/>
          </a:xfrm>
          <a:prstGeom prst="rect">
            <a:avLst/>
          </a:prstGeom>
          <a:noFill/>
          <a:ln w="9525" algn="ctr">
            <a:noFill/>
            <a:miter lim="800000"/>
            <a:headEnd/>
            <a:tailEnd/>
          </a:ln>
        </p:spPr>
      </p:pic>
      <p:pic>
        <p:nvPicPr>
          <p:cNvPr id="20" name="Picture 24"/>
          <p:cNvPicPr>
            <a:picLocks noChangeAspect="1" noChangeArrowheads="1"/>
          </p:cNvPicPr>
          <p:nvPr/>
        </p:nvPicPr>
        <p:blipFill>
          <a:blip r:embed="rId6" cstate="print"/>
          <a:srcRect/>
          <a:stretch>
            <a:fillRect/>
          </a:stretch>
        </p:blipFill>
        <p:spPr bwMode="auto">
          <a:xfrm>
            <a:off x="7572375" y="2157983"/>
            <a:ext cx="1276350" cy="1576388"/>
          </a:xfrm>
          <a:prstGeom prst="rect">
            <a:avLst/>
          </a:prstGeom>
          <a:noFill/>
          <a:ln w="9525" cap="flat" cmpd="sng" algn="ctr">
            <a:noFill/>
            <a:prstDash val="solid"/>
            <a:miter lim="800000"/>
            <a:headEnd/>
            <a:tailEnd/>
          </a:ln>
          <a:effectLst>
            <a:outerShdw blurRad="50800" dist="38100" dir="2700000" algn="tl" rotWithShape="0">
              <a:prstClr val="black">
                <a:alpha val="40000"/>
              </a:prstClr>
            </a:outerShdw>
          </a:effectLst>
        </p:spPr>
      </p:pic>
      <p:sp>
        <p:nvSpPr>
          <p:cNvPr id="21" name="Rectangle 6"/>
          <p:cNvSpPr>
            <a:spLocks noChangeArrowheads="1"/>
          </p:cNvSpPr>
          <p:nvPr/>
        </p:nvSpPr>
        <p:spPr bwMode="auto">
          <a:xfrm>
            <a:off x="571500" y="4158233"/>
            <a:ext cx="400050" cy="642938"/>
          </a:xfrm>
          <a:prstGeom prst="rect">
            <a:avLst/>
          </a:prstGeom>
          <a:noFill/>
          <a:ln w="38100" algn="ctr">
            <a:solidFill>
              <a:srgbClr val="CC0000"/>
            </a:solidFill>
            <a:miter lim="800000"/>
            <a:headEnd/>
            <a:tailEnd/>
          </a:ln>
        </p:spPr>
        <p:txBody>
          <a:bodyPr anchor="ctr"/>
          <a:lstStyle/>
          <a:p>
            <a:pPr defTabSz="912813"/>
            <a:endParaRPr lang="zh-TW" altLang="en-US">
              <a:latin typeface="微軟正黑體" pitchFamily="34" charset="-120"/>
              <a:ea typeface="微軟正黑體" pitchFamily="34" charset="-120"/>
            </a:endParaRPr>
          </a:p>
        </p:txBody>
      </p:sp>
      <p:sp>
        <p:nvSpPr>
          <p:cNvPr id="22" name="Rectangle 6"/>
          <p:cNvSpPr>
            <a:spLocks noChangeArrowheads="1"/>
          </p:cNvSpPr>
          <p:nvPr/>
        </p:nvSpPr>
        <p:spPr bwMode="auto">
          <a:xfrm>
            <a:off x="4857750" y="2367533"/>
            <a:ext cx="214313" cy="219075"/>
          </a:xfrm>
          <a:prstGeom prst="rect">
            <a:avLst/>
          </a:prstGeom>
          <a:noFill/>
          <a:ln w="38100" algn="ctr">
            <a:solidFill>
              <a:srgbClr val="CC0000"/>
            </a:solidFill>
            <a:miter lim="800000"/>
            <a:headEnd/>
            <a:tailEnd/>
          </a:ln>
        </p:spPr>
        <p:txBody>
          <a:bodyPr anchor="ctr"/>
          <a:lstStyle/>
          <a:p>
            <a:pPr defTabSz="912813"/>
            <a:endParaRPr lang="zh-TW" altLang="en-US">
              <a:latin typeface="微軟正黑體" pitchFamily="34" charset="-120"/>
              <a:ea typeface="微軟正黑體" pitchFamily="34" charset="-120"/>
            </a:endParaRPr>
          </a:p>
        </p:txBody>
      </p:sp>
      <p:pic>
        <p:nvPicPr>
          <p:cNvPr id="23" name="Picture 23"/>
          <p:cNvPicPr>
            <a:picLocks noChangeAspect="1" noChangeArrowheads="1"/>
          </p:cNvPicPr>
          <p:nvPr/>
        </p:nvPicPr>
        <p:blipFill>
          <a:blip r:embed="rId7" cstate="print"/>
          <a:srcRect t="3543"/>
          <a:stretch>
            <a:fillRect/>
          </a:stretch>
        </p:blipFill>
        <p:spPr bwMode="auto">
          <a:xfrm>
            <a:off x="1885950" y="1597596"/>
            <a:ext cx="5429250" cy="4273550"/>
          </a:xfrm>
          <a:prstGeom prst="rect">
            <a:avLst/>
          </a:prstGeom>
          <a:noFill/>
          <a:ln w="9525" cap="flat" cmpd="sng" algn="ctr">
            <a:noFill/>
            <a:prstDash val="solid"/>
            <a:miter lim="800000"/>
            <a:headEnd/>
            <a:tailEnd/>
          </a:ln>
          <a:effectLst>
            <a:outerShdw blurRad="50800" dist="38100" dir="2700000" algn="tl" rotWithShape="0">
              <a:prstClr val="black">
                <a:alpha val="40000"/>
              </a:prstClr>
            </a:outerShdw>
          </a:effectLst>
        </p:spPr>
      </p:pic>
      <p:sp>
        <p:nvSpPr>
          <p:cNvPr id="24" name="五邊形 23"/>
          <p:cNvSpPr/>
          <p:nvPr/>
        </p:nvSpPr>
        <p:spPr bwMode="auto">
          <a:xfrm flipH="1">
            <a:off x="6572250" y="800671"/>
            <a:ext cx="2428875" cy="571500"/>
          </a:xfrm>
          <a:prstGeom prst="homePlate">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wrap="none" anchor="ctr"/>
          <a:lstStyle/>
          <a:p>
            <a:pPr algn="ctr">
              <a:defRPr/>
            </a:pPr>
            <a:r>
              <a:rPr lang="zh-TW" altLang="en-US" sz="2000" dirty="0">
                <a:solidFill>
                  <a:schemeClr val="bg1"/>
                </a:solidFill>
                <a:latin typeface="微軟正黑體" pitchFamily="34" charset="-120"/>
                <a:ea typeface="微軟正黑體" pitchFamily="34" charset="-120"/>
              </a:rPr>
              <a:t>行車監控管理系統</a:t>
            </a:r>
          </a:p>
        </p:txBody>
      </p:sp>
      <p:grpSp>
        <p:nvGrpSpPr>
          <p:cNvPr id="25" name="群組 14"/>
          <p:cNvGrpSpPr/>
          <p:nvPr/>
        </p:nvGrpSpPr>
        <p:grpSpPr>
          <a:xfrm>
            <a:off x="107504" y="6167242"/>
            <a:ext cx="8929687" cy="646134"/>
            <a:chOff x="71438" y="5517232"/>
            <a:chExt cx="8929687" cy="646134"/>
          </a:xfrm>
        </p:grpSpPr>
        <p:sp>
          <p:nvSpPr>
            <p:cNvPr id="26" name="Rectangle 49"/>
            <p:cNvSpPr>
              <a:spLocks noChangeArrowheads="1"/>
            </p:cNvSpPr>
            <p:nvPr/>
          </p:nvSpPr>
          <p:spPr bwMode="auto">
            <a:xfrm>
              <a:off x="1301750" y="5517232"/>
              <a:ext cx="7699375" cy="627087"/>
            </a:xfrm>
            <a:prstGeom prst="rect">
              <a:avLst/>
            </a:prstGeom>
            <a:gradFill rotWithShape="0">
              <a:gsLst>
                <a:gs pos="0">
                  <a:srgbClr val="99CCFF"/>
                </a:gs>
                <a:gs pos="100000">
                  <a:schemeClr val="bg1"/>
                </a:gs>
              </a:gsLst>
              <a:lin ang="0" scaled="1"/>
            </a:gradFill>
            <a:ln w="9525">
              <a:noFill/>
              <a:miter lim="800000"/>
              <a:headEnd/>
              <a:tailEnd/>
            </a:ln>
          </p:spPr>
          <p:txBody>
            <a:bodyPr/>
            <a:lstStyle/>
            <a:p>
              <a:pPr marL="342900" indent="-342900" algn="l">
                <a:spcBef>
                  <a:spcPct val="30000"/>
                </a:spcBef>
                <a:spcAft>
                  <a:spcPct val="30000"/>
                </a:spcAft>
                <a:buClr>
                  <a:srgbClr val="660066"/>
                </a:buClr>
                <a:buFont typeface="Wingdings" pitchFamily="2" charset="2"/>
                <a:buChar char="Ø"/>
              </a:pPr>
              <a:r>
                <a:rPr lang="en-US" altLang="zh-TW" sz="2200" dirty="0" smtClean="0">
                  <a:solidFill>
                    <a:srgbClr val="FF0000"/>
                  </a:solidFill>
                  <a:latin typeface="微軟正黑體" pitchFamily="34" charset="-120"/>
                  <a:ea typeface="微軟正黑體" pitchFamily="34" charset="-120"/>
                </a:rPr>
                <a:t>http://mpms.5284.com.tw</a:t>
              </a:r>
              <a:endParaRPr lang="en-US" altLang="zh-TW" sz="2200" dirty="0">
                <a:solidFill>
                  <a:srgbClr val="FF0000"/>
                </a:solidFill>
                <a:latin typeface="微軟正黑體" pitchFamily="34" charset="-120"/>
                <a:ea typeface="微軟正黑體" pitchFamily="34" charset="-120"/>
              </a:endParaRPr>
            </a:p>
          </p:txBody>
        </p:sp>
        <p:grpSp>
          <p:nvGrpSpPr>
            <p:cNvPr id="27" name="Group 16"/>
            <p:cNvGrpSpPr>
              <a:grpSpLocks/>
            </p:cNvGrpSpPr>
            <p:nvPr/>
          </p:nvGrpSpPr>
          <p:grpSpPr bwMode="auto">
            <a:xfrm>
              <a:off x="71438" y="5517232"/>
              <a:ext cx="1320800" cy="646134"/>
              <a:chOff x="305" y="3327"/>
              <a:chExt cx="799" cy="484"/>
            </a:xfrm>
          </p:grpSpPr>
          <p:pic>
            <p:nvPicPr>
              <p:cNvPr id="28" name="圖片 5" descr="圖片1.png"/>
              <p:cNvPicPr>
                <a:picLocks noChangeAspect="1"/>
              </p:cNvPicPr>
              <p:nvPr/>
            </p:nvPicPr>
            <p:blipFill>
              <a:blip r:embed="rId8" cstate="print"/>
              <a:srcRect/>
              <a:stretch>
                <a:fillRect/>
              </a:stretch>
            </p:blipFill>
            <p:spPr bwMode="auto">
              <a:xfrm>
                <a:off x="305" y="3327"/>
                <a:ext cx="799" cy="484"/>
              </a:xfrm>
              <a:prstGeom prst="rect">
                <a:avLst/>
              </a:prstGeom>
              <a:noFill/>
              <a:ln w="9525">
                <a:noFill/>
                <a:miter lim="800000"/>
                <a:headEnd/>
                <a:tailEnd/>
              </a:ln>
            </p:spPr>
          </p:pic>
          <p:sp>
            <p:nvSpPr>
              <p:cNvPr id="29" name="Text Box 18"/>
              <p:cNvSpPr txBox="1">
                <a:spLocks noChangeArrowheads="1"/>
              </p:cNvSpPr>
              <p:nvPr/>
            </p:nvSpPr>
            <p:spPr bwMode="auto">
              <a:xfrm>
                <a:off x="504" y="3364"/>
                <a:ext cx="484" cy="345"/>
              </a:xfrm>
              <a:prstGeom prst="rect">
                <a:avLst/>
              </a:prstGeom>
              <a:noFill/>
              <a:ln w="9525">
                <a:noFill/>
                <a:miter lim="800000"/>
                <a:headEnd/>
                <a:tailEnd/>
              </a:ln>
            </p:spPr>
            <p:txBody>
              <a:bodyPr wrap="none">
                <a:spAutoFit/>
              </a:bodyPr>
              <a:lstStyle/>
              <a:p>
                <a:r>
                  <a:rPr lang="zh-TW" altLang="en-US" b="1" dirty="0" smtClean="0">
                    <a:solidFill>
                      <a:schemeClr val="bg1"/>
                    </a:solidFill>
                    <a:latin typeface="微軟正黑體" pitchFamily="34" charset="-120"/>
                    <a:ea typeface="微軟正黑體" pitchFamily="34" charset="-120"/>
                  </a:rPr>
                  <a:t>網址</a:t>
                </a:r>
                <a:endParaRPr lang="zh-TW" altLang="en-US" b="1" dirty="0">
                  <a:solidFill>
                    <a:schemeClr val="bg1"/>
                  </a:solidFill>
                  <a:latin typeface="微軟正黑體" pitchFamily="34" charset="-120"/>
                  <a:ea typeface="微軟正黑體" pitchFamily="34" charset="-120"/>
                </a:endParaRPr>
              </a:p>
            </p:txBody>
          </p:sp>
        </p:gr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1" grpId="0" animBg="1"/>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anose="020B0604030504040204" pitchFamily="34" charset="-120"/>
                <a:ea typeface="微軟正黑體" panose="020B0604030504040204" pitchFamily="34" charset="-120"/>
              </a:rPr>
              <a:t>行車間距服務</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37</a:t>
            </a:fld>
            <a:endParaRPr lang="zh-TW" altLang="zh-TW"/>
          </a:p>
        </p:txBody>
      </p:sp>
      <p:pic>
        <p:nvPicPr>
          <p:cNvPr id="1026" name="Picture 2" descr="簡易操作"/>
          <p:cNvPicPr>
            <a:picLocks noChangeAspect="1" noChangeArrowheads="1"/>
          </p:cNvPicPr>
          <p:nvPr/>
        </p:nvPicPr>
        <p:blipFill>
          <a:blip r:embed="rId3" cstate="print"/>
          <a:srcRect/>
          <a:stretch>
            <a:fillRect/>
          </a:stretch>
        </p:blipFill>
        <p:spPr bwMode="auto">
          <a:xfrm>
            <a:off x="323528" y="836712"/>
            <a:ext cx="8280920" cy="5472608"/>
          </a:xfrm>
          <a:prstGeom prst="rect">
            <a:avLst/>
          </a:prstGeom>
          <a:noFill/>
          <a:ln w="9525">
            <a:noFill/>
            <a:miter lim="800000"/>
            <a:headEnd/>
            <a:tailEnd/>
          </a:ln>
        </p:spPr>
      </p:pic>
      <p:sp>
        <p:nvSpPr>
          <p:cNvPr id="6" name="Rectangle 6"/>
          <p:cNvSpPr>
            <a:spLocks noChangeArrowheads="1"/>
          </p:cNvSpPr>
          <p:nvPr/>
        </p:nvSpPr>
        <p:spPr bwMode="auto">
          <a:xfrm>
            <a:off x="2267744" y="2492896"/>
            <a:ext cx="1224136" cy="432048"/>
          </a:xfrm>
          <a:prstGeom prst="rect">
            <a:avLst/>
          </a:prstGeom>
          <a:noFill/>
          <a:ln w="38100" algn="ctr">
            <a:solidFill>
              <a:srgbClr val="CC0000"/>
            </a:solidFill>
            <a:miter lim="800000"/>
            <a:headEnd/>
            <a:tailEnd/>
          </a:ln>
        </p:spPr>
        <p:txBody>
          <a:bodyPr anchor="ctr"/>
          <a:lstStyle/>
          <a:p>
            <a:pPr defTabSz="912813"/>
            <a:endParaRPr lang="zh-TW" altLang="en-US">
              <a:latin typeface="微軟正黑體" pitchFamily="34" charset="-120"/>
              <a:ea typeface="微軟正黑體" pitchFamily="34" charset="-120"/>
            </a:endParaRPr>
          </a:p>
        </p:txBody>
      </p:sp>
      <p:sp>
        <p:nvSpPr>
          <p:cNvPr id="7" name="AutoShape 17"/>
          <p:cNvSpPr>
            <a:spLocks noChangeArrowheads="1"/>
          </p:cNvSpPr>
          <p:nvPr/>
        </p:nvSpPr>
        <p:spPr bwMode="auto">
          <a:xfrm>
            <a:off x="683926" y="5790802"/>
            <a:ext cx="7880350" cy="710011"/>
          </a:xfrm>
          <a:prstGeom prst="roundRect">
            <a:avLst>
              <a:gd name="adj" fmla="val 16667"/>
            </a:avLst>
          </a:prstGeom>
          <a:solidFill>
            <a:srgbClr val="8064A2"/>
          </a:solidFill>
          <a:ln>
            <a:noFill/>
          </a:ln>
          <a:effectLst/>
          <a:extLst>
            <a:ext uri="{91240B29-F687-4f45-9708-019B960494DF}">
              <a14:hiddenLine xmlns="" xmlns:a14="http://schemas.microsoft.com/office/drawing/2010/main" w="38100" algn="ctr">
                <a:solidFill>
                  <a:schemeClr val="bg2"/>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marL="457200" indent="-457200" algn="l">
              <a:lnSpc>
                <a:spcPct val="120000"/>
              </a:lnSpc>
            </a:pPr>
            <a:r>
              <a:rPr lang="zh-TW" altLang="en-US" b="1" dirty="0" smtClean="0">
                <a:solidFill>
                  <a:schemeClr val="bg1"/>
                </a:solidFill>
                <a:latin typeface="微軟正黑體" pitchFamily="34" charset="-120"/>
                <a:ea typeface="微軟正黑體" pitchFamily="34" charset="-120"/>
              </a:rPr>
              <a:t>提供駕駛員前車及後車</a:t>
            </a:r>
            <a:r>
              <a:rPr lang="zh-TW" altLang="en-US" b="1" dirty="0" smtClean="0">
                <a:solidFill>
                  <a:srgbClr val="FF9966"/>
                </a:solidFill>
                <a:latin typeface="微軟正黑體" pitchFamily="34" charset="-120"/>
                <a:ea typeface="微軟正黑體" pitchFamily="34" charset="-120"/>
              </a:rPr>
              <a:t>站距資訊</a:t>
            </a:r>
            <a:r>
              <a:rPr lang="zh-TW" altLang="en-US" b="1" dirty="0" smtClean="0">
                <a:solidFill>
                  <a:schemeClr val="bg1"/>
                </a:solidFill>
                <a:latin typeface="微軟正黑體" pitchFamily="34" charset="-120"/>
                <a:ea typeface="微軟正黑體" pitchFamily="34" charset="-120"/>
              </a:rPr>
              <a:t>，以利進行間距控制參考</a:t>
            </a:r>
            <a:endParaRPr lang="zh-TW" altLang="en-US" b="1" u="sng" dirty="0">
              <a:solidFill>
                <a:srgbClr val="FF6600"/>
              </a:solidFill>
              <a:latin typeface="微軟正黑體" pitchFamily="34" charset="-120"/>
              <a:ea typeface="微軟正黑體" pitchFamily="34" charset="-12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itchFamily="34" charset="-120"/>
                <a:ea typeface="微軟正黑體" pitchFamily="34" charset="-120"/>
              </a:rPr>
              <a:t>北市公車</a:t>
            </a:r>
            <a:r>
              <a:rPr lang="en-US" altLang="zh-TW" dirty="0" smtClean="0">
                <a:latin typeface="微軟正黑體" pitchFamily="34" charset="-120"/>
                <a:ea typeface="微軟正黑體" pitchFamily="34" charset="-120"/>
              </a:rPr>
              <a:t>-</a:t>
            </a:r>
            <a:r>
              <a:rPr lang="zh-TW" altLang="en-US" dirty="0" smtClean="0">
                <a:latin typeface="微軟正黑體" pitchFamily="34" charset="-120"/>
                <a:ea typeface="微軟正黑體" pitchFamily="34" charset="-120"/>
              </a:rPr>
              <a:t>服務總覽</a:t>
            </a:r>
            <a:endParaRPr lang="zh-TW" altLang="en-US" dirty="0">
              <a:latin typeface="微軟正黑體" pitchFamily="34" charset="-120"/>
              <a:ea typeface="微軟正黑體" pitchFamily="34" charset="-120"/>
            </a:endParaRPr>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38</a:t>
            </a:fld>
            <a:endParaRPr lang="zh-TW" altLang="zh-TW"/>
          </a:p>
        </p:txBody>
      </p:sp>
      <p:graphicFrame>
        <p:nvGraphicFramePr>
          <p:cNvPr id="9" name="內容版面配置區 8"/>
          <p:cNvGraphicFramePr>
            <a:graphicFrameLocks noGrp="1"/>
          </p:cNvGraphicFramePr>
          <p:nvPr>
            <p:ph idx="1"/>
            <p:extLst>
              <p:ext uri="{D42A27DB-BD31-4B8C-83A1-F6EECF244321}">
                <p14:modId xmlns:p14="http://schemas.microsoft.com/office/powerpoint/2010/main" val="4204716703"/>
              </p:ext>
            </p:extLst>
          </p:nvPr>
        </p:nvGraphicFramePr>
        <p:xfrm>
          <a:off x="323528" y="908720"/>
          <a:ext cx="8568952" cy="4104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圓角矩形 10"/>
          <p:cNvSpPr/>
          <p:nvPr/>
        </p:nvSpPr>
        <p:spPr bwMode="auto">
          <a:xfrm>
            <a:off x="179512" y="5157192"/>
            <a:ext cx="2016224" cy="1368152"/>
          </a:xfrm>
          <a:prstGeom prst="roundRect">
            <a:avLst>
              <a:gd name="adj" fmla="val 50000"/>
            </a:avLst>
          </a:prstGeom>
          <a:gradFill flip="none" rotWithShape="1">
            <a:gsLst>
              <a:gs pos="0">
                <a:srgbClr val="83C937">
                  <a:shade val="30000"/>
                  <a:satMod val="115000"/>
                </a:srgbClr>
              </a:gs>
              <a:gs pos="50000">
                <a:srgbClr val="83C937">
                  <a:shade val="67500"/>
                  <a:satMod val="115000"/>
                </a:srgbClr>
              </a:gs>
              <a:gs pos="100000">
                <a:srgbClr val="83C937">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marL="176213" indent="-176213" algn="l">
              <a:buFontTx/>
              <a:buChar char="•"/>
            </a:pPr>
            <a:r>
              <a:rPr lang="zh-TW" altLang="en-US" sz="1400" dirty="0" smtClean="0">
                <a:solidFill>
                  <a:schemeClr val="bg1"/>
                </a:solidFill>
                <a:latin typeface="微軟正黑體" pitchFamily="34" charset="-120"/>
                <a:ea typeface="微軟正黑體" pitchFamily="34" charset="-120"/>
              </a:rPr>
              <a:t>結合</a:t>
            </a:r>
            <a:r>
              <a:rPr lang="en-US" altLang="zh-TW" sz="1400" dirty="0" smtClean="0">
                <a:solidFill>
                  <a:schemeClr val="bg1"/>
                </a:solidFill>
                <a:latin typeface="微軟正黑體" pitchFamily="34" charset="-120"/>
                <a:ea typeface="微軟正黑體" pitchFamily="34" charset="-120"/>
              </a:rPr>
              <a:t>GIS</a:t>
            </a:r>
            <a:r>
              <a:rPr lang="zh-TW" altLang="en-US" sz="1400" dirty="0" smtClean="0">
                <a:solidFill>
                  <a:schemeClr val="bg1"/>
                </a:solidFill>
                <a:latin typeface="微軟正黑體" pitchFamily="34" charset="-120"/>
                <a:ea typeface="微軟正黑體" pitchFamily="34" charset="-120"/>
              </a:rPr>
              <a:t>顯示站牌位置</a:t>
            </a:r>
          </a:p>
          <a:p>
            <a:pPr marL="176213" indent="-176213" algn="l">
              <a:buFontTx/>
              <a:buChar char="•"/>
            </a:pPr>
            <a:r>
              <a:rPr lang="zh-TW" altLang="en-US" sz="1400" dirty="0" smtClean="0">
                <a:solidFill>
                  <a:schemeClr val="bg1"/>
                </a:solidFill>
                <a:latin typeface="微軟正黑體" pitchFamily="34" charset="-120"/>
                <a:ea typeface="微軟正黑體" pitchFamily="34" charset="-120"/>
              </a:rPr>
              <a:t>智慧型站牌顯示內容</a:t>
            </a:r>
          </a:p>
        </p:txBody>
      </p:sp>
      <p:sp>
        <p:nvSpPr>
          <p:cNvPr id="17" name="圓角矩形 10"/>
          <p:cNvSpPr/>
          <p:nvPr/>
        </p:nvSpPr>
        <p:spPr bwMode="auto">
          <a:xfrm>
            <a:off x="2483768" y="5157192"/>
            <a:ext cx="2016224" cy="1368152"/>
          </a:xfrm>
          <a:prstGeom prst="roundRect">
            <a:avLst>
              <a:gd name="adj" fmla="val 50000"/>
            </a:avLst>
          </a:prstGeom>
          <a:gradFill flip="none" rotWithShape="1">
            <a:gsLst>
              <a:gs pos="0">
                <a:srgbClr val="83C937">
                  <a:shade val="30000"/>
                  <a:satMod val="115000"/>
                </a:srgbClr>
              </a:gs>
              <a:gs pos="50000">
                <a:srgbClr val="83C937">
                  <a:shade val="67500"/>
                  <a:satMod val="115000"/>
                </a:srgbClr>
              </a:gs>
              <a:gs pos="100000">
                <a:srgbClr val="83C937">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marL="176213" indent="-176213" algn="l">
              <a:buFontTx/>
              <a:buChar char="•"/>
            </a:pPr>
            <a:r>
              <a:rPr lang="zh-TW" altLang="en-US" sz="1400" dirty="0" smtClean="0">
                <a:solidFill>
                  <a:schemeClr val="bg1"/>
                </a:solidFill>
                <a:latin typeface="微軟正黑體" pitchFamily="34" charset="-120"/>
                <a:ea typeface="微軟正黑體" pitchFamily="34" charset="-120"/>
              </a:rPr>
              <a:t>公車捷運轉乘規劃</a:t>
            </a:r>
            <a:endParaRPr lang="en-US" altLang="zh-TW" sz="1400" dirty="0" smtClean="0">
              <a:solidFill>
                <a:schemeClr val="bg1"/>
              </a:solidFill>
              <a:latin typeface="微軟正黑體" pitchFamily="34" charset="-120"/>
              <a:ea typeface="微軟正黑體" pitchFamily="34" charset="-120"/>
            </a:endParaRPr>
          </a:p>
          <a:p>
            <a:pPr marL="176213" indent="-176213" algn="l">
              <a:buFontTx/>
              <a:buChar char="•"/>
            </a:pPr>
            <a:r>
              <a:rPr lang="en-US" altLang="zh-TW" sz="1400" dirty="0" smtClean="0">
                <a:solidFill>
                  <a:schemeClr val="bg1"/>
                </a:solidFill>
                <a:latin typeface="微軟正黑體" pitchFamily="34" charset="-120"/>
                <a:ea typeface="微軟正黑體" pitchFamily="34" charset="-120"/>
              </a:rPr>
              <a:t>GIS</a:t>
            </a:r>
            <a:r>
              <a:rPr lang="zh-TW" altLang="en-US" sz="1400" dirty="0" smtClean="0">
                <a:solidFill>
                  <a:schemeClr val="bg1"/>
                </a:solidFill>
                <a:latin typeface="微軟正黑體" pitchFamily="34" charset="-120"/>
                <a:ea typeface="微軟正黑體" pitchFamily="34" charset="-120"/>
              </a:rPr>
              <a:t>顯示公車動態資訊</a:t>
            </a:r>
            <a:endParaRPr lang="zh-TW" altLang="en-US" sz="1400" dirty="0">
              <a:solidFill>
                <a:schemeClr val="bg1"/>
              </a:solidFill>
              <a:latin typeface="微軟正黑體" pitchFamily="34" charset="-120"/>
              <a:ea typeface="微軟正黑體" pitchFamily="34" charset="-120"/>
            </a:endParaRPr>
          </a:p>
        </p:txBody>
      </p:sp>
      <p:sp>
        <p:nvSpPr>
          <p:cNvPr id="18" name="圓角矩形 10"/>
          <p:cNvSpPr/>
          <p:nvPr/>
        </p:nvSpPr>
        <p:spPr bwMode="auto">
          <a:xfrm>
            <a:off x="4716016" y="5085184"/>
            <a:ext cx="2088232" cy="1368152"/>
          </a:xfrm>
          <a:prstGeom prst="roundRect">
            <a:avLst>
              <a:gd name="adj" fmla="val 50000"/>
            </a:avLst>
          </a:prstGeom>
          <a:gradFill flip="none" rotWithShape="1">
            <a:gsLst>
              <a:gs pos="0">
                <a:srgbClr val="83C937">
                  <a:shade val="30000"/>
                  <a:satMod val="115000"/>
                </a:srgbClr>
              </a:gs>
              <a:gs pos="50000">
                <a:srgbClr val="83C937">
                  <a:shade val="67500"/>
                  <a:satMod val="115000"/>
                </a:srgbClr>
              </a:gs>
              <a:gs pos="100000">
                <a:srgbClr val="83C937">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marL="176213" indent="-176213" algn="l">
              <a:buFontTx/>
              <a:buChar char="•"/>
            </a:pPr>
            <a:r>
              <a:rPr lang="zh-TW" altLang="en-US" sz="1400" dirty="0" smtClean="0">
                <a:solidFill>
                  <a:schemeClr val="bg1"/>
                </a:solidFill>
                <a:latin typeface="微軟正黑體" pitchFamily="34" charset="-120"/>
                <a:ea typeface="微軟正黑體" pitchFamily="34" charset="-120"/>
              </a:rPr>
              <a:t>車輛動態資訊提供</a:t>
            </a:r>
            <a:endParaRPr lang="en-US" altLang="zh-TW" sz="1400" dirty="0" smtClean="0">
              <a:solidFill>
                <a:schemeClr val="bg1"/>
              </a:solidFill>
              <a:latin typeface="微軟正黑體" pitchFamily="34" charset="-120"/>
              <a:ea typeface="微軟正黑體" pitchFamily="34" charset="-120"/>
            </a:endParaRPr>
          </a:p>
          <a:p>
            <a:pPr marL="176213" indent="-176213" algn="l">
              <a:buFontTx/>
              <a:buChar char="•"/>
            </a:pPr>
            <a:r>
              <a:rPr lang="zh-TW" altLang="en-US" sz="1400" dirty="0" smtClean="0">
                <a:solidFill>
                  <a:schemeClr val="bg1"/>
                </a:solidFill>
                <a:latin typeface="微軟正黑體" pitchFamily="34" charset="-120"/>
                <a:ea typeface="微軟正黑體" pitchFamily="34" charset="-120"/>
              </a:rPr>
              <a:t>車輛雙向訊息通知</a:t>
            </a:r>
            <a:endParaRPr lang="en-US" altLang="zh-TW" sz="1400" dirty="0" smtClean="0">
              <a:solidFill>
                <a:schemeClr val="bg1"/>
              </a:solidFill>
              <a:latin typeface="微軟正黑體" pitchFamily="34" charset="-120"/>
              <a:ea typeface="微軟正黑體" pitchFamily="34" charset="-120"/>
            </a:endParaRPr>
          </a:p>
        </p:txBody>
      </p:sp>
      <p:sp>
        <p:nvSpPr>
          <p:cNvPr id="19" name="圓角矩形 10"/>
          <p:cNvSpPr/>
          <p:nvPr/>
        </p:nvSpPr>
        <p:spPr bwMode="auto">
          <a:xfrm>
            <a:off x="6948264" y="5085184"/>
            <a:ext cx="2016224" cy="1368152"/>
          </a:xfrm>
          <a:prstGeom prst="roundRect">
            <a:avLst>
              <a:gd name="adj" fmla="val 50000"/>
            </a:avLst>
          </a:prstGeom>
          <a:gradFill flip="none" rotWithShape="1">
            <a:gsLst>
              <a:gs pos="0">
                <a:srgbClr val="83C937">
                  <a:shade val="30000"/>
                  <a:satMod val="115000"/>
                </a:srgbClr>
              </a:gs>
              <a:gs pos="50000">
                <a:srgbClr val="83C937">
                  <a:shade val="67500"/>
                  <a:satMod val="115000"/>
                </a:srgbClr>
              </a:gs>
              <a:gs pos="100000">
                <a:srgbClr val="83C937">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marL="176213" indent="-176213" algn="l">
              <a:buFontTx/>
              <a:buChar char="•"/>
            </a:pPr>
            <a:r>
              <a:rPr lang="zh-TW" altLang="en-US" sz="1400" dirty="0" smtClean="0">
                <a:solidFill>
                  <a:schemeClr val="bg1"/>
                </a:solidFill>
                <a:latin typeface="微軟正黑體" pitchFamily="34" charset="-120"/>
                <a:ea typeface="微軟正黑體" pitchFamily="34" charset="-120"/>
              </a:rPr>
              <a:t>提供豐富而實用之加值資訊</a:t>
            </a:r>
            <a:endParaRPr lang="zh-TW" altLang="en-US" sz="1400" dirty="0">
              <a:solidFill>
                <a:schemeClr val="bg1"/>
              </a:solidFill>
              <a:latin typeface="微軟正黑體" pitchFamily="34" charset="-120"/>
              <a:ea typeface="微軟正黑體" pitchFamily="34" charset="-120"/>
            </a:endParaRPr>
          </a:p>
        </p:txBody>
      </p:sp>
    </p:spTree>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itchFamily="34" charset="-120"/>
                <a:ea typeface="微軟正黑體" pitchFamily="34" charset="-120"/>
              </a:rPr>
              <a:t>加值業者服務</a:t>
            </a:r>
            <a:endParaRPr lang="zh-TW" altLang="en-US" dirty="0">
              <a:latin typeface="微軟正黑體" pitchFamily="34" charset="-120"/>
              <a:ea typeface="微軟正黑體" pitchFamily="34" charset="-120"/>
            </a:endParaRPr>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latin typeface="微軟正黑體" pitchFamily="34" charset="-120"/>
                <a:ea typeface="微軟正黑體" pitchFamily="34" charset="-120"/>
              </a:rPr>
              <a:pPr>
                <a:defRPr/>
              </a:pPr>
              <a:t>39</a:t>
            </a:fld>
            <a:endParaRPr lang="zh-TW" altLang="zh-TW">
              <a:latin typeface="微軟正黑體" pitchFamily="34" charset="-120"/>
              <a:ea typeface="微軟正黑體" pitchFamily="34" charset="-120"/>
            </a:endParaRPr>
          </a:p>
        </p:txBody>
      </p:sp>
      <p:sp>
        <p:nvSpPr>
          <p:cNvPr id="40" name="投影片編號版面配置區 3"/>
          <p:cNvSpPr txBox="1">
            <a:spLocks/>
          </p:cNvSpPr>
          <p:nvPr/>
        </p:nvSpPr>
        <p:spPr>
          <a:xfrm>
            <a:off x="7453313" y="6453188"/>
            <a:ext cx="1655762" cy="404812"/>
          </a:xfrm>
          <a:prstGeom prst="rect">
            <a:avLst/>
          </a:prstGeom>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FACE9E0D-EB97-47F9-92EA-4A1C880AB36B}" type="slidenum">
              <a:rPr kumimoji="0" lang="zh-TW" altLang="en-US" sz="2400" b="1" i="0" u="none" strike="noStrike" kern="1200" cap="none" spc="0" normalizeH="0" baseline="0" noProof="0" smtClean="0">
                <a:ln>
                  <a:noFill/>
                </a:ln>
                <a:effectLst/>
                <a:uLnTx/>
                <a:uFillTx/>
                <a:latin typeface="微軟正黑體" pitchFamily="34" charset="-120"/>
                <a:ea typeface="微軟正黑體" pitchFamily="34" charset="-120"/>
              </a:rPr>
              <a:pPr marL="0" marR="0" lvl="0" indent="0" algn="ctr" defTabSz="914400" rtl="0" eaLnBrk="1" fontAlgn="base" latinLnBrk="0" hangingPunct="1">
                <a:lnSpc>
                  <a:spcPct val="100000"/>
                </a:lnSpc>
                <a:spcBef>
                  <a:spcPct val="0"/>
                </a:spcBef>
                <a:spcAft>
                  <a:spcPct val="0"/>
                </a:spcAft>
                <a:buClrTx/>
                <a:buSzTx/>
                <a:buFontTx/>
                <a:buNone/>
                <a:tabLst/>
                <a:defRPr/>
              </a:pPr>
              <a:t>39</a:t>
            </a:fld>
            <a:endParaRPr kumimoji="0" lang="en-US" altLang="zh-TW" sz="2400" b="1" i="0" u="none" strike="noStrike" kern="1200" cap="none" spc="0" normalizeH="0" baseline="0" noProof="0" smtClean="0">
              <a:ln>
                <a:noFill/>
              </a:ln>
              <a:effectLst/>
              <a:uLnTx/>
              <a:uFillTx/>
              <a:latin typeface="微軟正黑體" pitchFamily="34" charset="-120"/>
              <a:ea typeface="微軟正黑體" pitchFamily="34" charset="-120"/>
            </a:endParaRPr>
          </a:p>
        </p:txBody>
      </p:sp>
      <p:sp>
        <p:nvSpPr>
          <p:cNvPr id="41" name="Rectangle 2"/>
          <p:cNvSpPr txBox="1">
            <a:spLocks noChangeArrowheads="1"/>
          </p:cNvSpPr>
          <p:nvPr/>
        </p:nvSpPr>
        <p:spPr bwMode="auto">
          <a:xfrm>
            <a:off x="1187450" y="0"/>
            <a:ext cx="7956550" cy="836613"/>
          </a:xfrm>
          <a:prstGeom prst="rect">
            <a:avLst/>
          </a:prstGeom>
          <a:noFill/>
          <a:ln w="9525">
            <a:noFill/>
            <a:miter lim="800000"/>
            <a:headEnd/>
            <a:tailEnd/>
          </a:ln>
          <a:effectLst>
            <a:outerShdw dist="35921" dir="2700000" algn="ctr" rotWithShape="0">
              <a:schemeClr val="tx1"/>
            </a:outerShdw>
          </a:effectLst>
        </p:spPr>
        <p:txBody>
          <a:bodyPr anchor="ctr"/>
          <a:lstStyle/>
          <a:p>
            <a:pPr defTabSz="912813" eaLnBrk="0" hangingPunct="0">
              <a:defRPr/>
            </a:pPr>
            <a:r>
              <a:rPr lang="en-US" altLang="zh-TW" sz="3600" kern="0" dirty="0" smtClean="0">
                <a:latin typeface="微軟正黑體" pitchFamily="34" charset="-120"/>
                <a:ea typeface="微軟正黑體" pitchFamily="34" charset="-120"/>
                <a:cs typeface="+mj-cs"/>
              </a:rPr>
              <a:t>	</a:t>
            </a:r>
            <a:endParaRPr lang="zh-TW" altLang="en-US" sz="3600" kern="0" dirty="0">
              <a:latin typeface="微軟正黑體" pitchFamily="34" charset="-120"/>
              <a:ea typeface="微軟正黑體" pitchFamily="34" charset="-120"/>
              <a:cs typeface="+mj-cs"/>
            </a:endParaRPr>
          </a:p>
        </p:txBody>
      </p:sp>
      <p:sp>
        <p:nvSpPr>
          <p:cNvPr id="42" name="Rectangle 28"/>
          <p:cNvSpPr>
            <a:spLocks noChangeArrowheads="1"/>
          </p:cNvSpPr>
          <p:nvPr/>
        </p:nvSpPr>
        <p:spPr bwMode="auto">
          <a:xfrm>
            <a:off x="539750" y="3686175"/>
            <a:ext cx="6192838" cy="1368425"/>
          </a:xfrm>
          <a:prstGeom prst="rect">
            <a:avLst/>
          </a:prstGeom>
          <a:gradFill rotWithShape="1">
            <a:gsLst>
              <a:gs pos="0">
                <a:srgbClr val="0000FF"/>
              </a:gs>
              <a:gs pos="100000">
                <a:srgbClr val="0000FF">
                  <a:gamma/>
                  <a:shade val="63529"/>
                  <a:invGamma/>
                </a:srgbClr>
              </a:gs>
            </a:gsLst>
            <a:lin ang="0" scaled="1"/>
          </a:gradFill>
          <a:ln w="9525" algn="ctr">
            <a:noFill/>
            <a:miter lim="800000"/>
            <a:headEnd/>
            <a:tailEnd/>
          </a:ln>
          <a:effectLst/>
          <a:scene3d>
            <a:camera prst="legacyObliqueTopRight"/>
            <a:lightRig rig="legacyFlat3" dir="b"/>
          </a:scene3d>
          <a:sp3d extrusionH="430200" prstMaterial="legacyMatte">
            <a:bevelT w="13500" h="13500" prst="angle"/>
            <a:bevelB w="13500" h="13500" prst="angle"/>
            <a:extrusionClr>
              <a:srgbClr val="0000FF"/>
            </a:extrusionClr>
          </a:sp3d>
        </p:spPr>
        <p:txBody>
          <a:bodyPr wrap="none">
            <a:flatTx/>
          </a:bodyPr>
          <a:lstStyle/>
          <a:p>
            <a:pPr algn="ctr">
              <a:defRPr/>
            </a:pPr>
            <a:r>
              <a:rPr lang="zh-TW" altLang="en-US" sz="2700" dirty="0">
                <a:effectLst>
                  <a:outerShdw blurRad="38100" dist="38100" dir="2700000" algn="tl">
                    <a:srgbClr val="000000"/>
                  </a:outerShdw>
                </a:effectLst>
                <a:latin typeface="微軟正黑體" pitchFamily="34" charset="-120"/>
                <a:ea typeface="微軟正黑體" pitchFamily="34" charset="-120"/>
              </a:rPr>
              <a:t>企業服務匯流排 </a:t>
            </a:r>
            <a:r>
              <a:rPr lang="en-US" altLang="en-US" sz="2700" dirty="0">
                <a:effectLst>
                  <a:outerShdw blurRad="38100" dist="38100" dir="2700000" algn="tl">
                    <a:srgbClr val="000000"/>
                  </a:outerShdw>
                </a:effectLst>
                <a:latin typeface="微軟正黑體" pitchFamily="34" charset="-120"/>
                <a:ea typeface="微軟正黑體" pitchFamily="34" charset="-120"/>
              </a:rPr>
              <a:t>Enterprise Service Bus</a:t>
            </a:r>
            <a:endParaRPr lang="zh-TW" altLang="en-US" sz="2700" dirty="0">
              <a:effectLst>
                <a:outerShdw blurRad="38100" dist="38100" dir="2700000" algn="tl">
                  <a:srgbClr val="000000"/>
                </a:outerShdw>
              </a:effectLst>
              <a:latin typeface="微軟正黑體" pitchFamily="34" charset="-120"/>
              <a:ea typeface="微軟正黑體" pitchFamily="34" charset="-120"/>
            </a:endParaRPr>
          </a:p>
        </p:txBody>
      </p:sp>
      <p:sp>
        <p:nvSpPr>
          <p:cNvPr id="43" name="Rectangle 24"/>
          <p:cNvSpPr>
            <a:spLocks noChangeArrowheads="1"/>
          </p:cNvSpPr>
          <p:nvPr/>
        </p:nvSpPr>
        <p:spPr bwMode="auto">
          <a:xfrm>
            <a:off x="539750" y="2246313"/>
            <a:ext cx="3024188" cy="576262"/>
          </a:xfrm>
          <a:prstGeom prst="rect">
            <a:avLst/>
          </a:prstGeom>
          <a:gradFill rotWithShape="1">
            <a:gsLst>
              <a:gs pos="0">
                <a:srgbClr val="99FF99"/>
              </a:gs>
              <a:gs pos="100000">
                <a:srgbClr val="99FF99">
                  <a:gamma/>
                  <a:shade val="63529"/>
                  <a:invGamma/>
                </a:srgbClr>
              </a:gs>
            </a:gsLst>
            <a:lin ang="0" scaled="1"/>
          </a:gradFill>
          <a:ln w="9525" algn="ctr">
            <a:noFill/>
            <a:miter lim="800000"/>
            <a:headEnd/>
            <a:tailEnd/>
          </a:ln>
          <a:effectLst/>
          <a:scene3d>
            <a:camera prst="legacyObliqueTopRight"/>
            <a:lightRig rig="legacyFlat3" dir="b"/>
          </a:scene3d>
          <a:sp3d extrusionH="430200" prstMaterial="legacyMatte">
            <a:bevelT w="13500" h="13500" prst="angle"/>
            <a:bevelB w="13500" h="13500" prst="angle"/>
            <a:extrusionClr>
              <a:srgbClr val="99FF99"/>
            </a:extrusionClr>
          </a:sp3d>
        </p:spPr>
        <p:txBody>
          <a:bodyPr wrap="none" anchor="ctr">
            <a:flatTx/>
          </a:bodyPr>
          <a:lstStyle/>
          <a:p>
            <a:pPr algn="ctr">
              <a:defRPr/>
            </a:pPr>
            <a:r>
              <a:rPr lang="zh-TW" altLang="en-US" sz="2800" dirty="0">
                <a:effectLst>
                  <a:outerShdw blurRad="38100" dist="38100" dir="2700000" algn="tl">
                    <a:srgbClr val="000000"/>
                  </a:outerShdw>
                </a:effectLst>
                <a:latin typeface="微軟正黑體" pitchFamily="34" charset="-120"/>
                <a:ea typeface="微軟正黑體" pitchFamily="34" charset="-120"/>
              </a:rPr>
              <a:t>主動傳送</a:t>
            </a:r>
          </a:p>
        </p:txBody>
      </p:sp>
      <p:sp>
        <p:nvSpPr>
          <p:cNvPr id="44" name="Rectangle 25"/>
          <p:cNvSpPr>
            <a:spLocks noChangeArrowheads="1"/>
          </p:cNvSpPr>
          <p:nvPr/>
        </p:nvSpPr>
        <p:spPr bwMode="auto">
          <a:xfrm>
            <a:off x="3708400" y="2246313"/>
            <a:ext cx="3024188" cy="576262"/>
          </a:xfrm>
          <a:prstGeom prst="rect">
            <a:avLst/>
          </a:prstGeom>
          <a:gradFill rotWithShape="1">
            <a:gsLst>
              <a:gs pos="0">
                <a:srgbClr val="99FF99"/>
              </a:gs>
              <a:gs pos="100000">
                <a:srgbClr val="99FF99">
                  <a:gamma/>
                  <a:shade val="63529"/>
                  <a:invGamma/>
                </a:srgbClr>
              </a:gs>
            </a:gsLst>
            <a:lin ang="0" scaled="1"/>
          </a:gradFill>
          <a:ln w="9525" algn="ctr">
            <a:noFill/>
            <a:miter lim="800000"/>
            <a:headEnd/>
            <a:tailEnd/>
          </a:ln>
          <a:effectLst/>
          <a:scene3d>
            <a:camera prst="legacyObliqueTopRight"/>
            <a:lightRig rig="legacyFlat3" dir="b"/>
          </a:scene3d>
          <a:sp3d extrusionH="430200" prstMaterial="legacyMatte">
            <a:bevelT w="13500" h="13500" prst="angle"/>
            <a:bevelB w="13500" h="13500" prst="angle"/>
            <a:extrusionClr>
              <a:srgbClr val="99FF99"/>
            </a:extrusionClr>
          </a:sp3d>
        </p:spPr>
        <p:txBody>
          <a:bodyPr wrap="none" anchor="ctr">
            <a:flatTx/>
          </a:bodyPr>
          <a:lstStyle/>
          <a:p>
            <a:pPr algn="ctr">
              <a:defRPr/>
            </a:pPr>
            <a:r>
              <a:rPr lang="zh-TW" altLang="en-US" sz="2800">
                <a:effectLst>
                  <a:outerShdw blurRad="38100" dist="38100" dir="2700000" algn="tl">
                    <a:srgbClr val="000000"/>
                  </a:outerShdw>
                </a:effectLst>
                <a:latin typeface="微軟正黑體" pitchFamily="34" charset="-120"/>
                <a:ea typeface="微軟正黑體" pitchFamily="34" charset="-120"/>
              </a:rPr>
              <a:t>被動存取</a:t>
            </a:r>
          </a:p>
        </p:txBody>
      </p:sp>
      <p:pic>
        <p:nvPicPr>
          <p:cNvPr id="45" name="Picture 15" descr="SM手機6"/>
          <p:cNvPicPr>
            <a:picLocks noChangeAspect="1" noChangeArrowheads="1"/>
          </p:cNvPicPr>
          <p:nvPr/>
        </p:nvPicPr>
        <p:blipFill>
          <a:blip r:embed="rId3" cstate="print"/>
          <a:srcRect/>
          <a:stretch>
            <a:fillRect/>
          </a:stretch>
        </p:blipFill>
        <p:spPr bwMode="auto">
          <a:xfrm>
            <a:off x="2925763" y="1106488"/>
            <a:ext cx="582612" cy="903287"/>
          </a:xfrm>
          <a:prstGeom prst="rect">
            <a:avLst/>
          </a:prstGeom>
          <a:noFill/>
          <a:ln w="9525">
            <a:noFill/>
            <a:miter lim="800000"/>
            <a:headEnd/>
            <a:tailEnd/>
          </a:ln>
        </p:spPr>
      </p:pic>
      <p:pic>
        <p:nvPicPr>
          <p:cNvPr id="46" name="Picture 16" descr="PHONE5"/>
          <p:cNvPicPr>
            <a:picLocks noChangeAspect="1" noChangeArrowheads="1"/>
          </p:cNvPicPr>
          <p:nvPr/>
        </p:nvPicPr>
        <p:blipFill>
          <a:blip r:embed="rId4" cstate="print"/>
          <a:srcRect/>
          <a:stretch>
            <a:fillRect/>
          </a:stretch>
        </p:blipFill>
        <p:spPr bwMode="auto">
          <a:xfrm>
            <a:off x="3513138" y="1054100"/>
            <a:ext cx="581025" cy="952500"/>
          </a:xfrm>
          <a:prstGeom prst="rect">
            <a:avLst/>
          </a:prstGeom>
          <a:noFill/>
          <a:ln w="9525">
            <a:noFill/>
            <a:miter lim="800000"/>
            <a:headEnd/>
            <a:tailEnd/>
          </a:ln>
        </p:spPr>
      </p:pic>
      <p:sp>
        <p:nvSpPr>
          <p:cNvPr id="47" name="Text Box 17"/>
          <p:cNvSpPr txBox="1">
            <a:spLocks noChangeArrowheads="1"/>
          </p:cNvSpPr>
          <p:nvPr/>
        </p:nvSpPr>
        <p:spPr bwMode="auto">
          <a:xfrm>
            <a:off x="7040563" y="1311275"/>
            <a:ext cx="1708150" cy="457200"/>
          </a:xfrm>
          <a:prstGeom prst="rect">
            <a:avLst/>
          </a:prstGeom>
          <a:noFill/>
          <a:ln w="9525" algn="ctr">
            <a:noFill/>
            <a:miter lim="800000"/>
            <a:headEnd/>
            <a:tailEnd/>
          </a:ln>
        </p:spPr>
        <p:txBody>
          <a:bodyPr wrap="none">
            <a:spAutoFit/>
          </a:bodyPr>
          <a:lstStyle/>
          <a:p>
            <a:r>
              <a:rPr lang="zh-TW" altLang="en-US">
                <a:solidFill>
                  <a:schemeClr val="accent4"/>
                </a:solidFill>
                <a:latin typeface="微軟正黑體" pitchFamily="34" charset="-120"/>
                <a:ea typeface="微軟正黑體" pitchFamily="34" charset="-120"/>
              </a:rPr>
              <a:t>加值業者端</a:t>
            </a:r>
          </a:p>
        </p:txBody>
      </p:sp>
      <p:pic>
        <p:nvPicPr>
          <p:cNvPr id="48" name="Picture 18" descr="彎向箭頭5"/>
          <p:cNvPicPr>
            <a:picLocks noChangeAspect="1" noChangeArrowheads="1"/>
          </p:cNvPicPr>
          <p:nvPr/>
        </p:nvPicPr>
        <p:blipFill>
          <a:blip r:embed="rId5" cstate="print"/>
          <a:srcRect/>
          <a:stretch>
            <a:fillRect/>
          </a:stretch>
        </p:blipFill>
        <p:spPr bwMode="auto">
          <a:xfrm rot="2559187">
            <a:off x="3778250" y="1281113"/>
            <a:ext cx="1227138" cy="1160462"/>
          </a:xfrm>
          <a:prstGeom prst="rect">
            <a:avLst/>
          </a:prstGeom>
          <a:noFill/>
          <a:ln w="9525">
            <a:noFill/>
            <a:miter lim="800000"/>
            <a:headEnd/>
            <a:tailEnd/>
          </a:ln>
        </p:spPr>
      </p:pic>
      <p:pic>
        <p:nvPicPr>
          <p:cNvPr id="49" name="Picture 26" descr="彎向箭頭5"/>
          <p:cNvPicPr>
            <a:picLocks noChangeAspect="1" noChangeArrowheads="1"/>
          </p:cNvPicPr>
          <p:nvPr/>
        </p:nvPicPr>
        <p:blipFill>
          <a:blip r:embed="rId6" cstate="print"/>
          <a:srcRect/>
          <a:stretch>
            <a:fillRect/>
          </a:stretch>
        </p:blipFill>
        <p:spPr bwMode="auto">
          <a:xfrm rot="1920387">
            <a:off x="1925638" y="1214438"/>
            <a:ext cx="1160462" cy="1227137"/>
          </a:xfrm>
          <a:prstGeom prst="rect">
            <a:avLst/>
          </a:prstGeom>
          <a:noFill/>
          <a:ln w="9525">
            <a:noFill/>
            <a:miter lim="800000"/>
            <a:headEnd/>
            <a:tailEnd/>
          </a:ln>
        </p:spPr>
      </p:pic>
      <p:sp>
        <p:nvSpPr>
          <p:cNvPr id="50" name="Rectangle 27"/>
          <p:cNvSpPr>
            <a:spLocks noChangeArrowheads="1"/>
          </p:cNvSpPr>
          <p:nvPr/>
        </p:nvSpPr>
        <p:spPr bwMode="auto">
          <a:xfrm>
            <a:off x="539750" y="2967038"/>
            <a:ext cx="6192838" cy="576262"/>
          </a:xfrm>
          <a:prstGeom prst="rect">
            <a:avLst/>
          </a:prstGeom>
          <a:gradFill rotWithShape="1">
            <a:gsLst>
              <a:gs pos="0">
                <a:srgbClr val="0000FF"/>
              </a:gs>
              <a:gs pos="100000">
                <a:srgbClr val="0000FF">
                  <a:gamma/>
                  <a:shade val="63529"/>
                  <a:invGamma/>
                </a:srgbClr>
              </a:gs>
            </a:gsLst>
            <a:lin ang="0" scaled="1"/>
          </a:gradFill>
          <a:ln w="9525" algn="ctr">
            <a:noFill/>
            <a:miter lim="800000"/>
            <a:headEnd/>
            <a:tailEnd/>
          </a:ln>
          <a:effectLst/>
          <a:scene3d>
            <a:camera prst="legacyObliqueTopRight"/>
            <a:lightRig rig="legacyFlat3" dir="b"/>
          </a:scene3d>
          <a:sp3d extrusionH="430200" prstMaterial="legacyMatte">
            <a:bevelT w="13500" h="13500" prst="angle"/>
            <a:bevelB w="13500" h="13500" prst="angle"/>
            <a:extrusionClr>
              <a:srgbClr val="0000FF"/>
            </a:extrusionClr>
          </a:sp3d>
        </p:spPr>
        <p:txBody>
          <a:bodyPr wrap="none" anchor="ctr">
            <a:flatTx/>
          </a:bodyPr>
          <a:lstStyle/>
          <a:p>
            <a:pPr algn="ctr">
              <a:defRPr/>
            </a:pPr>
            <a:r>
              <a:rPr lang="zh-TW" altLang="en-US" sz="2800">
                <a:effectLst>
                  <a:outerShdw blurRad="38100" dist="38100" dir="2700000" algn="tl">
                    <a:srgbClr val="000000"/>
                  </a:outerShdw>
                </a:effectLst>
                <a:latin typeface="微軟正黑體" pitchFamily="34" charset="-120"/>
                <a:ea typeface="微軟正黑體" pitchFamily="34" charset="-120"/>
              </a:rPr>
              <a:t>訊息儲列 </a:t>
            </a:r>
            <a:r>
              <a:rPr lang="en-US" altLang="zh-TW" sz="2800">
                <a:effectLst>
                  <a:outerShdw blurRad="38100" dist="38100" dir="2700000" algn="tl">
                    <a:srgbClr val="000000"/>
                  </a:outerShdw>
                </a:effectLst>
                <a:latin typeface="微軟正黑體" pitchFamily="34" charset="-120"/>
                <a:ea typeface="微軟正黑體" pitchFamily="34" charset="-120"/>
              </a:rPr>
              <a:t>Message Queue</a:t>
            </a:r>
            <a:endParaRPr lang="zh-TW" altLang="en-US" sz="2800">
              <a:effectLst>
                <a:outerShdw blurRad="38100" dist="38100" dir="2700000" algn="tl">
                  <a:srgbClr val="000000"/>
                </a:outerShdw>
              </a:effectLst>
              <a:latin typeface="微軟正黑體" pitchFamily="34" charset="-120"/>
              <a:ea typeface="微軟正黑體" pitchFamily="34" charset="-120"/>
            </a:endParaRPr>
          </a:p>
        </p:txBody>
      </p:sp>
      <p:sp>
        <p:nvSpPr>
          <p:cNvPr id="51" name="Rectangle 29"/>
          <p:cNvSpPr>
            <a:spLocks noChangeArrowheads="1"/>
          </p:cNvSpPr>
          <p:nvPr/>
        </p:nvSpPr>
        <p:spPr bwMode="auto">
          <a:xfrm>
            <a:off x="755650" y="4335463"/>
            <a:ext cx="361950" cy="360362"/>
          </a:xfrm>
          <a:prstGeom prst="rect">
            <a:avLst/>
          </a:prstGeom>
          <a:solidFill>
            <a:srgbClr val="CC66FF"/>
          </a:solidFill>
          <a:ln w="9525" algn="ctr">
            <a:solidFill>
              <a:srgbClr val="FFFFFF"/>
            </a:solidFill>
            <a:miter lim="800000"/>
            <a:headEnd/>
            <a:tailEnd/>
          </a:ln>
        </p:spPr>
        <p:txBody>
          <a:bodyPr wrap="none" anchor="ctr"/>
          <a:lstStyle/>
          <a:p>
            <a:pPr algn="ctr"/>
            <a:r>
              <a:rPr lang="en-US" altLang="zh-TW" sz="1600">
                <a:latin typeface="微軟正黑體" pitchFamily="34" charset="-120"/>
                <a:ea typeface="微軟正黑體" pitchFamily="34" charset="-120"/>
              </a:rPr>
              <a:t>WS</a:t>
            </a:r>
          </a:p>
        </p:txBody>
      </p:sp>
      <p:sp>
        <p:nvSpPr>
          <p:cNvPr id="52" name="Rectangle 30"/>
          <p:cNvSpPr>
            <a:spLocks noChangeArrowheads="1"/>
          </p:cNvSpPr>
          <p:nvPr/>
        </p:nvSpPr>
        <p:spPr bwMode="auto">
          <a:xfrm>
            <a:off x="1189038" y="4479925"/>
            <a:ext cx="361950" cy="360363"/>
          </a:xfrm>
          <a:prstGeom prst="rect">
            <a:avLst/>
          </a:prstGeom>
          <a:solidFill>
            <a:srgbClr val="66FF99"/>
          </a:solidFill>
          <a:ln w="9525" algn="ctr">
            <a:solidFill>
              <a:srgbClr val="FFFFFF"/>
            </a:solidFill>
            <a:miter lim="800000"/>
            <a:headEnd/>
            <a:tailEnd/>
          </a:ln>
        </p:spPr>
        <p:txBody>
          <a:bodyPr wrap="none" anchor="ctr"/>
          <a:lstStyle/>
          <a:p>
            <a:pPr algn="ctr"/>
            <a:r>
              <a:rPr lang="en-US" altLang="zh-TW" sz="1600">
                <a:latin typeface="微軟正黑體" pitchFamily="34" charset="-120"/>
                <a:ea typeface="微軟正黑體" pitchFamily="34" charset="-120"/>
              </a:rPr>
              <a:t>WS</a:t>
            </a:r>
          </a:p>
        </p:txBody>
      </p:sp>
      <p:sp>
        <p:nvSpPr>
          <p:cNvPr id="53" name="Rectangle 31"/>
          <p:cNvSpPr>
            <a:spLocks noChangeArrowheads="1"/>
          </p:cNvSpPr>
          <p:nvPr/>
        </p:nvSpPr>
        <p:spPr bwMode="auto">
          <a:xfrm>
            <a:off x="2051050" y="4335463"/>
            <a:ext cx="361950" cy="360362"/>
          </a:xfrm>
          <a:prstGeom prst="rect">
            <a:avLst/>
          </a:prstGeom>
          <a:solidFill>
            <a:srgbClr val="99CC00"/>
          </a:solidFill>
          <a:ln w="9525" algn="ctr">
            <a:solidFill>
              <a:srgbClr val="FFFFFF"/>
            </a:solidFill>
            <a:miter lim="800000"/>
            <a:headEnd/>
            <a:tailEnd/>
          </a:ln>
        </p:spPr>
        <p:txBody>
          <a:bodyPr wrap="none" anchor="ctr"/>
          <a:lstStyle/>
          <a:p>
            <a:pPr algn="ctr"/>
            <a:r>
              <a:rPr lang="en-US" altLang="zh-TW" sz="1600">
                <a:latin typeface="微軟正黑體" pitchFamily="34" charset="-120"/>
                <a:ea typeface="微軟正黑體" pitchFamily="34" charset="-120"/>
              </a:rPr>
              <a:t>WS</a:t>
            </a:r>
          </a:p>
        </p:txBody>
      </p:sp>
      <p:pic>
        <p:nvPicPr>
          <p:cNvPr id="54" name="Picture 36" descr="時鐘"/>
          <p:cNvPicPr>
            <a:picLocks noChangeAspect="1" noChangeArrowheads="1"/>
          </p:cNvPicPr>
          <p:nvPr/>
        </p:nvPicPr>
        <p:blipFill>
          <a:blip r:embed="rId7" cstate="print"/>
          <a:srcRect/>
          <a:stretch>
            <a:fillRect/>
          </a:stretch>
        </p:blipFill>
        <p:spPr bwMode="auto">
          <a:xfrm>
            <a:off x="1974850" y="5076825"/>
            <a:ext cx="652463" cy="698500"/>
          </a:xfrm>
          <a:prstGeom prst="rect">
            <a:avLst/>
          </a:prstGeom>
          <a:noFill/>
          <a:ln w="9525">
            <a:noFill/>
            <a:miter lim="800000"/>
            <a:headEnd/>
            <a:tailEnd/>
          </a:ln>
        </p:spPr>
      </p:pic>
      <p:pic>
        <p:nvPicPr>
          <p:cNvPr id="55" name="Picture 37" descr="資料庫3"/>
          <p:cNvPicPr>
            <a:picLocks noChangeAspect="1" noChangeArrowheads="1"/>
          </p:cNvPicPr>
          <p:nvPr/>
        </p:nvPicPr>
        <p:blipFill>
          <a:blip r:embed="rId8" cstate="print"/>
          <a:srcRect/>
          <a:stretch>
            <a:fillRect/>
          </a:stretch>
        </p:blipFill>
        <p:spPr bwMode="auto">
          <a:xfrm>
            <a:off x="4643438" y="5199063"/>
            <a:ext cx="1079500" cy="547687"/>
          </a:xfrm>
          <a:prstGeom prst="rect">
            <a:avLst/>
          </a:prstGeom>
          <a:noFill/>
          <a:ln w="9525">
            <a:noFill/>
            <a:miter lim="800000"/>
            <a:headEnd/>
            <a:tailEnd/>
          </a:ln>
        </p:spPr>
      </p:pic>
      <p:sp>
        <p:nvSpPr>
          <p:cNvPr id="56" name="Rectangle 38"/>
          <p:cNvSpPr>
            <a:spLocks noChangeArrowheads="1"/>
          </p:cNvSpPr>
          <p:nvPr/>
        </p:nvSpPr>
        <p:spPr bwMode="auto">
          <a:xfrm>
            <a:off x="1260475" y="6021388"/>
            <a:ext cx="2159000" cy="457200"/>
          </a:xfrm>
          <a:prstGeom prst="rect">
            <a:avLst/>
          </a:prstGeom>
          <a:noFill/>
          <a:ln w="9525" algn="ctr">
            <a:noFill/>
            <a:miter lim="800000"/>
            <a:headEnd/>
            <a:tailEnd/>
          </a:ln>
        </p:spPr>
        <p:txBody>
          <a:bodyPr>
            <a:spAutoFit/>
          </a:bodyPr>
          <a:lstStyle/>
          <a:p>
            <a:pPr algn="ctr"/>
            <a:r>
              <a:rPr lang="zh-TW" altLang="en-US" dirty="0">
                <a:solidFill>
                  <a:schemeClr val="accent4"/>
                </a:solidFill>
                <a:latin typeface="微軟正黑體" pitchFamily="34" charset="-120"/>
                <a:ea typeface="微軟正黑體" pitchFamily="34" charset="-120"/>
              </a:rPr>
              <a:t>預估到站時間</a:t>
            </a:r>
            <a:endParaRPr lang="en-US" altLang="zh-TW" dirty="0">
              <a:solidFill>
                <a:schemeClr val="accent4"/>
              </a:solidFill>
              <a:latin typeface="微軟正黑體" pitchFamily="34" charset="-120"/>
              <a:ea typeface="微軟正黑體" pitchFamily="34" charset="-120"/>
            </a:endParaRPr>
          </a:p>
        </p:txBody>
      </p:sp>
      <p:sp>
        <p:nvSpPr>
          <p:cNvPr id="57" name="Rectangle 39"/>
          <p:cNvSpPr>
            <a:spLocks noChangeArrowheads="1"/>
          </p:cNvSpPr>
          <p:nvPr/>
        </p:nvSpPr>
        <p:spPr bwMode="auto">
          <a:xfrm>
            <a:off x="3563938" y="4335463"/>
            <a:ext cx="361950" cy="360362"/>
          </a:xfrm>
          <a:prstGeom prst="rect">
            <a:avLst/>
          </a:prstGeom>
          <a:solidFill>
            <a:srgbClr val="FF0000"/>
          </a:solidFill>
          <a:ln w="9525" algn="ctr">
            <a:solidFill>
              <a:srgbClr val="FFFFFF"/>
            </a:solidFill>
            <a:miter lim="800000"/>
            <a:headEnd/>
            <a:tailEnd/>
          </a:ln>
        </p:spPr>
        <p:txBody>
          <a:bodyPr wrap="none" anchor="ctr"/>
          <a:lstStyle/>
          <a:p>
            <a:pPr algn="ctr"/>
            <a:r>
              <a:rPr lang="en-US" altLang="zh-TW" sz="1600">
                <a:latin typeface="微軟正黑體" pitchFamily="34" charset="-120"/>
                <a:ea typeface="微軟正黑體" pitchFamily="34" charset="-120"/>
              </a:rPr>
              <a:t>WS</a:t>
            </a:r>
          </a:p>
        </p:txBody>
      </p:sp>
      <p:sp>
        <p:nvSpPr>
          <p:cNvPr id="58" name="Rectangle 40"/>
          <p:cNvSpPr>
            <a:spLocks noChangeArrowheads="1"/>
          </p:cNvSpPr>
          <p:nvPr/>
        </p:nvSpPr>
        <p:spPr bwMode="auto">
          <a:xfrm>
            <a:off x="4140200" y="4551363"/>
            <a:ext cx="361950" cy="360362"/>
          </a:xfrm>
          <a:prstGeom prst="rect">
            <a:avLst/>
          </a:prstGeom>
          <a:solidFill>
            <a:srgbClr val="66FF99"/>
          </a:solidFill>
          <a:ln w="9525" algn="ctr">
            <a:solidFill>
              <a:srgbClr val="FFFFFF"/>
            </a:solidFill>
            <a:miter lim="800000"/>
            <a:headEnd/>
            <a:tailEnd/>
          </a:ln>
        </p:spPr>
        <p:txBody>
          <a:bodyPr wrap="none" anchor="ctr"/>
          <a:lstStyle/>
          <a:p>
            <a:pPr algn="ctr"/>
            <a:r>
              <a:rPr lang="en-US" altLang="zh-TW" sz="1600">
                <a:latin typeface="微軟正黑體" pitchFamily="34" charset="-120"/>
                <a:ea typeface="微軟正黑體" pitchFamily="34" charset="-120"/>
              </a:rPr>
              <a:t>WS</a:t>
            </a:r>
          </a:p>
        </p:txBody>
      </p:sp>
      <p:sp>
        <p:nvSpPr>
          <p:cNvPr id="59" name="Rectangle 41"/>
          <p:cNvSpPr>
            <a:spLocks noChangeArrowheads="1"/>
          </p:cNvSpPr>
          <p:nvPr/>
        </p:nvSpPr>
        <p:spPr bwMode="auto">
          <a:xfrm>
            <a:off x="4645025" y="4335463"/>
            <a:ext cx="361950" cy="360362"/>
          </a:xfrm>
          <a:prstGeom prst="rect">
            <a:avLst/>
          </a:prstGeom>
          <a:solidFill>
            <a:srgbClr val="CCFFFF"/>
          </a:solidFill>
          <a:ln w="9525" algn="ctr">
            <a:solidFill>
              <a:srgbClr val="FFFFFF"/>
            </a:solidFill>
            <a:miter lim="800000"/>
            <a:headEnd/>
            <a:tailEnd/>
          </a:ln>
        </p:spPr>
        <p:txBody>
          <a:bodyPr wrap="none" anchor="ctr"/>
          <a:lstStyle/>
          <a:p>
            <a:pPr algn="ctr"/>
            <a:r>
              <a:rPr lang="en-US" altLang="zh-TW" sz="1600">
                <a:latin typeface="微軟正黑體" pitchFamily="34" charset="-120"/>
                <a:ea typeface="微軟正黑體" pitchFamily="34" charset="-120"/>
              </a:rPr>
              <a:t>WS</a:t>
            </a:r>
          </a:p>
        </p:txBody>
      </p:sp>
      <p:sp>
        <p:nvSpPr>
          <p:cNvPr id="60" name="Rectangle 42"/>
          <p:cNvSpPr>
            <a:spLocks noChangeArrowheads="1"/>
          </p:cNvSpPr>
          <p:nvPr/>
        </p:nvSpPr>
        <p:spPr bwMode="auto">
          <a:xfrm>
            <a:off x="2844800" y="4479925"/>
            <a:ext cx="361950" cy="360363"/>
          </a:xfrm>
          <a:prstGeom prst="rect">
            <a:avLst/>
          </a:prstGeom>
          <a:solidFill>
            <a:srgbClr val="66FF99"/>
          </a:solidFill>
          <a:ln w="9525" algn="ctr">
            <a:solidFill>
              <a:srgbClr val="FFFFFF"/>
            </a:solidFill>
            <a:miter lim="800000"/>
            <a:headEnd/>
            <a:tailEnd/>
          </a:ln>
        </p:spPr>
        <p:txBody>
          <a:bodyPr wrap="none" anchor="ctr"/>
          <a:lstStyle/>
          <a:p>
            <a:pPr algn="ctr"/>
            <a:r>
              <a:rPr lang="en-US" altLang="zh-TW" sz="1600">
                <a:latin typeface="微軟正黑體" pitchFamily="34" charset="-120"/>
                <a:ea typeface="微軟正黑體" pitchFamily="34" charset="-120"/>
              </a:rPr>
              <a:t>WS</a:t>
            </a:r>
          </a:p>
        </p:txBody>
      </p:sp>
      <p:sp>
        <p:nvSpPr>
          <p:cNvPr id="61" name="Rectangle 43"/>
          <p:cNvSpPr>
            <a:spLocks noChangeArrowheads="1"/>
          </p:cNvSpPr>
          <p:nvPr/>
        </p:nvSpPr>
        <p:spPr bwMode="auto">
          <a:xfrm>
            <a:off x="5148263" y="4551363"/>
            <a:ext cx="361950" cy="360362"/>
          </a:xfrm>
          <a:prstGeom prst="rect">
            <a:avLst/>
          </a:prstGeom>
          <a:solidFill>
            <a:srgbClr val="66FF99"/>
          </a:solidFill>
          <a:ln w="9525" algn="ctr">
            <a:solidFill>
              <a:srgbClr val="FFFFFF"/>
            </a:solidFill>
            <a:miter lim="800000"/>
            <a:headEnd/>
            <a:tailEnd/>
          </a:ln>
        </p:spPr>
        <p:txBody>
          <a:bodyPr wrap="none" anchor="ctr"/>
          <a:lstStyle/>
          <a:p>
            <a:pPr algn="ctr"/>
            <a:r>
              <a:rPr lang="en-US" altLang="zh-TW" sz="1600">
                <a:latin typeface="微軟正黑體" pitchFamily="34" charset="-120"/>
                <a:ea typeface="微軟正黑體" pitchFamily="34" charset="-120"/>
              </a:rPr>
              <a:t>WS</a:t>
            </a:r>
          </a:p>
        </p:txBody>
      </p:sp>
      <p:sp>
        <p:nvSpPr>
          <p:cNvPr id="62" name="Rectangle 44"/>
          <p:cNvSpPr>
            <a:spLocks noChangeArrowheads="1"/>
          </p:cNvSpPr>
          <p:nvPr/>
        </p:nvSpPr>
        <p:spPr bwMode="auto">
          <a:xfrm>
            <a:off x="5580063" y="4551363"/>
            <a:ext cx="361950" cy="360362"/>
          </a:xfrm>
          <a:prstGeom prst="rect">
            <a:avLst/>
          </a:prstGeom>
          <a:solidFill>
            <a:srgbClr val="99CC00"/>
          </a:solidFill>
          <a:ln w="9525" algn="ctr">
            <a:solidFill>
              <a:srgbClr val="FFFFFF"/>
            </a:solidFill>
            <a:miter lim="800000"/>
            <a:headEnd/>
            <a:tailEnd/>
          </a:ln>
        </p:spPr>
        <p:txBody>
          <a:bodyPr wrap="none" anchor="ctr"/>
          <a:lstStyle/>
          <a:p>
            <a:pPr algn="ctr"/>
            <a:r>
              <a:rPr lang="en-US" altLang="zh-TW" sz="1600">
                <a:latin typeface="微軟正黑體" pitchFamily="34" charset="-120"/>
                <a:ea typeface="微軟正黑體" pitchFamily="34" charset="-120"/>
              </a:rPr>
              <a:t>WS</a:t>
            </a:r>
          </a:p>
        </p:txBody>
      </p:sp>
      <p:sp>
        <p:nvSpPr>
          <p:cNvPr id="63" name="Rectangle 45"/>
          <p:cNvSpPr>
            <a:spLocks noChangeArrowheads="1"/>
          </p:cNvSpPr>
          <p:nvPr/>
        </p:nvSpPr>
        <p:spPr bwMode="auto">
          <a:xfrm>
            <a:off x="6084888" y="4406900"/>
            <a:ext cx="361950" cy="360363"/>
          </a:xfrm>
          <a:prstGeom prst="rect">
            <a:avLst/>
          </a:prstGeom>
          <a:solidFill>
            <a:srgbClr val="00FFFF"/>
          </a:solidFill>
          <a:ln w="9525" algn="ctr">
            <a:solidFill>
              <a:srgbClr val="FFFFFF"/>
            </a:solidFill>
            <a:miter lim="800000"/>
            <a:headEnd/>
            <a:tailEnd/>
          </a:ln>
        </p:spPr>
        <p:txBody>
          <a:bodyPr wrap="none" anchor="ctr"/>
          <a:lstStyle/>
          <a:p>
            <a:pPr algn="ctr"/>
            <a:r>
              <a:rPr lang="en-US" altLang="zh-TW" sz="1600">
                <a:latin typeface="微軟正黑體" pitchFamily="34" charset="-120"/>
                <a:ea typeface="微軟正黑體" pitchFamily="34" charset="-120"/>
              </a:rPr>
              <a:t>WS</a:t>
            </a:r>
          </a:p>
        </p:txBody>
      </p:sp>
      <p:sp>
        <p:nvSpPr>
          <p:cNvPr id="64" name="Rectangle 46"/>
          <p:cNvSpPr>
            <a:spLocks noChangeArrowheads="1"/>
          </p:cNvSpPr>
          <p:nvPr/>
        </p:nvSpPr>
        <p:spPr bwMode="auto">
          <a:xfrm>
            <a:off x="4140200" y="6021388"/>
            <a:ext cx="2159000" cy="457200"/>
          </a:xfrm>
          <a:prstGeom prst="rect">
            <a:avLst/>
          </a:prstGeom>
          <a:noFill/>
          <a:ln w="9525" algn="ctr">
            <a:noFill/>
            <a:miter lim="800000"/>
            <a:headEnd/>
            <a:tailEnd/>
          </a:ln>
        </p:spPr>
        <p:txBody>
          <a:bodyPr>
            <a:spAutoFit/>
          </a:bodyPr>
          <a:lstStyle/>
          <a:p>
            <a:pPr algn="ctr"/>
            <a:r>
              <a:rPr lang="zh-TW" altLang="en-US" dirty="0">
                <a:solidFill>
                  <a:schemeClr val="accent4"/>
                </a:solidFill>
                <a:latin typeface="微軟正黑體" pitchFamily="34" charset="-120"/>
                <a:ea typeface="微軟正黑體" pitchFamily="34" charset="-120"/>
              </a:rPr>
              <a:t>發佈資料庫</a:t>
            </a:r>
            <a:endParaRPr lang="en-US" altLang="zh-TW" dirty="0">
              <a:solidFill>
                <a:schemeClr val="accent4"/>
              </a:solidFill>
              <a:latin typeface="微軟正黑體" pitchFamily="34" charset="-120"/>
              <a:ea typeface="微軟正黑體" pitchFamily="34" charset="-120"/>
            </a:endParaRPr>
          </a:p>
        </p:txBody>
      </p:sp>
      <p:sp>
        <p:nvSpPr>
          <p:cNvPr id="65" name="Line 47"/>
          <p:cNvSpPr>
            <a:spLocks noChangeShapeType="1"/>
          </p:cNvSpPr>
          <p:nvPr/>
        </p:nvSpPr>
        <p:spPr bwMode="auto">
          <a:xfrm flipV="1">
            <a:off x="7235825" y="5056188"/>
            <a:ext cx="1439863" cy="0"/>
          </a:xfrm>
          <a:prstGeom prst="line">
            <a:avLst/>
          </a:prstGeom>
          <a:noFill/>
          <a:ln w="38100">
            <a:solidFill>
              <a:srgbClr val="800000"/>
            </a:solidFill>
            <a:prstDash val="sysDot"/>
            <a:round/>
            <a:headEnd/>
            <a:tailEnd/>
          </a:ln>
        </p:spPr>
        <p:txBody>
          <a:bodyPr wrap="none" anchor="ctr"/>
          <a:lstStyle/>
          <a:p>
            <a:endParaRPr lang="zh-TW" altLang="en-US">
              <a:latin typeface="微軟正黑體" pitchFamily="34" charset="-120"/>
              <a:ea typeface="微軟正黑體" pitchFamily="34" charset="-120"/>
            </a:endParaRPr>
          </a:p>
        </p:txBody>
      </p:sp>
      <p:sp>
        <p:nvSpPr>
          <p:cNvPr id="66" name="Text Box 48"/>
          <p:cNvSpPr txBox="1">
            <a:spLocks noChangeArrowheads="1"/>
          </p:cNvSpPr>
          <p:nvPr/>
        </p:nvSpPr>
        <p:spPr bwMode="auto">
          <a:xfrm>
            <a:off x="7143750" y="5437188"/>
            <a:ext cx="1403350" cy="457200"/>
          </a:xfrm>
          <a:prstGeom prst="rect">
            <a:avLst/>
          </a:prstGeom>
          <a:noFill/>
          <a:ln w="9525" algn="ctr">
            <a:noFill/>
            <a:miter lim="800000"/>
            <a:headEnd/>
            <a:tailEnd/>
          </a:ln>
        </p:spPr>
        <p:txBody>
          <a:bodyPr wrap="none">
            <a:spAutoFit/>
          </a:bodyPr>
          <a:lstStyle/>
          <a:p>
            <a:r>
              <a:rPr lang="zh-TW" altLang="en-US">
                <a:latin typeface="微軟正黑體" pitchFamily="34" charset="-120"/>
                <a:ea typeface="微軟正黑體" pitchFamily="34" charset="-120"/>
              </a:rPr>
              <a:t>資料來源</a:t>
            </a:r>
          </a:p>
        </p:txBody>
      </p:sp>
      <p:sp>
        <p:nvSpPr>
          <p:cNvPr id="67" name="Line 49"/>
          <p:cNvSpPr>
            <a:spLocks noChangeShapeType="1"/>
          </p:cNvSpPr>
          <p:nvPr/>
        </p:nvSpPr>
        <p:spPr bwMode="auto">
          <a:xfrm flipV="1">
            <a:off x="7235825" y="3616325"/>
            <a:ext cx="1439863" cy="0"/>
          </a:xfrm>
          <a:prstGeom prst="line">
            <a:avLst/>
          </a:prstGeom>
          <a:noFill/>
          <a:ln w="38100">
            <a:solidFill>
              <a:srgbClr val="800000"/>
            </a:solidFill>
            <a:prstDash val="sysDot"/>
            <a:round/>
            <a:headEnd/>
            <a:tailEnd/>
          </a:ln>
        </p:spPr>
        <p:txBody>
          <a:bodyPr wrap="none" anchor="ctr"/>
          <a:lstStyle/>
          <a:p>
            <a:endParaRPr lang="zh-TW" altLang="en-US">
              <a:latin typeface="微軟正黑體" pitchFamily="34" charset="-120"/>
              <a:ea typeface="微軟正黑體" pitchFamily="34" charset="-120"/>
            </a:endParaRPr>
          </a:p>
        </p:txBody>
      </p:sp>
      <p:sp>
        <p:nvSpPr>
          <p:cNvPr id="68" name="Line 50"/>
          <p:cNvSpPr>
            <a:spLocks noChangeShapeType="1"/>
          </p:cNvSpPr>
          <p:nvPr/>
        </p:nvSpPr>
        <p:spPr bwMode="auto">
          <a:xfrm flipV="1">
            <a:off x="7235825" y="2824163"/>
            <a:ext cx="1439863" cy="0"/>
          </a:xfrm>
          <a:prstGeom prst="line">
            <a:avLst/>
          </a:prstGeom>
          <a:noFill/>
          <a:ln w="38100">
            <a:solidFill>
              <a:srgbClr val="800000"/>
            </a:solidFill>
            <a:prstDash val="sysDot"/>
            <a:round/>
            <a:headEnd/>
            <a:tailEnd/>
          </a:ln>
        </p:spPr>
        <p:txBody>
          <a:bodyPr wrap="none" anchor="ctr"/>
          <a:lstStyle/>
          <a:p>
            <a:endParaRPr lang="zh-TW" altLang="en-US">
              <a:latin typeface="微軟正黑體" pitchFamily="34" charset="-120"/>
              <a:ea typeface="微軟正黑體" pitchFamily="34" charset="-120"/>
            </a:endParaRPr>
          </a:p>
        </p:txBody>
      </p:sp>
      <p:sp>
        <p:nvSpPr>
          <p:cNvPr id="69" name="Line 51"/>
          <p:cNvSpPr>
            <a:spLocks noChangeShapeType="1"/>
          </p:cNvSpPr>
          <p:nvPr/>
        </p:nvSpPr>
        <p:spPr bwMode="auto">
          <a:xfrm flipV="1">
            <a:off x="7235825" y="2103438"/>
            <a:ext cx="1439863" cy="0"/>
          </a:xfrm>
          <a:prstGeom prst="line">
            <a:avLst/>
          </a:prstGeom>
          <a:noFill/>
          <a:ln w="38100">
            <a:solidFill>
              <a:srgbClr val="800000"/>
            </a:solidFill>
            <a:prstDash val="sysDot"/>
            <a:round/>
            <a:headEnd/>
            <a:tailEnd/>
          </a:ln>
        </p:spPr>
        <p:txBody>
          <a:bodyPr wrap="none" anchor="ctr"/>
          <a:lstStyle/>
          <a:p>
            <a:endParaRPr lang="zh-TW" altLang="en-US">
              <a:latin typeface="微軟正黑體" pitchFamily="34" charset="-120"/>
              <a:ea typeface="微軟正黑體" pitchFamily="34" charset="-120"/>
            </a:endParaRPr>
          </a:p>
        </p:txBody>
      </p:sp>
      <p:sp>
        <p:nvSpPr>
          <p:cNvPr id="70" name="Text Box 53"/>
          <p:cNvSpPr txBox="1">
            <a:spLocks noChangeArrowheads="1"/>
          </p:cNvSpPr>
          <p:nvPr/>
        </p:nvSpPr>
        <p:spPr bwMode="auto">
          <a:xfrm>
            <a:off x="6948264" y="2852936"/>
            <a:ext cx="1928733" cy="830997"/>
          </a:xfrm>
          <a:prstGeom prst="rect">
            <a:avLst/>
          </a:prstGeom>
          <a:noFill/>
          <a:ln w="9525" algn="ctr">
            <a:noFill/>
            <a:miter lim="800000"/>
            <a:headEnd/>
            <a:tailEnd/>
          </a:ln>
        </p:spPr>
        <p:txBody>
          <a:bodyPr wrap="square">
            <a:spAutoFit/>
          </a:bodyPr>
          <a:lstStyle/>
          <a:p>
            <a:pPr algn="ctr"/>
            <a:r>
              <a:rPr lang="zh-TW" altLang="en-US" dirty="0">
                <a:solidFill>
                  <a:schemeClr val="accent4"/>
                </a:solidFill>
                <a:latin typeface="微軟正黑體" pitchFamily="34" charset="-120"/>
                <a:ea typeface="微軟正黑體" pitchFamily="34" charset="-120"/>
              </a:rPr>
              <a:t>資料暫存</a:t>
            </a:r>
          </a:p>
          <a:p>
            <a:pPr algn="ctr"/>
            <a:r>
              <a:rPr lang="en-US" altLang="zh-TW" dirty="0">
                <a:solidFill>
                  <a:schemeClr val="accent4"/>
                </a:solidFill>
                <a:latin typeface="微軟正黑體" pitchFamily="34" charset="-120"/>
                <a:ea typeface="微軟正黑體" pitchFamily="34" charset="-120"/>
              </a:rPr>
              <a:t>(</a:t>
            </a:r>
            <a:r>
              <a:rPr lang="zh-TW" altLang="en-US" dirty="0">
                <a:solidFill>
                  <a:schemeClr val="accent4"/>
                </a:solidFill>
                <a:latin typeface="微軟正黑體" pitchFamily="34" charset="-120"/>
                <a:ea typeface="微軟正黑體" pitchFamily="34" charset="-120"/>
              </a:rPr>
              <a:t>訊息無漏失</a:t>
            </a:r>
            <a:r>
              <a:rPr lang="en-US" altLang="zh-TW" dirty="0">
                <a:solidFill>
                  <a:schemeClr val="accent4"/>
                </a:solidFill>
                <a:latin typeface="微軟正黑體" pitchFamily="34" charset="-120"/>
                <a:ea typeface="微軟正黑體" pitchFamily="34" charset="-120"/>
              </a:rPr>
              <a:t>)</a:t>
            </a:r>
          </a:p>
        </p:txBody>
      </p:sp>
      <p:sp>
        <p:nvSpPr>
          <p:cNvPr id="71" name="Text Box 54"/>
          <p:cNvSpPr txBox="1">
            <a:spLocks noChangeArrowheads="1"/>
          </p:cNvSpPr>
          <p:nvPr/>
        </p:nvSpPr>
        <p:spPr bwMode="auto">
          <a:xfrm>
            <a:off x="7235825" y="2174875"/>
            <a:ext cx="1403350" cy="457200"/>
          </a:xfrm>
          <a:prstGeom prst="rect">
            <a:avLst/>
          </a:prstGeom>
          <a:noFill/>
          <a:ln w="9525" algn="ctr">
            <a:noFill/>
            <a:miter lim="800000"/>
            <a:headEnd/>
            <a:tailEnd/>
          </a:ln>
        </p:spPr>
        <p:txBody>
          <a:bodyPr wrap="none">
            <a:spAutoFit/>
          </a:bodyPr>
          <a:lstStyle/>
          <a:p>
            <a:r>
              <a:rPr lang="zh-TW" altLang="en-US">
                <a:solidFill>
                  <a:schemeClr val="accent4"/>
                </a:solidFill>
                <a:latin typeface="微軟正黑體" pitchFamily="34" charset="-120"/>
                <a:ea typeface="微軟正黑體" pitchFamily="34" charset="-120"/>
              </a:rPr>
              <a:t>發佈方式</a:t>
            </a:r>
          </a:p>
        </p:txBody>
      </p:sp>
      <p:sp>
        <p:nvSpPr>
          <p:cNvPr id="72" name="Text Box 55"/>
          <p:cNvSpPr txBox="1">
            <a:spLocks noChangeArrowheads="1"/>
          </p:cNvSpPr>
          <p:nvPr/>
        </p:nvSpPr>
        <p:spPr bwMode="auto">
          <a:xfrm>
            <a:off x="4767263" y="1452563"/>
            <a:ext cx="946150" cy="396875"/>
          </a:xfrm>
          <a:prstGeom prst="rect">
            <a:avLst/>
          </a:prstGeom>
          <a:noFill/>
          <a:ln w="9525" algn="ctr">
            <a:noFill/>
            <a:miter lim="800000"/>
            <a:headEnd/>
            <a:tailEnd/>
          </a:ln>
        </p:spPr>
        <p:txBody>
          <a:bodyPr wrap="none">
            <a:spAutoFit/>
          </a:bodyPr>
          <a:lstStyle/>
          <a:p>
            <a:r>
              <a:rPr lang="zh-TW" altLang="en-US" sz="2000" dirty="0">
                <a:solidFill>
                  <a:schemeClr val="accent4"/>
                </a:solidFill>
                <a:latin typeface="微軟正黑體" pitchFamily="34" charset="-120"/>
                <a:ea typeface="微軟正黑體" pitchFamily="34" charset="-120"/>
              </a:rPr>
              <a:t>非即時</a:t>
            </a:r>
            <a:endParaRPr lang="en-US" altLang="zh-TW" sz="2000" dirty="0">
              <a:solidFill>
                <a:schemeClr val="accent4"/>
              </a:solidFill>
              <a:latin typeface="微軟正黑體" pitchFamily="34" charset="-120"/>
              <a:ea typeface="微軟正黑體" pitchFamily="34" charset="-120"/>
            </a:endParaRPr>
          </a:p>
        </p:txBody>
      </p:sp>
      <p:sp>
        <p:nvSpPr>
          <p:cNvPr id="73" name="Text Box 56"/>
          <p:cNvSpPr txBox="1">
            <a:spLocks noChangeArrowheads="1"/>
          </p:cNvSpPr>
          <p:nvPr/>
        </p:nvSpPr>
        <p:spPr bwMode="auto">
          <a:xfrm>
            <a:off x="1358900" y="1503363"/>
            <a:ext cx="692150" cy="396875"/>
          </a:xfrm>
          <a:prstGeom prst="rect">
            <a:avLst/>
          </a:prstGeom>
          <a:noFill/>
          <a:ln w="9525" algn="ctr">
            <a:noFill/>
            <a:miter lim="800000"/>
            <a:headEnd/>
            <a:tailEnd/>
          </a:ln>
        </p:spPr>
        <p:txBody>
          <a:bodyPr wrap="none">
            <a:spAutoFit/>
          </a:bodyPr>
          <a:lstStyle/>
          <a:p>
            <a:r>
              <a:rPr lang="zh-TW" altLang="en-US" sz="2000" dirty="0">
                <a:solidFill>
                  <a:schemeClr val="accent4"/>
                </a:solidFill>
                <a:latin typeface="微軟正黑體" pitchFamily="34" charset="-120"/>
                <a:ea typeface="微軟正黑體" pitchFamily="34" charset="-120"/>
              </a:rPr>
              <a:t>即時</a:t>
            </a:r>
          </a:p>
        </p:txBody>
      </p:sp>
      <p:sp>
        <p:nvSpPr>
          <p:cNvPr id="74" name="Text Box 52"/>
          <p:cNvSpPr txBox="1">
            <a:spLocks noChangeArrowheads="1"/>
          </p:cNvSpPr>
          <p:nvPr/>
        </p:nvSpPr>
        <p:spPr bwMode="auto">
          <a:xfrm>
            <a:off x="6889283" y="3759200"/>
            <a:ext cx="2112310" cy="1200329"/>
          </a:xfrm>
          <a:prstGeom prst="rect">
            <a:avLst/>
          </a:prstGeom>
          <a:noFill/>
          <a:ln w="9525" algn="ctr">
            <a:noFill/>
            <a:miter lim="800000"/>
            <a:headEnd/>
            <a:tailEnd/>
          </a:ln>
        </p:spPr>
        <p:txBody>
          <a:bodyPr wrap="none">
            <a:spAutoFit/>
          </a:bodyPr>
          <a:lstStyle/>
          <a:p>
            <a:pPr algn="ctr"/>
            <a:r>
              <a:rPr lang="zh-TW" altLang="en-US" dirty="0">
                <a:solidFill>
                  <a:schemeClr val="accent4"/>
                </a:solidFill>
                <a:latin typeface="微軟正黑體" pitchFamily="34" charset="-120"/>
                <a:ea typeface="微軟正黑體" pitchFamily="34" charset="-120"/>
              </a:rPr>
              <a:t>服務組合</a:t>
            </a:r>
          </a:p>
          <a:p>
            <a:pPr algn="ctr"/>
            <a:r>
              <a:rPr lang="en-US" altLang="zh-TW" dirty="0">
                <a:solidFill>
                  <a:schemeClr val="accent4"/>
                </a:solidFill>
                <a:latin typeface="微軟正黑體" pitchFamily="34" charset="-120"/>
                <a:ea typeface="微軟正黑體" pitchFamily="34" charset="-120"/>
              </a:rPr>
              <a:t>(</a:t>
            </a:r>
            <a:r>
              <a:rPr lang="zh-TW" altLang="en-US" dirty="0">
                <a:solidFill>
                  <a:schemeClr val="accent4"/>
                </a:solidFill>
                <a:latin typeface="微軟正黑體" pitchFamily="34" charset="-120"/>
                <a:ea typeface="微軟正黑體" pitchFamily="34" charset="-120"/>
              </a:rPr>
              <a:t>彈性架構</a:t>
            </a:r>
          </a:p>
          <a:p>
            <a:pPr algn="ctr"/>
            <a:r>
              <a:rPr lang="en-US" altLang="zh-TW" dirty="0">
                <a:solidFill>
                  <a:schemeClr val="accent4"/>
                </a:solidFill>
                <a:latin typeface="微軟正黑體" pitchFamily="34" charset="-120"/>
                <a:ea typeface="微軟正黑體" pitchFamily="34" charset="-120"/>
              </a:rPr>
              <a:t>Web Service)</a:t>
            </a:r>
          </a:p>
        </p:txBody>
      </p:sp>
    </p:spTree>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latin typeface="微軟正黑體" pitchFamily="34" charset="-120"/>
                <a:ea typeface="微軟正黑體" pitchFamily="34" charset="-120"/>
              </a:rPr>
              <a:t>報告大綱</a:t>
            </a:r>
            <a:endParaRPr lang="zh-TW" altLang="en-US" dirty="0">
              <a:latin typeface="微軟正黑體" pitchFamily="34" charset="-120"/>
              <a:ea typeface="微軟正黑體" pitchFamily="34" charset="-120"/>
            </a:endParaRPr>
          </a:p>
        </p:txBody>
      </p:sp>
      <p:sp>
        <p:nvSpPr>
          <p:cNvPr id="5124" name="投影片編號版面配置區 3"/>
          <p:cNvSpPr>
            <a:spLocks noGrp="1"/>
          </p:cNvSpPr>
          <p:nvPr>
            <p:ph type="sldNum" sz="quarter" idx="10"/>
          </p:nvPr>
        </p:nvSpPr>
        <p:spPr>
          <a:noFill/>
        </p:spPr>
        <p:txBody>
          <a:bodyPr/>
          <a:lstStyle/>
          <a:p>
            <a:fld id="{71166FC5-CC84-45E2-A892-6AA8C37598DC}" type="slidenum">
              <a:rPr lang="zh-TW" altLang="zh-TW" smtClean="0">
                <a:latin typeface="微軟正黑體" pitchFamily="34" charset="-120"/>
                <a:ea typeface="微軟正黑體" pitchFamily="34" charset="-120"/>
              </a:rPr>
              <a:pPr/>
              <a:t>4</a:t>
            </a:fld>
            <a:endParaRPr lang="zh-TW" altLang="zh-TW" smtClean="0">
              <a:latin typeface="微軟正黑體" pitchFamily="34" charset="-120"/>
              <a:ea typeface="微軟正黑體" pitchFamily="34" charset="-120"/>
            </a:endParaRPr>
          </a:p>
        </p:txBody>
      </p:sp>
      <p:sp>
        <p:nvSpPr>
          <p:cNvPr id="5" name="Rectangle 3"/>
          <p:cNvSpPr txBox="1">
            <a:spLocks noChangeArrowheads="1"/>
          </p:cNvSpPr>
          <p:nvPr/>
        </p:nvSpPr>
        <p:spPr bwMode="auto">
          <a:xfrm>
            <a:off x="3275856" y="908720"/>
            <a:ext cx="5582394" cy="5214938"/>
          </a:xfrm>
          <a:prstGeom prst="rect">
            <a:avLst/>
          </a:prstGeom>
          <a:noFill/>
          <a:ln w="9525">
            <a:noFill/>
            <a:miter lim="800000"/>
            <a:headEnd/>
            <a:tailEnd/>
          </a:ln>
        </p:spPr>
        <p:txBody>
          <a:bodyPr/>
          <a:lstStyle/>
          <a:p>
            <a:pPr marL="342900" indent="-342900" algn="l">
              <a:spcBef>
                <a:spcPct val="20000"/>
              </a:spcBef>
              <a:buClr>
                <a:schemeClr val="hlink"/>
              </a:buClr>
              <a:buFontTx/>
              <a:buChar char="•"/>
              <a:defRPr/>
            </a:pPr>
            <a:r>
              <a:rPr kumimoji="1" lang="zh-TW" altLang="en-US" kern="0" dirty="0" smtClean="0">
                <a:solidFill>
                  <a:srgbClr val="FF0000"/>
                </a:solidFill>
                <a:latin typeface="微軟正黑體" pitchFamily="34" charset="-120"/>
                <a:ea typeface="微軟正黑體" pitchFamily="34" charset="-120"/>
              </a:rPr>
              <a:t>前言</a:t>
            </a:r>
            <a:endParaRPr kumimoji="1" lang="en-US" altLang="zh-TW" kern="0" dirty="0" smtClean="0">
              <a:solidFill>
                <a:srgbClr val="FF0000"/>
              </a:solidFill>
              <a:latin typeface="微軟正黑體" pitchFamily="34" charset="-120"/>
              <a:ea typeface="微軟正黑體" pitchFamily="34" charset="-120"/>
            </a:endParaRPr>
          </a:p>
          <a:p>
            <a:pPr marL="800100" lvl="1" indent="-342900" algn="l">
              <a:spcBef>
                <a:spcPct val="20000"/>
              </a:spcBef>
              <a:buClr>
                <a:schemeClr val="hlink"/>
              </a:buClr>
              <a:buFontTx/>
              <a:buChar char="•"/>
              <a:defRPr/>
            </a:pPr>
            <a:r>
              <a:rPr kumimoji="1" lang="en-US" altLang="zh-TW" kern="0" dirty="0" smtClean="0">
                <a:solidFill>
                  <a:srgbClr val="333399"/>
                </a:solidFill>
                <a:latin typeface="微軟正黑體" pitchFamily="34" charset="-120"/>
                <a:ea typeface="微軟正黑體" pitchFamily="34" charset="-120"/>
              </a:rPr>
              <a:t>ITS</a:t>
            </a:r>
          </a:p>
          <a:p>
            <a:pPr marL="800100" lvl="1" indent="-342900" algn="l">
              <a:spcBef>
                <a:spcPct val="20000"/>
              </a:spcBef>
              <a:buClr>
                <a:schemeClr val="hlink"/>
              </a:buClr>
              <a:buFontTx/>
              <a:buChar char="•"/>
              <a:defRPr/>
            </a:pPr>
            <a:r>
              <a:rPr kumimoji="1" lang="en-US" altLang="zh-TW" kern="0" dirty="0" smtClean="0">
                <a:solidFill>
                  <a:srgbClr val="333399"/>
                </a:solidFill>
                <a:latin typeface="微軟正黑體" pitchFamily="34" charset="-120"/>
                <a:ea typeface="微軟正黑體" pitchFamily="34" charset="-120"/>
              </a:rPr>
              <a:t>APTS</a:t>
            </a:r>
          </a:p>
          <a:p>
            <a:pPr marL="342900" indent="-342900" algn="l">
              <a:spcBef>
                <a:spcPct val="20000"/>
              </a:spcBef>
              <a:buClr>
                <a:schemeClr val="hlink"/>
              </a:buClr>
              <a:buFontTx/>
              <a:buChar char="•"/>
              <a:defRPr/>
            </a:pPr>
            <a:r>
              <a:rPr kumimoji="1" lang="en-US" altLang="zh-TW" kern="0" dirty="0" smtClean="0">
                <a:solidFill>
                  <a:srgbClr val="333399"/>
                </a:solidFill>
                <a:latin typeface="微軟正黑體" pitchFamily="34" charset="-120"/>
                <a:ea typeface="微軟正黑體" pitchFamily="34" charset="-120"/>
              </a:rPr>
              <a:t>APTS</a:t>
            </a:r>
            <a:r>
              <a:rPr kumimoji="1" lang="zh-TW" altLang="en-US" kern="0" dirty="0" smtClean="0">
                <a:solidFill>
                  <a:srgbClr val="333399"/>
                </a:solidFill>
                <a:latin typeface="微軟正黑體" pitchFamily="34" charset="-120"/>
                <a:ea typeface="微軟正黑體" pitchFamily="34" charset="-120"/>
              </a:rPr>
              <a:t>過去</a:t>
            </a:r>
            <a:endParaRPr kumimoji="1" lang="en-US" altLang="zh-TW" kern="0" dirty="0" smtClean="0">
              <a:solidFill>
                <a:srgbClr val="333399"/>
              </a:solidFill>
              <a:latin typeface="微軟正黑體" pitchFamily="34" charset="-120"/>
              <a:ea typeface="微軟正黑體" pitchFamily="34" charset="-120"/>
            </a:endParaRPr>
          </a:p>
          <a:p>
            <a:pPr marL="800100" lvl="1" indent="-342900" algn="l">
              <a:spcBef>
                <a:spcPct val="20000"/>
              </a:spcBef>
              <a:buClr>
                <a:schemeClr val="hlink"/>
              </a:buClr>
              <a:buFontTx/>
              <a:buChar char="•"/>
              <a:defRPr/>
            </a:pPr>
            <a:r>
              <a:rPr kumimoji="1" lang="zh-TW" altLang="en-US" kern="0" dirty="0">
                <a:solidFill>
                  <a:srgbClr val="333399"/>
                </a:solidFill>
                <a:latin typeface="微軟正黑體" pitchFamily="34" charset="-120"/>
                <a:ea typeface="微軟正黑體" pitchFamily="34" charset="-120"/>
              </a:rPr>
              <a:t>台灣經驗與實蹟</a:t>
            </a:r>
            <a:endParaRPr kumimoji="1" lang="en-US" altLang="zh-TW" kern="0" dirty="0">
              <a:solidFill>
                <a:srgbClr val="333399"/>
              </a:solidFill>
              <a:latin typeface="微軟正黑體" pitchFamily="34" charset="-120"/>
              <a:ea typeface="微軟正黑體" pitchFamily="34" charset="-120"/>
            </a:endParaRPr>
          </a:p>
          <a:p>
            <a:pPr marL="800100" lvl="1" indent="-342900" algn="l">
              <a:spcBef>
                <a:spcPct val="20000"/>
              </a:spcBef>
              <a:buClr>
                <a:schemeClr val="hlink"/>
              </a:buClr>
              <a:buFontTx/>
              <a:buChar char="•"/>
              <a:defRPr/>
            </a:pPr>
            <a:r>
              <a:rPr kumimoji="1" lang="en-US" altLang="zh-TW" kern="0" dirty="0">
                <a:solidFill>
                  <a:srgbClr val="333399"/>
                </a:solidFill>
                <a:latin typeface="微軟正黑體" pitchFamily="34" charset="-120"/>
                <a:ea typeface="微軟正黑體" pitchFamily="34" charset="-120"/>
              </a:rPr>
              <a:t>ITS</a:t>
            </a:r>
            <a:r>
              <a:rPr kumimoji="1" lang="zh-TW" altLang="en-US" kern="0" dirty="0" smtClean="0">
                <a:solidFill>
                  <a:srgbClr val="333399"/>
                </a:solidFill>
                <a:latin typeface="微軟正黑體" pitchFamily="34" charset="-120"/>
                <a:ea typeface="微軟正黑體" pitchFamily="34" charset="-120"/>
              </a:rPr>
              <a:t>版圖</a:t>
            </a:r>
            <a:endParaRPr kumimoji="1" lang="en-US" altLang="zh-TW" kern="0" dirty="0">
              <a:solidFill>
                <a:srgbClr val="333399"/>
              </a:solidFill>
              <a:latin typeface="微軟正黑體" pitchFamily="34" charset="-120"/>
              <a:ea typeface="微軟正黑體" pitchFamily="34" charset="-120"/>
            </a:endParaRPr>
          </a:p>
          <a:p>
            <a:pPr marL="342900" indent="-342900" algn="l">
              <a:spcBef>
                <a:spcPct val="20000"/>
              </a:spcBef>
              <a:buClr>
                <a:schemeClr val="hlink"/>
              </a:buClr>
              <a:buFontTx/>
              <a:buChar char="•"/>
              <a:defRPr/>
            </a:pPr>
            <a:r>
              <a:rPr kumimoji="1" lang="en-US" altLang="zh-TW" kern="0" dirty="0" smtClean="0">
                <a:solidFill>
                  <a:srgbClr val="333399"/>
                </a:solidFill>
                <a:latin typeface="微軟正黑體" pitchFamily="34" charset="-120"/>
                <a:ea typeface="微軟正黑體" pitchFamily="34" charset="-120"/>
              </a:rPr>
              <a:t>APTS</a:t>
            </a:r>
            <a:r>
              <a:rPr kumimoji="1" lang="zh-TW" altLang="en-US" kern="0" dirty="0" smtClean="0">
                <a:solidFill>
                  <a:srgbClr val="333399"/>
                </a:solidFill>
                <a:latin typeface="微軟正黑體" pitchFamily="34" charset="-120"/>
                <a:ea typeface="微軟正黑體" pitchFamily="34" charset="-120"/>
              </a:rPr>
              <a:t>現在</a:t>
            </a:r>
            <a:endParaRPr kumimoji="1" lang="en-US" altLang="zh-TW" kern="0" dirty="0" smtClean="0">
              <a:solidFill>
                <a:srgbClr val="333399"/>
              </a:solidFill>
              <a:latin typeface="微軟正黑體" pitchFamily="34" charset="-120"/>
              <a:ea typeface="微軟正黑體" pitchFamily="34" charset="-120"/>
            </a:endParaRPr>
          </a:p>
          <a:p>
            <a:pPr marL="800100" lvl="1" indent="-342900" algn="l">
              <a:spcBef>
                <a:spcPct val="20000"/>
              </a:spcBef>
              <a:buClr>
                <a:schemeClr val="hlink"/>
              </a:buClr>
              <a:buFontTx/>
              <a:buChar char="•"/>
              <a:defRPr/>
            </a:pPr>
            <a:r>
              <a:rPr kumimoji="1" lang="zh-TW" altLang="en-US" kern="0" dirty="0" smtClean="0">
                <a:solidFill>
                  <a:srgbClr val="333399"/>
                </a:solidFill>
                <a:latin typeface="微軟正黑體" pitchFamily="34" charset="-120"/>
                <a:ea typeface="微軟正黑體" pitchFamily="34" charset="-120"/>
              </a:rPr>
              <a:t>北市公車動態資訊系統</a:t>
            </a:r>
            <a:endParaRPr kumimoji="1" lang="en-US" altLang="zh-TW" kern="0" dirty="0" smtClean="0">
              <a:solidFill>
                <a:srgbClr val="333399"/>
              </a:solidFill>
              <a:latin typeface="微軟正黑體" pitchFamily="34" charset="-120"/>
              <a:ea typeface="微軟正黑體" pitchFamily="34" charset="-120"/>
            </a:endParaRPr>
          </a:p>
          <a:p>
            <a:pPr marL="342900" indent="-342900" algn="l">
              <a:spcBef>
                <a:spcPct val="20000"/>
              </a:spcBef>
              <a:buClr>
                <a:schemeClr val="hlink"/>
              </a:buClr>
              <a:buFontTx/>
              <a:buChar char="•"/>
              <a:defRPr/>
            </a:pPr>
            <a:r>
              <a:rPr kumimoji="1" lang="en-US" altLang="zh-TW" kern="0" dirty="0" smtClean="0">
                <a:solidFill>
                  <a:srgbClr val="333399"/>
                </a:solidFill>
                <a:latin typeface="微軟正黑體" pitchFamily="34" charset="-120"/>
                <a:ea typeface="微軟正黑體" pitchFamily="34" charset="-120"/>
              </a:rPr>
              <a:t>APTS</a:t>
            </a:r>
            <a:r>
              <a:rPr kumimoji="1" lang="zh-TW" altLang="en-US" kern="0" dirty="0" smtClean="0">
                <a:solidFill>
                  <a:srgbClr val="333399"/>
                </a:solidFill>
                <a:latin typeface="微軟正黑體" pitchFamily="34" charset="-120"/>
                <a:ea typeface="微軟正黑體" pitchFamily="34" charset="-120"/>
              </a:rPr>
              <a:t>未來</a:t>
            </a:r>
            <a:endParaRPr kumimoji="1" lang="en-US" altLang="zh-TW" kern="0" dirty="0" smtClean="0">
              <a:solidFill>
                <a:srgbClr val="333399"/>
              </a:solidFill>
              <a:latin typeface="微軟正黑體" pitchFamily="34" charset="-120"/>
              <a:ea typeface="微軟正黑體" pitchFamily="34" charset="-120"/>
            </a:endParaRPr>
          </a:p>
          <a:p>
            <a:pPr marL="800100" lvl="1" indent="-342900" algn="l">
              <a:spcBef>
                <a:spcPct val="20000"/>
              </a:spcBef>
              <a:buClr>
                <a:schemeClr val="hlink"/>
              </a:buClr>
              <a:buFontTx/>
              <a:buChar char="•"/>
              <a:defRPr/>
            </a:pPr>
            <a:r>
              <a:rPr kumimoji="1" lang="zh-TW" altLang="en-US" kern="0" dirty="0">
                <a:solidFill>
                  <a:srgbClr val="333399"/>
                </a:solidFill>
                <a:latin typeface="微軟正黑體" pitchFamily="34" charset="-120"/>
                <a:ea typeface="微軟正黑體" pitchFamily="34" charset="-120"/>
              </a:rPr>
              <a:t>未來發展</a:t>
            </a:r>
            <a:r>
              <a:rPr kumimoji="1" lang="zh-TW" altLang="en-US" kern="0" dirty="0" smtClean="0">
                <a:solidFill>
                  <a:srgbClr val="333399"/>
                </a:solidFill>
                <a:latin typeface="微軟正黑體" pitchFamily="34" charset="-120"/>
                <a:ea typeface="微軟正黑體" pitchFamily="34" charset="-120"/>
              </a:rPr>
              <a:t>方向</a:t>
            </a:r>
            <a:endParaRPr kumimoji="1" lang="en-US" altLang="zh-TW" kern="0" dirty="0" smtClean="0">
              <a:solidFill>
                <a:srgbClr val="333399"/>
              </a:solidFill>
              <a:latin typeface="微軟正黑體" pitchFamily="34" charset="-120"/>
              <a:ea typeface="微軟正黑體" pitchFamily="34" charset="-120"/>
            </a:endParaRPr>
          </a:p>
          <a:p>
            <a:pPr marL="342900" indent="-342900" algn="l">
              <a:spcBef>
                <a:spcPct val="20000"/>
              </a:spcBef>
              <a:buClr>
                <a:schemeClr val="hlink"/>
              </a:buClr>
              <a:buFontTx/>
              <a:buChar char="•"/>
              <a:defRPr/>
            </a:pPr>
            <a:r>
              <a:rPr kumimoji="1" lang="zh-TW" altLang="en-US" kern="0" dirty="0" smtClean="0">
                <a:solidFill>
                  <a:srgbClr val="333399"/>
                </a:solidFill>
                <a:latin typeface="微軟正黑體" pitchFamily="34" charset="-120"/>
                <a:ea typeface="微軟正黑體" pitchFamily="34" charset="-120"/>
              </a:rPr>
              <a:t>結語</a:t>
            </a:r>
            <a:endParaRPr kumimoji="1" lang="en-US" altLang="zh-TW" kern="0" dirty="0">
              <a:solidFill>
                <a:srgbClr val="333399"/>
              </a:solidFill>
              <a:latin typeface="微軟正黑體" pitchFamily="34" charset="-120"/>
              <a:ea typeface="微軟正黑體" pitchFamily="34" charset="-120"/>
            </a:endParaRPr>
          </a:p>
          <a:p>
            <a:pPr marL="742950" lvl="1" indent="-285750">
              <a:spcBef>
                <a:spcPct val="20000"/>
              </a:spcBef>
              <a:buClr>
                <a:srgbClr val="3333CC"/>
              </a:buClr>
              <a:buSzPct val="50000"/>
              <a:defRPr/>
            </a:pPr>
            <a:endParaRPr kumimoji="1" lang="zh-TW" altLang="en-US" kern="0" dirty="0">
              <a:solidFill>
                <a:srgbClr val="333399"/>
              </a:solidFill>
              <a:latin typeface="微軟正黑體" pitchFamily="34" charset="-120"/>
              <a:ea typeface="微軟正黑體" pitchFamily="34" charset="-120"/>
            </a:endParaRPr>
          </a:p>
        </p:txBody>
      </p:sp>
      <p:pic>
        <p:nvPicPr>
          <p:cNvPr id="5126" name="Picture 9" descr="public-speaking"/>
          <p:cNvPicPr>
            <a:picLocks noChangeAspect="1" noChangeArrowheads="1"/>
          </p:cNvPicPr>
          <p:nvPr/>
        </p:nvPicPr>
        <p:blipFill>
          <a:blip r:embed="rId3" cstate="print"/>
          <a:srcRect/>
          <a:stretch>
            <a:fillRect/>
          </a:stretch>
        </p:blipFill>
        <p:spPr bwMode="auto">
          <a:xfrm>
            <a:off x="98425" y="1285875"/>
            <a:ext cx="3113088" cy="4799013"/>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itchFamily="34" charset="-120"/>
                <a:ea typeface="微軟正黑體" pitchFamily="34" charset="-120"/>
              </a:rPr>
              <a:t>加值服務</a:t>
            </a:r>
            <a:r>
              <a:rPr lang="en-US" altLang="zh-TW" dirty="0">
                <a:latin typeface="微軟正黑體" pitchFamily="34" charset="-120"/>
                <a:ea typeface="微軟正黑體" pitchFamily="34" charset="-120"/>
              </a:rPr>
              <a:t>-</a:t>
            </a:r>
            <a:r>
              <a:rPr lang="zh-TW" altLang="en-US" dirty="0">
                <a:latin typeface="微軟正黑體" pitchFamily="34" charset="-120"/>
                <a:ea typeface="微軟正黑體" pitchFamily="34" charset="-120"/>
              </a:rPr>
              <a:t>介接成果</a:t>
            </a:r>
          </a:p>
        </p:txBody>
      </p:sp>
      <p:sp>
        <p:nvSpPr>
          <p:cNvPr id="3" name="內容版面配置區 2"/>
          <p:cNvSpPr>
            <a:spLocks noGrp="1"/>
          </p:cNvSpPr>
          <p:nvPr>
            <p:ph idx="1"/>
          </p:nvPr>
        </p:nvSpPr>
        <p:spPr/>
        <p:txBody>
          <a:bodyPr/>
          <a:lstStyle/>
          <a:p>
            <a:r>
              <a:rPr lang="zh-TW" altLang="en-US" dirty="0" smtClean="0"/>
              <a:t>合計超過</a:t>
            </a:r>
            <a:r>
              <a:rPr lang="en-US" altLang="zh-TW" dirty="0" smtClean="0"/>
              <a:t>50</a:t>
            </a:r>
            <a:r>
              <a:rPr lang="zh-TW" altLang="en-US" dirty="0" smtClean="0"/>
              <a:t>家加值業者介接</a:t>
            </a:r>
            <a:endParaRPr lang="zh-TW" altLang="en-US" dirty="0"/>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40</a:t>
            </a:fld>
            <a:endParaRPr lang="zh-TW" altLang="zh-TW"/>
          </a:p>
        </p:txBody>
      </p:sp>
      <p:sp>
        <p:nvSpPr>
          <p:cNvPr id="5" name="投影片編號版面配置區 3"/>
          <p:cNvSpPr txBox="1">
            <a:spLocks/>
          </p:cNvSpPr>
          <p:nvPr/>
        </p:nvSpPr>
        <p:spPr>
          <a:xfrm>
            <a:off x="7453313" y="6453188"/>
            <a:ext cx="1655762" cy="404812"/>
          </a:xfrm>
          <a:prstGeom prst="rect">
            <a:avLst/>
          </a:prstGeom>
          <a:no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92588F92-D68C-46BC-9B2D-BD3B379C6E91}" type="slidenum">
              <a:rPr kumimoji="0" lang="zh-TW" altLang="en-US" sz="2400" b="1" i="0" u="none" strike="noStrike" kern="1200" cap="none" spc="0" normalizeH="0" baseline="0" noProof="0" smtClean="0">
                <a:ln>
                  <a:noFill/>
                </a:ln>
                <a:solidFill>
                  <a:schemeClr val="bg1"/>
                </a:solidFill>
                <a:effectLst/>
                <a:uLnTx/>
                <a:uFillTx/>
                <a:latin typeface="Arial" charset="0"/>
                <a:ea typeface="新細明體"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40</a:t>
            </a:fld>
            <a:endParaRPr kumimoji="0" lang="en-US" altLang="zh-TW" sz="2400" b="1" i="0" u="none" strike="noStrike" kern="1200" cap="none" spc="0" normalizeH="0" baseline="0" noProof="0" smtClean="0">
              <a:ln>
                <a:noFill/>
              </a:ln>
              <a:solidFill>
                <a:schemeClr val="bg1"/>
              </a:solidFill>
              <a:effectLst/>
              <a:uLnTx/>
              <a:uFillTx/>
              <a:latin typeface="Arial" charset="0"/>
              <a:ea typeface="新細明體" charset="-120"/>
              <a:cs typeface="+mn-cs"/>
            </a:endParaRPr>
          </a:p>
        </p:txBody>
      </p:sp>
      <p:pic>
        <p:nvPicPr>
          <p:cNvPr id="6" name="圖片 1" descr="G:\TEMP\Temporary Internet Files\Content.Word\ebus.jpg"/>
          <p:cNvPicPr>
            <a:picLocks noChangeAspect="1" noChangeArrowheads="1"/>
          </p:cNvPicPr>
          <p:nvPr/>
        </p:nvPicPr>
        <p:blipFill>
          <a:blip r:embed="rId3" cstate="print"/>
          <a:srcRect/>
          <a:stretch>
            <a:fillRect/>
          </a:stretch>
        </p:blipFill>
        <p:spPr bwMode="auto">
          <a:xfrm>
            <a:off x="157508" y="1298481"/>
            <a:ext cx="5276850" cy="3656459"/>
          </a:xfrm>
          <a:prstGeom prst="rect">
            <a:avLst/>
          </a:prstGeom>
          <a:noFill/>
          <a:ln w="9525">
            <a:noFill/>
            <a:miter lim="800000"/>
            <a:headEnd/>
            <a:tailEnd/>
          </a:ln>
        </p:spPr>
      </p:pic>
      <p:sp>
        <p:nvSpPr>
          <p:cNvPr id="7" name="圓角矩形 10"/>
          <p:cNvSpPr/>
          <p:nvPr/>
        </p:nvSpPr>
        <p:spPr bwMode="auto">
          <a:xfrm>
            <a:off x="986748" y="4576280"/>
            <a:ext cx="2304256" cy="557254"/>
          </a:xfrm>
          <a:prstGeom prst="roundRect">
            <a:avLst>
              <a:gd name="adj" fmla="val 50000"/>
            </a:avLst>
          </a:prstGeom>
          <a:gradFill flip="none" rotWithShape="1">
            <a:gsLst>
              <a:gs pos="0">
                <a:srgbClr val="83C937">
                  <a:shade val="30000"/>
                  <a:satMod val="115000"/>
                </a:srgbClr>
              </a:gs>
              <a:gs pos="50000">
                <a:srgbClr val="83C937">
                  <a:shade val="67500"/>
                  <a:satMod val="115000"/>
                </a:srgbClr>
              </a:gs>
              <a:gs pos="100000">
                <a:srgbClr val="83C937">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kumimoji="0" lang="zh-TW" altLang="en-US" sz="1800" b="1" dirty="0">
                <a:solidFill>
                  <a:schemeClr val="bg1"/>
                </a:solidFill>
                <a:latin typeface="微軟正黑體" pitchFamily="34" charset="-120"/>
                <a:ea typeface="微軟正黑體" pitchFamily="34" charset="-120"/>
              </a:rPr>
              <a:t>北客站務</a:t>
            </a:r>
            <a:r>
              <a:rPr kumimoji="0" lang="zh-TW" altLang="en-US" sz="1800" b="1" dirty="0" smtClean="0">
                <a:solidFill>
                  <a:schemeClr val="bg1"/>
                </a:solidFill>
                <a:latin typeface="微軟正黑體" pitchFamily="34" charset="-120"/>
                <a:ea typeface="微軟正黑體" pitchFamily="34" charset="-120"/>
              </a:rPr>
              <a:t>系統</a:t>
            </a:r>
            <a:r>
              <a:rPr kumimoji="0" lang="en-US" altLang="zh-TW" sz="1800" b="1" dirty="0" smtClean="0">
                <a:solidFill>
                  <a:schemeClr val="bg1"/>
                </a:solidFill>
                <a:latin typeface="微軟正黑體" pitchFamily="34" charset="-120"/>
                <a:ea typeface="微軟正黑體" pitchFamily="34" charset="-120"/>
              </a:rPr>
              <a:t>-</a:t>
            </a:r>
          </a:p>
          <a:p>
            <a:pPr algn="ctr">
              <a:defRPr/>
            </a:pPr>
            <a:r>
              <a:rPr kumimoji="0" lang="zh-TW" altLang="en-US" sz="1800" b="1" dirty="0" smtClean="0">
                <a:solidFill>
                  <a:schemeClr val="bg1"/>
                </a:solidFill>
                <a:latin typeface="微軟正黑體" pitchFamily="34" charset="-120"/>
                <a:ea typeface="微軟正黑體" pitchFamily="34" charset="-120"/>
              </a:rPr>
              <a:t>三峽</a:t>
            </a:r>
            <a:r>
              <a:rPr kumimoji="0" lang="zh-TW" altLang="en-US" sz="1800" b="1" dirty="0">
                <a:solidFill>
                  <a:schemeClr val="bg1"/>
                </a:solidFill>
                <a:latin typeface="微軟正黑體" pitchFamily="34" charset="-120"/>
                <a:ea typeface="微軟正黑體" pitchFamily="34" charset="-120"/>
              </a:rPr>
              <a:t>一站</a:t>
            </a:r>
          </a:p>
        </p:txBody>
      </p:sp>
      <p:pic>
        <p:nvPicPr>
          <p:cNvPr id="10" name="圖片 7" descr="C:\Documents and Settings\Administrator\My Documents\My Pictures\atis1.PNG"/>
          <p:cNvPicPr>
            <a:picLocks noChangeAspect="1" noChangeArrowheads="1"/>
          </p:cNvPicPr>
          <p:nvPr/>
        </p:nvPicPr>
        <p:blipFill>
          <a:blip r:embed="rId4" cstate="print"/>
          <a:srcRect/>
          <a:stretch>
            <a:fillRect/>
          </a:stretch>
        </p:blipFill>
        <p:spPr bwMode="auto">
          <a:xfrm>
            <a:off x="3543622" y="3128319"/>
            <a:ext cx="5276850" cy="3334722"/>
          </a:xfrm>
          <a:prstGeom prst="rect">
            <a:avLst/>
          </a:prstGeom>
          <a:noFill/>
          <a:ln w="9525">
            <a:noFill/>
            <a:miter lim="800000"/>
            <a:headEnd/>
            <a:tailEnd/>
          </a:ln>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5675" y="873931"/>
            <a:ext cx="1504950" cy="2952750"/>
          </a:xfrm>
          <a:prstGeom prst="rect">
            <a:avLst/>
          </a:prstGeom>
        </p:spPr>
      </p:pic>
      <p:sp>
        <p:nvSpPr>
          <p:cNvPr id="8" name="圓角矩形 10"/>
          <p:cNvSpPr/>
          <p:nvPr/>
        </p:nvSpPr>
        <p:spPr bwMode="auto">
          <a:xfrm>
            <a:off x="5143504" y="6072206"/>
            <a:ext cx="2884880" cy="500066"/>
          </a:xfrm>
          <a:prstGeom prst="roundRect">
            <a:avLst>
              <a:gd name="adj" fmla="val 50000"/>
            </a:avLst>
          </a:prstGeom>
          <a:gradFill flip="none" rotWithShape="1">
            <a:gsLst>
              <a:gs pos="0">
                <a:srgbClr val="83C937">
                  <a:shade val="30000"/>
                  <a:satMod val="115000"/>
                </a:srgbClr>
              </a:gs>
              <a:gs pos="50000">
                <a:srgbClr val="83C937">
                  <a:shade val="67500"/>
                  <a:satMod val="115000"/>
                </a:srgbClr>
              </a:gs>
              <a:gs pos="100000">
                <a:srgbClr val="83C937">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kumimoji="0" lang="zh-TW" altLang="en-US" sz="1800" b="1" dirty="0">
                <a:solidFill>
                  <a:schemeClr val="bg1"/>
                </a:solidFill>
                <a:latin typeface="微軟正黑體" pitchFamily="34" charset="-120"/>
                <a:ea typeface="微軟正黑體" pitchFamily="34" charset="-120"/>
              </a:rPr>
              <a:t>北市</a:t>
            </a:r>
            <a:r>
              <a:rPr kumimoji="0" lang="en-US" altLang="zh-TW" sz="1800" b="1" dirty="0">
                <a:solidFill>
                  <a:schemeClr val="bg1"/>
                </a:solidFill>
                <a:latin typeface="微軟正黑體" pitchFamily="34" charset="-120"/>
                <a:ea typeface="微軟正黑體" pitchFamily="34" charset="-120"/>
              </a:rPr>
              <a:t>-</a:t>
            </a:r>
            <a:r>
              <a:rPr kumimoji="0" lang="zh-TW" altLang="en-US" sz="1800" b="1" dirty="0">
                <a:solidFill>
                  <a:schemeClr val="bg1"/>
                </a:solidFill>
                <a:latin typeface="微軟正黑體" pitchFamily="34" charset="-120"/>
                <a:ea typeface="微軟正黑體" pitchFamily="34" charset="-120"/>
              </a:rPr>
              <a:t>交通即時資訊網</a:t>
            </a:r>
          </a:p>
        </p:txBody>
      </p:sp>
      <p:pic>
        <p:nvPicPr>
          <p:cNvPr id="12" name="圖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561" y="873931"/>
            <a:ext cx="1504950" cy="2952750"/>
          </a:xfrm>
          <a:prstGeom prst="rect">
            <a:avLst/>
          </a:prstGeom>
        </p:spPr>
      </p:pic>
      <p:sp>
        <p:nvSpPr>
          <p:cNvPr id="11" name="圓角矩形 10"/>
          <p:cNvSpPr/>
          <p:nvPr/>
        </p:nvSpPr>
        <p:spPr bwMode="auto">
          <a:xfrm>
            <a:off x="5962650" y="3269427"/>
            <a:ext cx="2701755" cy="557254"/>
          </a:xfrm>
          <a:prstGeom prst="roundRect">
            <a:avLst>
              <a:gd name="adj" fmla="val 50000"/>
            </a:avLst>
          </a:prstGeom>
          <a:gradFill flip="none" rotWithShape="1">
            <a:gsLst>
              <a:gs pos="0">
                <a:srgbClr val="83C937">
                  <a:shade val="30000"/>
                  <a:satMod val="115000"/>
                </a:srgbClr>
              </a:gs>
              <a:gs pos="50000">
                <a:srgbClr val="83C937">
                  <a:shade val="67500"/>
                  <a:satMod val="115000"/>
                </a:srgbClr>
              </a:gs>
              <a:gs pos="100000">
                <a:srgbClr val="83C937">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kumimoji="0" lang="zh-TW" altLang="en-US" sz="1800" b="1" dirty="0" smtClean="0">
                <a:solidFill>
                  <a:schemeClr val="bg1"/>
                </a:solidFill>
                <a:latin typeface="微軟正黑體" pitchFamily="34" charset="-120"/>
                <a:ea typeface="微軟正黑體" pitchFamily="34" charset="-120"/>
              </a:rPr>
              <a:t>加值業者</a:t>
            </a:r>
            <a:r>
              <a:rPr kumimoji="0" lang="en-US" altLang="zh-TW" sz="1800" b="1" dirty="0" smtClean="0">
                <a:solidFill>
                  <a:schemeClr val="bg1"/>
                </a:solidFill>
                <a:latin typeface="微軟正黑體" pitchFamily="34" charset="-120"/>
                <a:ea typeface="微軟正黑體" pitchFamily="34" charset="-120"/>
              </a:rPr>
              <a:t>-</a:t>
            </a:r>
          </a:p>
          <a:p>
            <a:pPr algn="ctr">
              <a:defRPr/>
            </a:pPr>
            <a:r>
              <a:rPr kumimoji="0" lang="zh-TW" altLang="en-US" sz="1800" b="1" dirty="0" smtClean="0">
                <a:solidFill>
                  <a:schemeClr val="bg1"/>
                </a:solidFill>
                <a:latin typeface="微軟正黑體" pitchFamily="34" charset="-120"/>
                <a:ea typeface="微軟正黑體" pitchFamily="34" charset="-120"/>
              </a:rPr>
              <a:t>台北等公車</a:t>
            </a:r>
            <a:endParaRPr kumimoji="0" lang="zh-TW" altLang="en-US" sz="1800" b="1" dirty="0">
              <a:solidFill>
                <a:schemeClr val="bg1"/>
              </a:solidFill>
              <a:latin typeface="微軟正黑體" pitchFamily="34" charset="-120"/>
              <a:ea typeface="微軟正黑體" pitchFamily="34" charset="-120"/>
            </a:endParaRPr>
          </a:p>
        </p:txBody>
      </p:sp>
    </p:spTree>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41</a:t>
            </a:fld>
            <a:endParaRPr lang="zh-TW" altLang="zh-TW"/>
          </a:p>
        </p:txBody>
      </p:sp>
      <p:sp>
        <p:nvSpPr>
          <p:cNvPr id="26" name="標題 1"/>
          <p:cNvSpPr>
            <a:spLocks noGrp="1"/>
          </p:cNvSpPr>
          <p:nvPr>
            <p:ph type="title"/>
          </p:nvPr>
        </p:nvSpPr>
        <p:spPr/>
        <p:txBody>
          <a:bodyPr/>
          <a:lstStyle/>
          <a:p>
            <a:r>
              <a:rPr lang="zh-TW" altLang="en-US" dirty="0" smtClean="0">
                <a:latin typeface="微軟正黑體" pitchFamily="34" charset="-120"/>
                <a:ea typeface="微軟正黑體" pitchFamily="34" charset="-120"/>
              </a:rPr>
              <a:t>優質對外服務建置成果</a:t>
            </a:r>
            <a:endParaRPr lang="zh-TW" altLang="en-US" dirty="0">
              <a:latin typeface="微軟正黑體" pitchFamily="34" charset="-120"/>
              <a:ea typeface="微軟正黑體" pitchFamily="34" charset="-120"/>
            </a:endParaRPr>
          </a:p>
        </p:txBody>
      </p:sp>
      <p:sp>
        <p:nvSpPr>
          <p:cNvPr id="27" name="Freeform 66"/>
          <p:cNvSpPr>
            <a:spLocks/>
          </p:cNvSpPr>
          <p:nvPr/>
        </p:nvSpPr>
        <p:spPr bwMode="auto">
          <a:xfrm>
            <a:off x="382588" y="2224088"/>
            <a:ext cx="8366125" cy="3028950"/>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99CC00"/>
              </a:gs>
              <a:gs pos="100000">
                <a:srgbClr val="FFFFFF"/>
              </a:gs>
            </a:gsLst>
            <a:lin ang="5400000" scaled="1"/>
          </a:gradFill>
          <a:ln w="9525">
            <a:noFill/>
            <a:round/>
            <a:headEnd/>
            <a:tailEnd/>
          </a:ln>
        </p:spPr>
        <p:txBody>
          <a:bodyPr wrap="none" anchor="ctr"/>
          <a:lstStyle/>
          <a:p>
            <a:endParaRPr lang="zh-TW" altLang="en-US"/>
          </a:p>
        </p:txBody>
      </p:sp>
      <p:sp>
        <p:nvSpPr>
          <p:cNvPr id="28" name="Oval 68"/>
          <p:cNvSpPr>
            <a:spLocks noChangeArrowheads="1"/>
          </p:cNvSpPr>
          <p:nvPr/>
        </p:nvSpPr>
        <p:spPr bwMode="auto">
          <a:xfrm>
            <a:off x="34925" y="4654550"/>
            <a:ext cx="1800225" cy="1798638"/>
          </a:xfrm>
          <a:prstGeom prst="ellipse">
            <a:avLst/>
          </a:prstGeom>
          <a:gradFill rotWithShape="1">
            <a:gsLst>
              <a:gs pos="0">
                <a:srgbClr val="99CC00"/>
              </a:gs>
              <a:gs pos="100000">
                <a:srgbClr val="283600"/>
              </a:gs>
            </a:gsLst>
            <a:path path="rect">
              <a:fillToRect r="100000" b="100000"/>
            </a:path>
          </a:gradFill>
          <a:ln w="9525">
            <a:noFill/>
            <a:round/>
            <a:headEnd/>
            <a:tailEnd/>
          </a:ln>
        </p:spPr>
        <p:txBody>
          <a:bodyPr wrap="none" anchor="ctr"/>
          <a:lstStyle/>
          <a:p>
            <a:pPr algn="ctr" latinLnBrk="1"/>
            <a:r>
              <a:rPr lang="en-US" altLang="ko-KR" sz="2200" b="1">
                <a:solidFill>
                  <a:srgbClr val="FFFFFF"/>
                </a:solidFill>
                <a:latin typeface="微軟正黑體" pitchFamily="34" charset="-120"/>
                <a:ea typeface="標楷體" pitchFamily="65" charset="-120"/>
              </a:rPr>
              <a:t>IMP</a:t>
            </a:r>
          </a:p>
          <a:p>
            <a:pPr algn="ctr" latinLnBrk="1"/>
            <a:r>
              <a:rPr lang="zh-TW" altLang="en-US" sz="2200" b="1">
                <a:solidFill>
                  <a:srgbClr val="FFFFFF"/>
                </a:solidFill>
                <a:latin typeface="微軟正黑體" pitchFamily="34" charset="-120"/>
                <a:ea typeface="微軟正黑體" pitchFamily="34" charset="-120"/>
              </a:rPr>
              <a:t>多元化</a:t>
            </a:r>
            <a:endParaRPr lang="en-US" altLang="zh-TW" sz="2200" b="1">
              <a:solidFill>
                <a:srgbClr val="FFFFFF"/>
              </a:solidFill>
              <a:latin typeface="微軟正黑體" pitchFamily="34" charset="-120"/>
              <a:ea typeface="微軟正黑體" pitchFamily="34" charset="-120"/>
            </a:endParaRPr>
          </a:p>
          <a:p>
            <a:pPr algn="ctr" latinLnBrk="1"/>
            <a:r>
              <a:rPr lang="en-US" altLang="zh-TW" sz="2200" b="1">
                <a:solidFill>
                  <a:srgbClr val="FFFFFF"/>
                </a:solidFill>
                <a:latin typeface="微軟正黑體" pitchFamily="34" charset="-120"/>
                <a:ea typeface="微軟正黑體" pitchFamily="34" charset="-120"/>
              </a:rPr>
              <a:t>JSON</a:t>
            </a:r>
          </a:p>
        </p:txBody>
      </p:sp>
      <p:sp>
        <p:nvSpPr>
          <p:cNvPr id="29" name="Oval 76"/>
          <p:cNvSpPr>
            <a:spLocks noChangeArrowheads="1"/>
          </p:cNvSpPr>
          <p:nvPr/>
        </p:nvSpPr>
        <p:spPr bwMode="auto">
          <a:xfrm>
            <a:off x="539750" y="5737225"/>
            <a:ext cx="1474788" cy="395288"/>
          </a:xfrm>
          <a:prstGeom prst="ellipse">
            <a:avLst/>
          </a:prstGeom>
          <a:gradFill rotWithShape="1">
            <a:gsLst>
              <a:gs pos="0">
                <a:srgbClr val="000000">
                  <a:alpha val="29999"/>
                </a:srgbClr>
              </a:gs>
              <a:gs pos="100000">
                <a:srgbClr val="FFFFFF">
                  <a:alpha val="0"/>
                </a:srgbClr>
              </a:gs>
            </a:gsLst>
            <a:path path="shape">
              <a:fillToRect l="50000" t="50000" r="50000" b="50000"/>
            </a:path>
          </a:gradFill>
          <a:ln w="9525">
            <a:noFill/>
            <a:round/>
            <a:headEnd/>
            <a:tailEnd/>
          </a:ln>
        </p:spPr>
        <p:txBody>
          <a:bodyPr wrap="none" anchor="ctr"/>
          <a:lstStyle/>
          <a:p>
            <a:endParaRPr lang="zh-TW" altLang="en-US">
              <a:ea typeface="華康中黑體"/>
              <a:cs typeface="華康中黑體"/>
            </a:endParaRPr>
          </a:p>
        </p:txBody>
      </p:sp>
      <p:sp>
        <p:nvSpPr>
          <p:cNvPr id="30" name="Oval 77"/>
          <p:cNvSpPr>
            <a:spLocks noChangeArrowheads="1"/>
          </p:cNvSpPr>
          <p:nvPr/>
        </p:nvSpPr>
        <p:spPr bwMode="auto">
          <a:xfrm>
            <a:off x="2052638" y="5737225"/>
            <a:ext cx="1474787" cy="395288"/>
          </a:xfrm>
          <a:prstGeom prst="ellipse">
            <a:avLst/>
          </a:prstGeom>
          <a:gradFill rotWithShape="1">
            <a:gsLst>
              <a:gs pos="0">
                <a:srgbClr val="000000">
                  <a:alpha val="29999"/>
                </a:srgbClr>
              </a:gs>
              <a:gs pos="100000">
                <a:srgbClr val="FFFFFF">
                  <a:alpha val="0"/>
                </a:srgbClr>
              </a:gs>
            </a:gsLst>
            <a:path path="shape">
              <a:fillToRect l="50000" t="50000" r="50000" b="50000"/>
            </a:path>
          </a:gradFill>
          <a:ln w="9525">
            <a:noFill/>
            <a:round/>
            <a:headEnd/>
            <a:tailEnd/>
          </a:ln>
        </p:spPr>
        <p:txBody>
          <a:bodyPr wrap="none" anchor="ctr"/>
          <a:lstStyle/>
          <a:p>
            <a:endParaRPr lang="zh-TW" altLang="en-US">
              <a:ea typeface="華康中黑體"/>
              <a:cs typeface="華康中黑體"/>
            </a:endParaRPr>
          </a:p>
        </p:txBody>
      </p:sp>
      <p:sp>
        <p:nvSpPr>
          <p:cNvPr id="31" name="Oval 78"/>
          <p:cNvSpPr>
            <a:spLocks noChangeArrowheads="1"/>
          </p:cNvSpPr>
          <p:nvPr/>
        </p:nvSpPr>
        <p:spPr bwMode="auto">
          <a:xfrm>
            <a:off x="3784600" y="5737225"/>
            <a:ext cx="1474788" cy="395288"/>
          </a:xfrm>
          <a:prstGeom prst="ellipse">
            <a:avLst/>
          </a:prstGeom>
          <a:gradFill rotWithShape="1">
            <a:gsLst>
              <a:gs pos="0">
                <a:srgbClr val="000000">
                  <a:alpha val="29999"/>
                </a:srgbClr>
              </a:gs>
              <a:gs pos="100000">
                <a:srgbClr val="FFFFFF">
                  <a:alpha val="0"/>
                </a:srgbClr>
              </a:gs>
            </a:gsLst>
            <a:path path="shape">
              <a:fillToRect l="50000" t="50000" r="50000" b="50000"/>
            </a:path>
          </a:gradFill>
          <a:ln w="9525">
            <a:noFill/>
            <a:round/>
            <a:headEnd/>
            <a:tailEnd/>
          </a:ln>
        </p:spPr>
        <p:txBody>
          <a:bodyPr wrap="none" anchor="ctr"/>
          <a:lstStyle/>
          <a:p>
            <a:endParaRPr lang="zh-TW" altLang="en-US">
              <a:ea typeface="華康中黑體"/>
              <a:cs typeface="華康中黑體"/>
            </a:endParaRPr>
          </a:p>
        </p:txBody>
      </p:sp>
      <p:sp>
        <p:nvSpPr>
          <p:cNvPr id="32" name="Oval 79"/>
          <p:cNvSpPr>
            <a:spLocks noChangeArrowheads="1"/>
          </p:cNvSpPr>
          <p:nvPr/>
        </p:nvSpPr>
        <p:spPr bwMode="auto">
          <a:xfrm>
            <a:off x="5411788" y="5737225"/>
            <a:ext cx="1474787" cy="395288"/>
          </a:xfrm>
          <a:prstGeom prst="ellipse">
            <a:avLst/>
          </a:prstGeom>
          <a:gradFill rotWithShape="1">
            <a:gsLst>
              <a:gs pos="0">
                <a:srgbClr val="000000">
                  <a:alpha val="29999"/>
                </a:srgbClr>
              </a:gs>
              <a:gs pos="100000">
                <a:srgbClr val="FFFFFF">
                  <a:alpha val="0"/>
                </a:srgbClr>
              </a:gs>
            </a:gsLst>
            <a:path path="shape">
              <a:fillToRect l="50000" t="50000" r="50000" b="50000"/>
            </a:path>
          </a:gradFill>
          <a:ln w="9525">
            <a:noFill/>
            <a:round/>
            <a:headEnd/>
            <a:tailEnd/>
          </a:ln>
        </p:spPr>
        <p:txBody>
          <a:bodyPr wrap="none" anchor="ctr"/>
          <a:lstStyle/>
          <a:p>
            <a:endParaRPr lang="zh-TW" altLang="en-US">
              <a:ea typeface="華康中黑體"/>
              <a:cs typeface="華康中黑體"/>
            </a:endParaRPr>
          </a:p>
        </p:txBody>
      </p:sp>
      <p:sp>
        <p:nvSpPr>
          <p:cNvPr id="33" name="Oval 80"/>
          <p:cNvSpPr>
            <a:spLocks noChangeArrowheads="1"/>
          </p:cNvSpPr>
          <p:nvPr/>
        </p:nvSpPr>
        <p:spPr bwMode="auto">
          <a:xfrm>
            <a:off x="7077075" y="5737225"/>
            <a:ext cx="1474788" cy="395288"/>
          </a:xfrm>
          <a:prstGeom prst="ellipse">
            <a:avLst/>
          </a:prstGeom>
          <a:gradFill rotWithShape="1">
            <a:gsLst>
              <a:gs pos="0">
                <a:srgbClr val="000000">
                  <a:alpha val="29999"/>
                </a:srgbClr>
              </a:gs>
              <a:gs pos="100000">
                <a:srgbClr val="FFFFFF">
                  <a:alpha val="0"/>
                </a:srgbClr>
              </a:gs>
            </a:gsLst>
            <a:path path="shape">
              <a:fillToRect l="50000" t="50000" r="50000" b="50000"/>
            </a:path>
          </a:gradFill>
          <a:ln w="9525">
            <a:noFill/>
            <a:round/>
            <a:headEnd/>
            <a:tailEnd/>
          </a:ln>
        </p:spPr>
        <p:txBody>
          <a:bodyPr wrap="none" anchor="ctr"/>
          <a:lstStyle/>
          <a:p>
            <a:endParaRPr lang="zh-TW" altLang="en-US">
              <a:ea typeface="華康中黑體"/>
              <a:cs typeface="華康中黑體"/>
            </a:endParaRPr>
          </a:p>
        </p:txBody>
      </p:sp>
      <p:pic>
        <p:nvPicPr>
          <p:cNvPr id="34" name="Picture 4"/>
          <p:cNvPicPr>
            <a:picLocks noChangeAspect="1" noChangeArrowheads="1"/>
          </p:cNvPicPr>
          <p:nvPr/>
        </p:nvPicPr>
        <p:blipFill>
          <a:blip r:embed="rId3" cstate="print"/>
          <a:srcRect/>
          <a:stretch>
            <a:fillRect/>
          </a:stretch>
        </p:blipFill>
        <p:spPr bwMode="auto">
          <a:xfrm>
            <a:off x="5220072" y="2024220"/>
            <a:ext cx="3854698" cy="2761655"/>
          </a:xfrm>
          <a:prstGeom prst="rect">
            <a:avLst/>
          </a:prstGeom>
          <a:noFill/>
          <a:ln w="9525">
            <a:noFill/>
            <a:miter lim="800000"/>
            <a:headEnd/>
            <a:tailEnd/>
          </a:ln>
        </p:spPr>
      </p:pic>
      <p:sp>
        <p:nvSpPr>
          <p:cNvPr id="35" name="Oval 71"/>
          <p:cNvSpPr>
            <a:spLocks noChangeArrowheads="1"/>
          </p:cNvSpPr>
          <p:nvPr/>
        </p:nvSpPr>
        <p:spPr bwMode="auto">
          <a:xfrm>
            <a:off x="5435600" y="4622800"/>
            <a:ext cx="1800225" cy="1798638"/>
          </a:xfrm>
          <a:prstGeom prst="ellipse">
            <a:avLst/>
          </a:prstGeom>
          <a:gradFill rotWithShape="1">
            <a:gsLst>
              <a:gs pos="0">
                <a:srgbClr val="CC99FF"/>
              </a:gs>
              <a:gs pos="100000">
                <a:srgbClr val="362843"/>
              </a:gs>
            </a:gsLst>
            <a:path path="rect">
              <a:fillToRect r="100000" b="100000"/>
            </a:path>
          </a:gradFill>
          <a:ln w="9525">
            <a:noFill/>
            <a:round/>
            <a:headEnd/>
            <a:tailEnd/>
          </a:ln>
        </p:spPr>
        <p:txBody>
          <a:bodyPr wrap="none" anchor="ctr"/>
          <a:lstStyle/>
          <a:p>
            <a:pPr algn="ctr" latinLnBrk="1">
              <a:spcAft>
                <a:spcPts val="0"/>
              </a:spcAft>
              <a:defRPr/>
            </a:pPr>
            <a:r>
              <a:rPr lang="zh-TW" altLang="en-US" sz="2200" b="1" spc="50" dirty="0" smtClean="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cs typeface="華康POP1體W9"/>
              </a:rPr>
              <a:t>設備升級</a:t>
            </a:r>
            <a:endParaRPr lang="en-US" altLang="zh-TW" sz="2200" b="1" spc="50" dirty="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cs typeface="華康POP1體W9"/>
            </a:endParaRPr>
          </a:p>
          <a:p>
            <a:pPr algn="ctr" latinLnBrk="1">
              <a:spcAft>
                <a:spcPts val="0"/>
              </a:spcAft>
              <a:defRPr/>
            </a:pPr>
            <a:r>
              <a:rPr lang="en-US" altLang="zh-CN" sz="2200" b="1" spc="50" dirty="0" smtClean="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cs typeface="華康POP1體W9"/>
              </a:rPr>
              <a:t>IPV</a:t>
            </a:r>
            <a:r>
              <a:rPr lang="en-US" altLang="ko-KR" sz="2200" b="1" spc="50" dirty="0" smtClean="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cs typeface="華康POP1體W9"/>
              </a:rPr>
              <a:t>4</a:t>
            </a:r>
            <a:r>
              <a:rPr lang="en-US" altLang="ko-KR" sz="2200" b="1" spc="50" dirty="0" smtClean="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cs typeface="華康POP1體W9"/>
                <a:sym typeface="Wingdings 3"/>
              </a:rPr>
              <a:t></a:t>
            </a:r>
            <a:r>
              <a:rPr lang="en-US" altLang="zh-CN" sz="2200" b="1" spc="50" dirty="0" smtClean="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cs typeface="華康POP1體W9"/>
                <a:sym typeface="Wingdings 3"/>
              </a:rPr>
              <a:t>IPV</a:t>
            </a:r>
            <a:r>
              <a:rPr lang="en-US" altLang="ko-KR" sz="2200" b="1" spc="50" dirty="0" smtClean="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cs typeface="華康POP1體W9"/>
                <a:sym typeface="Wingdings 3"/>
              </a:rPr>
              <a:t>6</a:t>
            </a:r>
            <a:endParaRPr lang="ko-KR" altLang="en-US" sz="2200" b="1" spc="50" dirty="0">
              <a:ln w="11430"/>
              <a:solidFill>
                <a:schemeClr val="bg1"/>
              </a:solidFill>
              <a:effectLst>
                <a:outerShdw blurRad="76200" dist="50800" dir="5400000" algn="tl" rotWithShape="0">
                  <a:srgbClr val="000000">
                    <a:alpha val="65000"/>
                  </a:srgbClr>
                </a:outerShdw>
              </a:effectLst>
              <a:latin typeface="微軟正黑體" pitchFamily="34" charset="-120"/>
              <a:ea typeface="HY견고딕" pitchFamily="18" charset="-127"/>
              <a:cs typeface="華康POP1體W9"/>
            </a:endParaRPr>
          </a:p>
        </p:txBody>
      </p:sp>
      <p:sp>
        <p:nvSpPr>
          <p:cNvPr id="36" name="Oval 74"/>
          <p:cNvSpPr>
            <a:spLocks noChangeArrowheads="1"/>
          </p:cNvSpPr>
          <p:nvPr/>
        </p:nvSpPr>
        <p:spPr bwMode="auto">
          <a:xfrm>
            <a:off x="7235825" y="4654550"/>
            <a:ext cx="1800225" cy="1798638"/>
          </a:xfrm>
          <a:prstGeom prst="ellipse">
            <a:avLst/>
          </a:prstGeom>
          <a:gradFill rotWithShape="1">
            <a:gsLst>
              <a:gs pos="0">
                <a:srgbClr val="FF6600"/>
              </a:gs>
              <a:gs pos="100000">
                <a:srgbClr val="431B00"/>
              </a:gs>
            </a:gsLst>
            <a:path path="rect">
              <a:fillToRect r="100000" b="100000"/>
            </a:path>
          </a:gradFill>
          <a:ln w="9525">
            <a:noFill/>
            <a:round/>
            <a:headEnd/>
            <a:tailEnd/>
          </a:ln>
        </p:spPr>
        <p:txBody>
          <a:bodyPr wrap="none" anchor="ctr"/>
          <a:lstStyle/>
          <a:p>
            <a:pPr algn="ctr" latinLnBrk="1">
              <a:defRPr/>
            </a:pPr>
            <a:r>
              <a:rPr lang="en-US" altLang="zh-TW" sz="2200" b="1" spc="50" dirty="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cs typeface="華康POP1體W9"/>
              </a:rPr>
              <a:t>IMP</a:t>
            </a:r>
          </a:p>
          <a:p>
            <a:pPr algn="ctr" latinLnBrk="1">
              <a:spcAft>
                <a:spcPts val="0"/>
              </a:spcAft>
              <a:defRPr/>
            </a:pPr>
            <a:r>
              <a:rPr lang="zh-TW" altLang="en-US" sz="2200" b="1" spc="50" dirty="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cs typeface="華康POP1體W9"/>
              </a:rPr>
              <a:t>平行擴充</a:t>
            </a:r>
            <a:endParaRPr lang="en-US" altLang="zh-TW" sz="2200" b="1" spc="50" dirty="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cs typeface="華康POP1體W9"/>
            </a:endParaRPr>
          </a:p>
          <a:p>
            <a:pPr algn="ctr" latinLnBrk="1">
              <a:spcAft>
                <a:spcPts val="0"/>
              </a:spcAft>
              <a:defRPr/>
            </a:pPr>
            <a:r>
              <a:rPr lang="en-US" altLang="ko-KR" sz="2200" b="1" spc="50" smtClean="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cs typeface="華康POP1體W9"/>
                <a:sym typeface="Wingdings 3"/>
              </a:rPr>
              <a:t>5</a:t>
            </a:r>
            <a:r>
              <a:rPr lang="zh-TW" altLang="en-US" sz="2200" b="1" spc="50" smtClean="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cs typeface="華康POP1體W9"/>
              </a:rPr>
              <a:t>台</a:t>
            </a:r>
            <a:endParaRPr lang="ko-KR" altLang="en-US" sz="2200" b="1" spc="50" dirty="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cs typeface="華康POP1體W9"/>
            </a:endParaRPr>
          </a:p>
        </p:txBody>
      </p:sp>
      <p:sp>
        <p:nvSpPr>
          <p:cNvPr id="37" name="AutoShape 67"/>
          <p:cNvSpPr>
            <a:spLocks noChangeArrowheads="1"/>
          </p:cNvSpPr>
          <p:nvPr/>
        </p:nvSpPr>
        <p:spPr bwMode="auto">
          <a:xfrm>
            <a:off x="683568" y="908720"/>
            <a:ext cx="6393507" cy="1296144"/>
          </a:xfrm>
          <a:prstGeom prst="roundRect">
            <a:avLst>
              <a:gd name="adj" fmla="val 50000"/>
            </a:avLst>
          </a:prstGeom>
          <a:gradFill flip="none" rotWithShape="1">
            <a:gsLst>
              <a:gs pos="0">
                <a:srgbClr val="FF0066">
                  <a:shade val="30000"/>
                  <a:satMod val="115000"/>
                </a:srgbClr>
              </a:gs>
              <a:gs pos="50000">
                <a:srgbClr val="FF0066">
                  <a:shade val="67500"/>
                  <a:satMod val="115000"/>
                </a:srgbClr>
              </a:gs>
              <a:gs pos="100000">
                <a:srgbClr val="FF0066">
                  <a:shade val="100000"/>
                  <a:satMod val="115000"/>
                </a:srgbClr>
              </a:gs>
            </a:gsLst>
            <a:lin ang="13500000" scaled="1"/>
            <a:tileRect/>
          </a:gradFill>
          <a:ln>
            <a:noFill/>
          </a:ln>
          <a:effectLst>
            <a:outerShdw dist="107763" dir="2700000" algn="ctr" rotWithShape="0">
              <a:srgbClr val="B2B2B2"/>
            </a:outerShdw>
          </a:effectLst>
          <a:extLst/>
        </p:spPr>
        <p:txBody>
          <a:bodyPr wrap="none" anchor="ctr"/>
          <a:lstStyle/>
          <a:p>
            <a:pPr algn="ctr">
              <a:defRPr/>
            </a:pPr>
            <a:r>
              <a:rPr lang="zh-TW" altLang="en-US" sz="32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微軟正黑體" pitchFamily="34" charset="-120"/>
                <a:ea typeface="微軟正黑體" pitchFamily="34" charset="-120"/>
              </a:rPr>
              <a:t>便民服務</a:t>
            </a:r>
            <a:r>
              <a:rPr lang="zh-TW" altLang="en-US" sz="3200" b="1"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微軟正黑體" pitchFamily="34" charset="-120"/>
                <a:ea typeface="微軟正黑體" pitchFamily="34" charset="-120"/>
              </a:rPr>
              <a:t>平均</a:t>
            </a:r>
            <a:r>
              <a:rPr lang="zh-TW" altLang="en-US" sz="3200" b="1" spc="5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微軟正黑體" pitchFamily="34" charset="-120"/>
                <a:ea typeface="微軟正黑體" pitchFamily="34" charset="-120"/>
              </a:rPr>
              <a:t>每日 </a:t>
            </a:r>
            <a:r>
              <a:rPr lang="en-US" altLang="zh-TW" sz="3200" b="1" u="sng" spc="50" smtClean="0">
                <a:ln w="13500">
                  <a:solidFill>
                    <a:schemeClr val="accent1">
                      <a:shade val="2500"/>
                      <a:alpha val="6500"/>
                    </a:schemeClr>
                  </a:solidFill>
                  <a:prstDash val="solid"/>
                </a:ln>
                <a:solidFill>
                  <a:srgbClr val="FFFF00">
                    <a:alpha val="95000"/>
                  </a:srgbClr>
                </a:solidFill>
                <a:effectLst>
                  <a:innerShdw blurRad="50900" dist="38500" dir="13500000">
                    <a:srgbClr val="000000">
                      <a:alpha val="60000"/>
                    </a:srgbClr>
                  </a:innerShdw>
                </a:effectLst>
                <a:latin typeface="Arial" pitchFamily="34" charset="0"/>
                <a:ea typeface="微軟正黑體" pitchFamily="34" charset="-120"/>
                <a:cs typeface="Arial" pitchFamily="34" charset="0"/>
              </a:rPr>
              <a:t>280</a:t>
            </a:r>
            <a:r>
              <a:rPr lang="en-US" altLang="zh-TW" sz="3200" b="1" u="sng" spc="50" smtClean="0">
                <a:ln w="13500">
                  <a:solidFill>
                    <a:schemeClr val="accent1">
                      <a:shade val="2500"/>
                      <a:alpha val="6500"/>
                    </a:schemeClr>
                  </a:solidFill>
                  <a:prstDash val="solid"/>
                </a:ln>
                <a:solidFill>
                  <a:srgbClr val="FFFF00">
                    <a:alpha val="95000"/>
                  </a:srgbClr>
                </a:solidFill>
                <a:effectLst>
                  <a:innerShdw blurRad="50900" dist="38500" dir="13500000">
                    <a:srgbClr val="000000">
                      <a:alpha val="60000"/>
                    </a:srgbClr>
                  </a:innerShdw>
                </a:effectLst>
                <a:latin typeface="微軟正黑體" pitchFamily="34" charset="-120"/>
                <a:ea typeface="微軟正黑體" pitchFamily="34" charset="-120"/>
              </a:rPr>
              <a:t> </a:t>
            </a:r>
            <a:r>
              <a:rPr lang="zh-TW" altLang="en-US" sz="3200" b="1" u="sng" spc="50" smtClean="0">
                <a:ln w="13500">
                  <a:solidFill>
                    <a:schemeClr val="accent1">
                      <a:shade val="2500"/>
                      <a:alpha val="6500"/>
                    </a:schemeClr>
                  </a:solidFill>
                  <a:prstDash val="solid"/>
                </a:ln>
                <a:solidFill>
                  <a:srgbClr val="FFFF00">
                    <a:alpha val="95000"/>
                  </a:srgbClr>
                </a:solidFill>
                <a:effectLst>
                  <a:innerShdw blurRad="50900" dist="38500" dir="13500000">
                    <a:srgbClr val="000000">
                      <a:alpha val="60000"/>
                    </a:srgbClr>
                  </a:innerShdw>
                </a:effectLst>
                <a:latin typeface="微軟正黑體" pitchFamily="34" charset="-120"/>
                <a:ea typeface="微軟正黑體" pitchFamily="34" charset="-120"/>
              </a:rPr>
              <a:t>萬</a:t>
            </a:r>
            <a:r>
              <a:rPr lang="zh-TW" altLang="en-US" sz="3200" b="1" spc="5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微軟正黑體" pitchFamily="34" charset="-120"/>
                <a:ea typeface="微軟正黑體" pitchFamily="34" charset="-120"/>
              </a:rPr>
              <a:t>人次</a:t>
            </a:r>
            <a:endParaRPr lang="en-US" altLang="zh-TW" sz="3200" b="1" spc="5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微軟正黑體" pitchFamily="34" charset="-120"/>
              <a:ea typeface="微軟正黑體" pitchFamily="34" charset="-120"/>
            </a:endParaRPr>
          </a:p>
          <a:p>
            <a:pPr algn="ctr">
              <a:defRPr/>
            </a:pPr>
            <a:r>
              <a:rPr lang="zh-TW" altLang="en-US" sz="3200" b="1" spc="5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微軟正黑體" pitchFamily="34" charset="-120"/>
                <a:ea typeface="微軟正黑體" pitchFamily="34" charset="-120"/>
              </a:rPr>
              <a:t>人</a:t>
            </a:r>
            <a:r>
              <a:rPr lang="zh-TW" altLang="en-US" sz="3200" b="1"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微軟正黑體" pitchFamily="34" charset="-120"/>
                <a:ea typeface="微軟正黑體" pitchFamily="34" charset="-120"/>
              </a:rPr>
              <a:t>次</a:t>
            </a:r>
            <a:r>
              <a:rPr lang="zh-TW" altLang="en-US" sz="3200" b="1" spc="5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微軟正黑體" pitchFamily="34" charset="-120"/>
                <a:ea typeface="微軟正黑體" pitchFamily="34" charset="-120"/>
              </a:rPr>
              <a:t>成長 </a:t>
            </a:r>
            <a:r>
              <a:rPr lang="en-US" altLang="zh-TW" sz="3200" b="1" u="sng" spc="50" smtClean="0">
                <a:ln w="13500">
                  <a:solidFill>
                    <a:schemeClr val="accent1">
                      <a:shade val="2500"/>
                      <a:alpha val="6500"/>
                    </a:schemeClr>
                  </a:solidFill>
                  <a:prstDash val="solid"/>
                </a:ln>
                <a:solidFill>
                  <a:srgbClr val="FFFF00">
                    <a:alpha val="95000"/>
                  </a:srgbClr>
                </a:solidFill>
                <a:effectLst>
                  <a:innerShdw blurRad="50900" dist="38500" dir="13500000">
                    <a:srgbClr val="000000">
                      <a:alpha val="60000"/>
                    </a:srgbClr>
                  </a:innerShdw>
                </a:effectLst>
                <a:latin typeface="Arial" pitchFamily="34" charset="0"/>
                <a:ea typeface="微軟正黑體" pitchFamily="34" charset="-120"/>
                <a:cs typeface="Arial" pitchFamily="34" charset="0"/>
              </a:rPr>
              <a:t>19.4</a:t>
            </a:r>
            <a:r>
              <a:rPr lang="en-US" altLang="zh-TW" sz="3200" b="1" spc="5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微軟正黑體" pitchFamily="34" charset="-120"/>
                <a:ea typeface="微軟正黑體" pitchFamily="34" charset="-120"/>
              </a:rPr>
              <a:t> </a:t>
            </a:r>
            <a:r>
              <a:rPr lang="zh-TW" altLang="en-US" sz="32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微軟正黑體" pitchFamily="34" charset="-120"/>
                <a:ea typeface="微軟正黑體" pitchFamily="34" charset="-120"/>
              </a:rPr>
              <a:t>倍</a:t>
            </a:r>
            <a:endParaRPr lang="en-US" altLang="zh-TW" sz="32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微軟正黑體" pitchFamily="34" charset="-120"/>
              <a:ea typeface="微軟正黑體" pitchFamily="34" charset="-120"/>
            </a:endParaRPr>
          </a:p>
        </p:txBody>
      </p:sp>
      <p:sp>
        <p:nvSpPr>
          <p:cNvPr id="38" name="WordArt 81"/>
          <p:cNvSpPr>
            <a:spLocks noChangeArrowheads="1" noChangeShapeType="1" noTextEdit="1"/>
          </p:cNvSpPr>
          <p:nvPr/>
        </p:nvSpPr>
        <p:spPr bwMode="auto">
          <a:xfrm>
            <a:off x="2483768" y="3429000"/>
            <a:ext cx="3544888" cy="533400"/>
          </a:xfrm>
          <a:prstGeom prst="rect">
            <a:avLst/>
          </a:prstGeom>
        </p:spPr>
        <p:txBody>
          <a:bodyPr wrap="none" fromWordArt="1">
            <a:prstTxWarp prst="textFadeUp">
              <a:avLst>
                <a:gd name="adj" fmla="val 9903"/>
              </a:avLst>
            </a:prstTxWarp>
          </a:bodyPr>
          <a:lstStyle/>
          <a:p>
            <a:pPr algn="ctr"/>
            <a:r>
              <a:rPr lang="zh-TW" altLang="en-US" sz="3600" b="1" kern="10" smtClean="0">
                <a:ln w="9525">
                  <a:noFill/>
                  <a:round/>
                  <a:headEnd/>
                  <a:tailEnd/>
                </a:ln>
                <a:solidFill>
                  <a:srgbClr val="FF5050"/>
                </a:solidFill>
                <a:effectLst>
                  <a:outerShdw dist="35921" dir="2700000" algn="ctr" rotWithShape="0">
                    <a:srgbClr val="868686">
                      <a:alpha val="50000"/>
                    </a:srgbClr>
                  </a:outerShdw>
                </a:effectLst>
                <a:latin typeface="微軟正黑體"/>
                <a:ea typeface="微軟正黑體"/>
              </a:rPr>
              <a:t>五大升級</a:t>
            </a:r>
            <a:endParaRPr lang="zh-TW" altLang="en-US" sz="3600" b="1" kern="10" dirty="0">
              <a:ln w="9525">
                <a:noFill/>
                <a:round/>
                <a:headEnd/>
                <a:tailEnd/>
              </a:ln>
              <a:solidFill>
                <a:srgbClr val="FF5050"/>
              </a:solidFill>
              <a:effectLst>
                <a:outerShdw dist="35921" dir="2700000" algn="ctr" rotWithShape="0">
                  <a:srgbClr val="868686">
                    <a:alpha val="50000"/>
                  </a:srgbClr>
                </a:outerShdw>
              </a:effectLst>
              <a:latin typeface="微軟正黑體"/>
              <a:ea typeface="微軟正黑體"/>
            </a:endParaRPr>
          </a:p>
        </p:txBody>
      </p:sp>
      <p:sp>
        <p:nvSpPr>
          <p:cNvPr id="39" name="爆炸 1 38"/>
          <p:cNvSpPr/>
          <p:nvPr/>
        </p:nvSpPr>
        <p:spPr>
          <a:xfrm>
            <a:off x="7452320" y="1628800"/>
            <a:ext cx="1800200" cy="936104"/>
          </a:xfrm>
          <a:prstGeom prst="irregularSeal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smtClean="0">
                <a:latin typeface="Arial" pitchFamily="34" charset="0"/>
                <a:ea typeface="微軟正黑體" pitchFamily="34" charset="-120"/>
                <a:cs typeface="Arial" pitchFamily="34" charset="0"/>
              </a:rPr>
              <a:t>19.4</a:t>
            </a:r>
            <a:r>
              <a:rPr lang="zh-TW" altLang="en-US" sz="2000" b="1" dirty="0" smtClean="0">
                <a:latin typeface="微軟正黑體" pitchFamily="34" charset="-120"/>
                <a:ea typeface="微軟正黑體" pitchFamily="34" charset="-120"/>
              </a:rPr>
              <a:t>倍</a:t>
            </a:r>
            <a:endParaRPr lang="zh-TW" altLang="en-US" sz="2000" b="1" dirty="0">
              <a:latin typeface="微軟正黑體" pitchFamily="34" charset="-120"/>
              <a:ea typeface="微軟正黑體" pitchFamily="34" charset="-120"/>
            </a:endParaRPr>
          </a:p>
        </p:txBody>
      </p:sp>
      <p:sp>
        <p:nvSpPr>
          <p:cNvPr id="40" name="Oval 69"/>
          <p:cNvSpPr>
            <a:spLocks noChangeArrowheads="1"/>
          </p:cNvSpPr>
          <p:nvPr/>
        </p:nvSpPr>
        <p:spPr bwMode="auto">
          <a:xfrm>
            <a:off x="3600450" y="4654550"/>
            <a:ext cx="1800225" cy="1798638"/>
          </a:xfrm>
          <a:prstGeom prst="ellipse">
            <a:avLst/>
          </a:prstGeom>
          <a:gradFill rotWithShape="1">
            <a:gsLst>
              <a:gs pos="0">
                <a:srgbClr val="FF9900"/>
              </a:gs>
              <a:gs pos="100000">
                <a:srgbClr val="FF9900">
                  <a:gamma/>
                  <a:shade val="26275"/>
                  <a:invGamma/>
                </a:srgbClr>
              </a:gs>
            </a:gsLst>
            <a:path path="rect">
              <a:fillToRect r="100000" b="100000"/>
            </a:path>
          </a:gradFill>
          <a:ln>
            <a:noFill/>
          </a:ln>
          <a:effectLst/>
          <a:extLst/>
        </p:spPr>
        <p:txBody>
          <a:bodyPr wrap="none" anchor="ctr"/>
          <a:lstStyle/>
          <a:p>
            <a:pPr algn="ctr" latinLnBrk="1">
              <a:spcAft>
                <a:spcPts val="0"/>
              </a:spcAft>
              <a:defRPr/>
            </a:pPr>
            <a:r>
              <a:rPr lang="en-US" altLang="zh-TW" sz="2200" b="1" spc="50" dirty="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rPr>
              <a:t>IMP</a:t>
            </a:r>
            <a:r>
              <a:rPr lang="zh-TW" altLang="en-US" sz="2200" b="1" spc="50" dirty="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rPr>
              <a:t> </a:t>
            </a:r>
            <a:endParaRPr lang="en-US" altLang="zh-TW" sz="2200" b="1" spc="50" dirty="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endParaRPr>
          </a:p>
          <a:p>
            <a:pPr algn="ctr" latinLnBrk="1">
              <a:spcAft>
                <a:spcPts val="0"/>
              </a:spcAft>
              <a:defRPr/>
            </a:pPr>
            <a:r>
              <a:rPr lang="zh-TW" altLang="en-US" sz="2200" b="1" spc="50" dirty="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rPr>
              <a:t>快取機制</a:t>
            </a:r>
            <a:endParaRPr lang="en-US" altLang="zh-TW" sz="2200" b="1" spc="50" dirty="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endParaRPr>
          </a:p>
        </p:txBody>
      </p:sp>
      <p:sp>
        <p:nvSpPr>
          <p:cNvPr id="41" name="Oval 70"/>
          <p:cNvSpPr>
            <a:spLocks noChangeArrowheads="1"/>
          </p:cNvSpPr>
          <p:nvPr/>
        </p:nvSpPr>
        <p:spPr bwMode="auto">
          <a:xfrm>
            <a:off x="1835150" y="4654550"/>
            <a:ext cx="1800225" cy="1798638"/>
          </a:xfrm>
          <a:prstGeom prst="ellipse">
            <a:avLst/>
          </a:prstGeom>
          <a:gradFill rotWithShape="1">
            <a:gsLst>
              <a:gs pos="0">
                <a:srgbClr val="99CCFF"/>
              </a:gs>
              <a:gs pos="100000">
                <a:srgbClr val="99CCFF">
                  <a:gamma/>
                  <a:shade val="26275"/>
                  <a:invGamma/>
                </a:srgbClr>
              </a:gs>
            </a:gsLst>
            <a:path path="rect">
              <a:fillToRect r="100000" b="100000"/>
            </a:path>
          </a:gradFill>
          <a:ln>
            <a:noFill/>
          </a:ln>
          <a:effectLst/>
          <a:extLst/>
        </p:spPr>
        <p:txBody>
          <a:bodyPr wrap="none" anchor="ctr"/>
          <a:lstStyle/>
          <a:p>
            <a:pPr algn="ctr" latinLnBrk="1">
              <a:defRPr/>
            </a:pPr>
            <a:r>
              <a:rPr lang="zh-TW" altLang="en-US" sz="2200" b="1" dirty="0">
                <a:solidFill>
                  <a:srgbClr val="FFFFFF"/>
                </a:solidFill>
                <a:latin typeface="微軟正黑體" pitchFamily="34" charset="-120"/>
                <a:ea typeface="微軟正黑體" pitchFamily="34" charset="-120"/>
                <a:cs typeface="華康POP1體W9"/>
              </a:rPr>
              <a:t>網路層</a:t>
            </a:r>
            <a:endParaRPr lang="en-US" altLang="zh-TW" sz="2200" b="1" dirty="0">
              <a:solidFill>
                <a:srgbClr val="FFFFFF"/>
              </a:solidFill>
              <a:latin typeface="微軟正黑體" pitchFamily="34" charset="-120"/>
              <a:ea typeface="微軟正黑體" pitchFamily="34" charset="-120"/>
              <a:cs typeface="華康POP1體W9"/>
            </a:endParaRPr>
          </a:p>
          <a:p>
            <a:pPr algn="ctr" latinLnBrk="1">
              <a:defRPr/>
            </a:pPr>
            <a:r>
              <a:rPr lang="zh-TW" altLang="en-US" sz="2200" b="1" dirty="0">
                <a:solidFill>
                  <a:srgbClr val="FFFFFF"/>
                </a:solidFill>
                <a:latin typeface="微軟正黑體" pitchFamily="34" charset="-120"/>
                <a:ea typeface="微軟正黑體" pitchFamily="34" charset="-120"/>
                <a:cs typeface="華康POP1體W9"/>
              </a:rPr>
              <a:t>快取服務</a:t>
            </a:r>
            <a:endParaRPr lang="ko-KR" altLang="en-US" sz="2200" b="1" spc="50" dirty="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endParaRPr>
          </a:p>
        </p:txBody>
      </p:sp>
      <p:grpSp>
        <p:nvGrpSpPr>
          <p:cNvPr id="42" name="群組 41"/>
          <p:cNvGrpSpPr/>
          <p:nvPr/>
        </p:nvGrpSpPr>
        <p:grpSpPr>
          <a:xfrm>
            <a:off x="109161" y="1124744"/>
            <a:ext cx="5727638" cy="3343922"/>
            <a:chOff x="107879" y="1123701"/>
            <a:chExt cx="5727638" cy="3343922"/>
          </a:xfrm>
        </p:grpSpPr>
        <p:pic>
          <p:nvPicPr>
            <p:cNvPr id="43"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7879" y="2000940"/>
              <a:ext cx="5727638" cy="2466683"/>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AutoShape 67"/>
            <p:cNvSpPr>
              <a:spLocks noChangeArrowheads="1"/>
            </p:cNvSpPr>
            <p:nvPr/>
          </p:nvSpPr>
          <p:spPr bwMode="auto">
            <a:xfrm>
              <a:off x="945293" y="1123701"/>
              <a:ext cx="2952000" cy="1260000"/>
            </a:xfrm>
            <a:prstGeom prst="roundRect">
              <a:avLst>
                <a:gd name="adj" fmla="val 50000"/>
              </a:avLst>
            </a:prstGeom>
            <a:solidFill>
              <a:schemeClr val="accent6">
                <a:lumMod val="7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style>
            <a:lnRef idx="1">
              <a:schemeClr val="accent5"/>
            </a:lnRef>
            <a:fillRef idx="2">
              <a:schemeClr val="accent5"/>
            </a:fillRef>
            <a:effectRef idx="1">
              <a:schemeClr val="accent5"/>
            </a:effectRef>
            <a:fontRef idx="minor">
              <a:schemeClr val="dk1"/>
            </a:fontRef>
          </p:style>
          <p:txBody>
            <a:bodyPr anchor="ctr"/>
            <a:lstStyle/>
            <a:p>
              <a:pPr algn="ctr"/>
              <a:r>
                <a:rPr lang="en-US" altLang="zh-TW"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5284 </a:t>
              </a:r>
              <a:r>
                <a:rPr lang="zh-TW" altLang="en-US"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系統服務</a:t>
              </a:r>
              <a:endParaRPr lang="en-US" altLang="zh-TW"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endParaRPr>
            </a:p>
            <a:p>
              <a:pPr algn="ctr"/>
              <a:r>
                <a:rPr lang="zh-TW" altLang="en-US"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成長 </a:t>
              </a:r>
              <a:r>
                <a:rPr lang="en-US" altLang="zh-TW" b="1" u="sng" dirty="0">
                  <a:solidFill>
                    <a:srgbClr val="FFFF00"/>
                  </a:solidFill>
                  <a:effectLst>
                    <a:outerShdw blurRad="38100" dist="38100" dir="2700000" algn="tl">
                      <a:srgbClr val="000000">
                        <a:alpha val="43137"/>
                      </a:srgbClr>
                    </a:outerShdw>
                  </a:effectLst>
                  <a:latin typeface="微軟正黑體" pitchFamily="34" charset="-120"/>
                  <a:ea typeface="微軟正黑體" pitchFamily="34" charset="-120"/>
                </a:rPr>
                <a:t>3</a:t>
              </a:r>
              <a:r>
                <a:rPr lang="en-US" altLang="zh-TW" b="1" u="sng" dirty="0" smtClean="0">
                  <a:solidFill>
                    <a:srgbClr val="FFFF00"/>
                  </a:solidFill>
                  <a:effectLst>
                    <a:outerShdw blurRad="38100" dist="38100" dir="2700000" algn="tl">
                      <a:srgbClr val="000000">
                        <a:alpha val="43137"/>
                      </a:srgbClr>
                    </a:outerShdw>
                  </a:effectLst>
                  <a:latin typeface="微軟正黑體" pitchFamily="34" charset="-120"/>
                  <a:ea typeface="微軟正黑體" pitchFamily="34" charset="-120"/>
                </a:rPr>
                <a:t>0</a:t>
              </a:r>
              <a:r>
                <a:rPr lang="en-US" altLang="zh-TW" b="1" u="sng" dirty="0">
                  <a:solidFill>
                    <a:srgbClr val="FFFF00"/>
                  </a:solidFill>
                  <a:effectLst>
                    <a:outerShdw blurRad="38100" dist="38100" dir="2700000" algn="tl">
                      <a:srgbClr val="000000">
                        <a:alpha val="43137"/>
                      </a:srgbClr>
                    </a:outerShdw>
                  </a:effectLst>
                  <a:latin typeface="微軟正黑體" pitchFamily="34" charset="-120"/>
                  <a:ea typeface="微軟正黑體" pitchFamily="34" charset="-120"/>
                </a:rPr>
                <a:t>%</a:t>
              </a:r>
            </a:p>
          </p:txBody>
        </p:sp>
      </p:grpSp>
      <p:grpSp>
        <p:nvGrpSpPr>
          <p:cNvPr id="45" name="群組 44"/>
          <p:cNvGrpSpPr/>
          <p:nvPr/>
        </p:nvGrpSpPr>
        <p:grpSpPr>
          <a:xfrm>
            <a:off x="476501" y="1689796"/>
            <a:ext cx="8619294" cy="2840062"/>
            <a:chOff x="600075" y="1732967"/>
            <a:chExt cx="8619294" cy="2840062"/>
          </a:xfrm>
        </p:grpSpPr>
        <p:pic>
          <p:nvPicPr>
            <p:cNvPr id="46"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380917" y="1732967"/>
              <a:ext cx="5838452" cy="2840062"/>
            </a:xfrm>
            <a:prstGeom prst="rect">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16200000" scaled="1"/>
              <a:tileRect/>
            </a:gradFill>
            <a:ln>
              <a:solidFill>
                <a:schemeClr val="bg1">
                  <a:lumMod val="75000"/>
                </a:schemeClr>
              </a:soli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pic>
        <p:sp>
          <p:nvSpPr>
            <p:cNvPr id="47" name="AutoShape 67"/>
            <p:cNvSpPr>
              <a:spLocks noChangeArrowheads="1"/>
            </p:cNvSpPr>
            <p:nvPr/>
          </p:nvSpPr>
          <p:spPr bwMode="auto">
            <a:xfrm>
              <a:off x="600075" y="2015726"/>
              <a:ext cx="2952000" cy="1260000"/>
            </a:xfrm>
            <a:prstGeom prst="roundRect">
              <a:avLst>
                <a:gd name="adj" fmla="val 50000"/>
              </a:avLst>
            </a:prstGeom>
            <a:gradFill flip="none" rotWithShape="1">
              <a:gsLst>
                <a:gs pos="0">
                  <a:srgbClr val="009900">
                    <a:shade val="30000"/>
                    <a:satMod val="115000"/>
                  </a:srgbClr>
                </a:gs>
                <a:gs pos="50000">
                  <a:srgbClr val="009900">
                    <a:shade val="67500"/>
                    <a:satMod val="115000"/>
                  </a:srgbClr>
                </a:gs>
                <a:gs pos="100000">
                  <a:srgbClr val="009900">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style>
            <a:lnRef idx="1">
              <a:schemeClr val="accent5"/>
            </a:lnRef>
            <a:fillRef idx="2">
              <a:schemeClr val="accent5"/>
            </a:fillRef>
            <a:effectRef idx="1">
              <a:schemeClr val="accent5"/>
            </a:effectRef>
            <a:fontRef idx="minor">
              <a:schemeClr val="dk1"/>
            </a:fontRef>
          </p:style>
          <p:txBody>
            <a:bodyPr anchor="ctr"/>
            <a:lstStyle/>
            <a:p>
              <a:pPr algn="ctr"/>
              <a:r>
                <a:rPr lang="en-US" altLang="zh-TW"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PDA </a:t>
              </a:r>
              <a:r>
                <a:rPr lang="zh-TW" altLang="en-US"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系統服務</a:t>
              </a:r>
              <a:endParaRPr lang="en-US" altLang="zh-TW"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endParaRPr>
            </a:p>
            <a:p>
              <a:pPr algn="ctr"/>
              <a:r>
                <a:rPr lang="zh-TW" altLang="en-US"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成長 </a:t>
              </a:r>
              <a:r>
                <a:rPr lang="en-US" altLang="zh-TW" b="1" u="sng" dirty="0" smtClean="0">
                  <a:solidFill>
                    <a:srgbClr val="FFFF00"/>
                  </a:solidFill>
                  <a:effectLst>
                    <a:outerShdw blurRad="38100" dist="38100" dir="2700000" algn="tl">
                      <a:srgbClr val="000000">
                        <a:alpha val="43137"/>
                      </a:srgbClr>
                    </a:outerShdw>
                  </a:effectLst>
                  <a:latin typeface="微軟正黑體" pitchFamily="34" charset="-120"/>
                  <a:ea typeface="微軟正黑體" pitchFamily="34" charset="-120"/>
                </a:rPr>
                <a:t>86%</a:t>
              </a:r>
              <a:endParaRPr lang="en-US" altLang="zh-TW" b="1" u="sng" dirty="0">
                <a:solidFill>
                  <a:srgbClr val="FFFF00"/>
                </a:solidFill>
                <a:effectLst>
                  <a:outerShdw blurRad="38100" dist="38100" dir="2700000" algn="tl">
                    <a:srgbClr val="000000">
                      <a:alpha val="43137"/>
                    </a:srgbClr>
                  </a:outerShdw>
                </a:effectLst>
                <a:latin typeface="微軟正黑體" pitchFamily="34" charset="-120"/>
                <a:ea typeface="微軟正黑體" pitchFamily="34" charset="-120"/>
              </a:endParaRPr>
            </a:p>
          </p:txBody>
        </p:sp>
      </p:grpSp>
    </p:spTree>
    <p:extLst>
      <p:ext uri="{BB962C8B-B14F-4D97-AF65-F5344CB8AC3E}">
        <p14:creationId xmlns:p14="http://schemas.microsoft.com/office/powerpoint/2010/main" val="351509857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hold" grpId="0" nodeType="afterEffect">
                                  <p:stCondLst>
                                    <p:cond delay="0"/>
                                  </p:stCondLst>
                                  <p:childTnLst>
                                    <p:animScale>
                                      <p:cBhvr>
                                        <p:cTn id="6" dur="400" fill="hold"/>
                                        <p:tgtEl>
                                          <p:spTgt spid="28"/>
                                        </p:tgtEl>
                                      </p:cBhvr>
                                      <p:by x="150000" y="150000"/>
                                    </p:animScale>
                                  </p:childTnLst>
                                </p:cTn>
                              </p:par>
                            </p:childTnLst>
                          </p:cTn>
                        </p:par>
                        <p:par>
                          <p:cTn id="7" fill="hold">
                            <p:stCondLst>
                              <p:cond delay="800"/>
                            </p:stCondLst>
                            <p:childTnLst>
                              <p:par>
                                <p:cTn id="8" presetID="6" presetClass="emph" presetSubtype="0" autoRev="1" fill="hold" grpId="0" nodeType="afterEffect">
                                  <p:stCondLst>
                                    <p:cond delay="0"/>
                                  </p:stCondLst>
                                  <p:childTnLst>
                                    <p:animScale>
                                      <p:cBhvr>
                                        <p:cTn id="9" dur="400" fill="hold"/>
                                        <p:tgtEl>
                                          <p:spTgt spid="41"/>
                                        </p:tgtEl>
                                      </p:cBhvr>
                                      <p:by x="150000" y="150000"/>
                                    </p:animScale>
                                  </p:childTnLst>
                                </p:cTn>
                              </p:par>
                            </p:childTnLst>
                          </p:cTn>
                        </p:par>
                        <p:par>
                          <p:cTn id="10" fill="hold">
                            <p:stCondLst>
                              <p:cond delay="1600"/>
                            </p:stCondLst>
                            <p:childTnLst>
                              <p:par>
                                <p:cTn id="11" presetID="6" presetClass="emph" presetSubtype="0" autoRev="1" fill="hold" grpId="0" nodeType="afterEffect">
                                  <p:stCondLst>
                                    <p:cond delay="0"/>
                                  </p:stCondLst>
                                  <p:childTnLst>
                                    <p:animScale>
                                      <p:cBhvr>
                                        <p:cTn id="12" dur="400" fill="hold"/>
                                        <p:tgtEl>
                                          <p:spTgt spid="40"/>
                                        </p:tgtEl>
                                      </p:cBhvr>
                                      <p:by x="150000" y="150000"/>
                                    </p:animScale>
                                  </p:childTnLst>
                                </p:cTn>
                              </p:par>
                            </p:childTnLst>
                          </p:cTn>
                        </p:par>
                        <p:par>
                          <p:cTn id="13" fill="hold">
                            <p:stCondLst>
                              <p:cond delay="2400"/>
                            </p:stCondLst>
                            <p:childTnLst>
                              <p:par>
                                <p:cTn id="14" presetID="6" presetClass="emph" presetSubtype="0" autoRev="1" fill="hold" grpId="0" nodeType="afterEffect">
                                  <p:stCondLst>
                                    <p:cond delay="0"/>
                                  </p:stCondLst>
                                  <p:childTnLst>
                                    <p:animScale>
                                      <p:cBhvr>
                                        <p:cTn id="15" dur="400" fill="hold"/>
                                        <p:tgtEl>
                                          <p:spTgt spid="35"/>
                                        </p:tgtEl>
                                      </p:cBhvr>
                                      <p:by x="150000" y="150000"/>
                                    </p:animScale>
                                  </p:childTnLst>
                                </p:cTn>
                              </p:par>
                            </p:childTnLst>
                          </p:cTn>
                        </p:par>
                        <p:par>
                          <p:cTn id="16" fill="hold">
                            <p:stCondLst>
                              <p:cond delay="3200"/>
                            </p:stCondLst>
                            <p:childTnLst>
                              <p:par>
                                <p:cTn id="17" presetID="6" presetClass="emph" presetSubtype="0" autoRev="1" fill="hold" grpId="0" nodeType="afterEffect">
                                  <p:stCondLst>
                                    <p:cond delay="0"/>
                                  </p:stCondLst>
                                  <p:childTnLst>
                                    <p:animScale>
                                      <p:cBhvr>
                                        <p:cTn id="18" dur="400" fill="hold"/>
                                        <p:tgtEl>
                                          <p:spTgt spid="36"/>
                                        </p:tgtEl>
                                      </p:cBhvr>
                                      <p:by x="150000" y="150000"/>
                                    </p:animScale>
                                  </p:childTnLst>
                                </p:cTn>
                              </p:par>
                            </p:childTnLst>
                          </p:cTn>
                        </p:par>
                        <p:par>
                          <p:cTn id="19" fill="hold">
                            <p:stCondLst>
                              <p:cond delay="4000"/>
                            </p:stCondLst>
                            <p:childTnLst>
                              <p:par>
                                <p:cTn id="20" presetID="6" presetClass="emph" presetSubtype="0" fill="hold" grpId="0" nodeType="afterEffect">
                                  <p:stCondLst>
                                    <p:cond delay="0"/>
                                  </p:stCondLst>
                                  <p:childTnLst>
                                    <p:animScale>
                                      <p:cBhvr>
                                        <p:cTn id="21" dur="1000" fill="hold"/>
                                        <p:tgtEl>
                                          <p:spTgt spid="39"/>
                                        </p:tgtEl>
                                      </p:cBhvr>
                                      <p:by x="150000" y="150000"/>
                                    </p:animScale>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additive="base">
                                        <p:cTn id="26" dur="500" fill="hold"/>
                                        <p:tgtEl>
                                          <p:spTgt spid="42"/>
                                        </p:tgtEl>
                                        <p:attrNameLst>
                                          <p:attrName>ppt_x</p:attrName>
                                        </p:attrNameLst>
                                      </p:cBhvr>
                                      <p:tavLst>
                                        <p:tav tm="0">
                                          <p:val>
                                            <p:strVal val="0-#ppt_w/2"/>
                                          </p:val>
                                        </p:tav>
                                        <p:tav tm="100000">
                                          <p:val>
                                            <p:strVal val="#ppt_x"/>
                                          </p:val>
                                        </p:tav>
                                      </p:tavLst>
                                    </p:anim>
                                    <p:anim calcmode="lin" valueType="num">
                                      <p:cBhvr additive="base">
                                        <p:cTn id="27" dur="500" fill="hold"/>
                                        <p:tgtEl>
                                          <p:spTgt spid="4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dissolv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5" grpId="0" animBg="1"/>
      <p:bldP spid="36" grpId="0" animBg="1"/>
      <p:bldP spid="39" grpId="0" animBg="1"/>
      <p:bldP spid="40" grpId="0" animBg="1"/>
      <p:bldP spid="4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latin typeface="微軟正黑體" pitchFamily="34" charset="-120"/>
                <a:ea typeface="微軟正黑體" pitchFamily="34" charset="-120"/>
              </a:rPr>
              <a:t>報告大綱</a:t>
            </a:r>
            <a:endParaRPr lang="zh-TW" altLang="en-US" dirty="0">
              <a:latin typeface="微軟正黑體" pitchFamily="34" charset="-120"/>
              <a:ea typeface="微軟正黑體" pitchFamily="34" charset="-120"/>
            </a:endParaRPr>
          </a:p>
        </p:txBody>
      </p:sp>
      <p:sp>
        <p:nvSpPr>
          <p:cNvPr id="5124" name="投影片編號版面配置區 3"/>
          <p:cNvSpPr>
            <a:spLocks noGrp="1"/>
          </p:cNvSpPr>
          <p:nvPr>
            <p:ph type="sldNum" sz="quarter" idx="10"/>
          </p:nvPr>
        </p:nvSpPr>
        <p:spPr>
          <a:noFill/>
        </p:spPr>
        <p:txBody>
          <a:bodyPr/>
          <a:lstStyle/>
          <a:p>
            <a:fld id="{71166FC5-CC84-45E2-A892-6AA8C37598DC}" type="slidenum">
              <a:rPr lang="zh-TW" altLang="zh-TW" smtClean="0">
                <a:latin typeface="微軟正黑體" pitchFamily="34" charset="-120"/>
                <a:ea typeface="微軟正黑體" pitchFamily="34" charset="-120"/>
              </a:rPr>
              <a:pPr/>
              <a:t>42</a:t>
            </a:fld>
            <a:endParaRPr lang="zh-TW" altLang="zh-TW" smtClean="0">
              <a:latin typeface="微軟正黑體" pitchFamily="34" charset="-120"/>
              <a:ea typeface="微軟正黑體" pitchFamily="34" charset="-120"/>
            </a:endParaRPr>
          </a:p>
        </p:txBody>
      </p:sp>
      <p:sp>
        <p:nvSpPr>
          <p:cNvPr id="5" name="Rectangle 3"/>
          <p:cNvSpPr txBox="1">
            <a:spLocks noChangeArrowheads="1"/>
          </p:cNvSpPr>
          <p:nvPr/>
        </p:nvSpPr>
        <p:spPr bwMode="auto">
          <a:xfrm>
            <a:off x="3275856" y="1000125"/>
            <a:ext cx="5582394" cy="5214938"/>
          </a:xfrm>
          <a:prstGeom prst="rect">
            <a:avLst/>
          </a:prstGeom>
          <a:noFill/>
          <a:ln w="9525">
            <a:noFill/>
            <a:miter lim="800000"/>
            <a:headEnd/>
            <a:tailEnd/>
          </a:ln>
        </p:spPr>
        <p:txBody>
          <a:bodyPr/>
          <a:lstStyle/>
          <a:p>
            <a:pPr marL="342900" indent="-342900" algn="l">
              <a:spcBef>
                <a:spcPct val="20000"/>
              </a:spcBef>
              <a:buClr>
                <a:schemeClr val="hlink"/>
              </a:buClr>
              <a:buFontTx/>
              <a:buChar char="•"/>
              <a:defRPr/>
            </a:pPr>
            <a:r>
              <a:rPr kumimoji="1" lang="zh-TW" altLang="en-US" kern="0" dirty="0" smtClean="0">
                <a:solidFill>
                  <a:srgbClr val="333399"/>
                </a:solidFill>
                <a:latin typeface="微軟正黑體" pitchFamily="34" charset="-120"/>
                <a:ea typeface="微軟正黑體" pitchFamily="34" charset="-120"/>
              </a:rPr>
              <a:t>前言</a:t>
            </a:r>
            <a:endParaRPr kumimoji="1" lang="en-US" altLang="zh-TW" kern="0" dirty="0" smtClean="0">
              <a:solidFill>
                <a:srgbClr val="333399"/>
              </a:solidFill>
              <a:latin typeface="微軟正黑體" pitchFamily="34" charset="-120"/>
              <a:ea typeface="微軟正黑體" pitchFamily="34" charset="-120"/>
            </a:endParaRPr>
          </a:p>
          <a:p>
            <a:pPr marL="800100" lvl="1" indent="-342900" algn="l">
              <a:spcBef>
                <a:spcPct val="20000"/>
              </a:spcBef>
              <a:buClr>
                <a:schemeClr val="hlink"/>
              </a:buClr>
              <a:buFontTx/>
              <a:buChar char="•"/>
              <a:defRPr/>
            </a:pPr>
            <a:r>
              <a:rPr kumimoji="1" lang="en-US" altLang="zh-TW" kern="0" dirty="0" smtClean="0">
                <a:solidFill>
                  <a:srgbClr val="333399"/>
                </a:solidFill>
                <a:latin typeface="微軟正黑體" pitchFamily="34" charset="-120"/>
                <a:ea typeface="微軟正黑體" pitchFamily="34" charset="-120"/>
              </a:rPr>
              <a:t>ITS</a:t>
            </a:r>
          </a:p>
          <a:p>
            <a:pPr marL="800100" lvl="1" indent="-342900" algn="l">
              <a:spcBef>
                <a:spcPct val="20000"/>
              </a:spcBef>
              <a:buClr>
                <a:schemeClr val="hlink"/>
              </a:buClr>
              <a:buFontTx/>
              <a:buChar char="•"/>
              <a:defRPr/>
            </a:pPr>
            <a:r>
              <a:rPr kumimoji="1" lang="en-US" altLang="zh-TW" kern="0" dirty="0" smtClean="0">
                <a:solidFill>
                  <a:srgbClr val="333399"/>
                </a:solidFill>
                <a:latin typeface="微軟正黑體" pitchFamily="34" charset="-120"/>
                <a:ea typeface="微軟正黑體" pitchFamily="34" charset="-120"/>
              </a:rPr>
              <a:t>APTS</a:t>
            </a:r>
          </a:p>
          <a:p>
            <a:pPr marL="342900" indent="-342900" algn="l">
              <a:spcBef>
                <a:spcPct val="20000"/>
              </a:spcBef>
              <a:buClr>
                <a:schemeClr val="hlink"/>
              </a:buClr>
              <a:buFontTx/>
              <a:buChar char="•"/>
              <a:defRPr/>
            </a:pPr>
            <a:r>
              <a:rPr kumimoji="1" lang="en-US" altLang="zh-TW" kern="0" dirty="0" smtClean="0">
                <a:solidFill>
                  <a:srgbClr val="333399"/>
                </a:solidFill>
                <a:latin typeface="微軟正黑體" pitchFamily="34" charset="-120"/>
                <a:ea typeface="微軟正黑體" pitchFamily="34" charset="-120"/>
              </a:rPr>
              <a:t>APTS</a:t>
            </a:r>
            <a:r>
              <a:rPr kumimoji="1" lang="zh-TW" altLang="en-US" kern="0" dirty="0" smtClean="0">
                <a:solidFill>
                  <a:srgbClr val="333399"/>
                </a:solidFill>
                <a:latin typeface="微軟正黑體" pitchFamily="34" charset="-120"/>
                <a:ea typeface="微軟正黑體" pitchFamily="34" charset="-120"/>
              </a:rPr>
              <a:t>過去</a:t>
            </a:r>
            <a:endParaRPr kumimoji="1" lang="en-US" altLang="zh-TW" kern="0" dirty="0" smtClean="0">
              <a:solidFill>
                <a:srgbClr val="333399"/>
              </a:solidFill>
              <a:latin typeface="微軟正黑體" pitchFamily="34" charset="-120"/>
              <a:ea typeface="微軟正黑體" pitchFamily="34" charset="-120"/>
            </a:endParaRPr>
          </a:p>
          <a:p>
            <a:pPr marL="800100" lvl="1" indent="-342900" algn="l">
              <a:spcBef>
                <a:spcPct val="20000"/>
              </a:spcBef>
              <a:buClr>
                <a:schemeClr val="hlink"/>
              </a:buClr>
              <a:buFontTx/>
              <a:buChar char="•"/>
              <a:defRPr/>
            </a:pPr>
            <a:r>
              <a:rPr kumimoji="1" lang="zh-TW" altLang="en-US" kern="0" dirty="0">
                <a:solidFill>
                  <a:srgbClr val="333399"/>
                </a:solidFill>
                <a:latin typeface="微軟正黑體" pitchFamily="34" charset="-120"/>
                <a:ea typeface="微軟正黑體" pitchFamily="34" charset="-120"/>
              </a:rPr>
              <a:t>台灣經驗與實蹟</a:t>
            </a:r>
            <a:endParaRPr kumimoji="1" lang="en-US" altLang="zh-TW" kern="0" dirty="0">
              <a:solidFill>
                <a:srgbClr val="333399"/>
              </a:solidFill>
              <a:latin typeface="微軟正黑體" pitchFamily="34" charset="-120"/>
              <a:ea typeface="微軟正黑體" pitchFamily="34" charset="-120"/>
            </a:endParaRPr>
          </a:p>
          <a:p>
            <a:pPr marL="800100" lvl="1" indent="-342900" algn="l">
              <a:spcBef>
                <a:spcPct val="20000"/>
              </a:spcBef>
              <a:buClr>
                <a:schemeClr val="hlink"/>
              </a:buClr>
              <a:buFontTx/>
              <a:buChar char="•"/>
              <a:defRPr/>
            </a:pPr>
            <a:r>
              <a:rPr kumimoji="1" lang="en-US" altLang="zh-TW" kern="0" dirty="0">
                <a:solidFill>
                  <a:srgbClr val="333399"/>
                </a:solidFill>
                <a:latin typeface="微軟正黑體" pitchFamily="34" charset="-120"/>
                <a:ea typeface="微軟正黑體" pitchFamily="34" charset="-120"/>
              </a:rPr>
              <a:t>ITS</a:t>
            </a:r>
            <a:r>
              <a:rPr kumimoji="1" lang="zh-TW" altLang="en-US" kern="0" dirty="0" smtClean="0">
                <a:solidFill>
                  <a:srgbClr val="333399"/>
                </a:solidFill>
                <a:latin typeface="微軟正黑體" pitchFamily="34" charset="-120"/>
                <a:ea typeface="微軟正黑體" pitchFamily="34" charset="-120"/>
              </a:rPr>
              <a:t>版圖</a:t>
            </a:r>
            <a:endParaRPr kumimoji="1" lang="en-US" altLang="zh-TW" kern="0" dirty="0">
              <a:solidFill>
                <a:srgbClr val="333399"/>
              </a:solidFill>
              <a:latin typeface="微軟正黑體" pitchFamily="34" charset="-120"/>
              <a:ea typeface="微軟正黑體" pitchFamily="34" charset="-120"/>
            </a:endParaRPr>
          </a:p>
          <a:p>
            <a:pPr marL="342900" indent="-342900" algn="l">
              <a:spcBef>
                <a:spcPct val="20000"/>
              </a:spcBef>
              <a:buClr>
                <a:schemeClr val="hlink"/>
              </a:buClr>
              <a:buFontTx/>
              <a:buChar char="•"/>
              <a:defRPr/>
            </a:pPr>
            <a:r>
              <a:rPr kumimoji="1" lang="en-US" altLang="zh-TW" kern="0" dirty="0" smtClean="0">
                <a:solidFill>
                  <a:srgbClr val="333399"/>
                </a:solidFill>
                <a:latin typeface="微軟正黑體" pitchFamily="34" charset="-120"/>
                <a:ea typeface="微軟正黑體" pitchFamily="34" charset="-120"/>
              </a:rPr>
              <a:t>APTS</a:t>
            </a:r>
            <a:r>
              <a:rPr kumimoji="1" lang="zh-TW" altLang="en-US" kern="0" dirty="0" smtClean="0">
                <a:solidFill>
                  <a:srgbClr val="333399"/>
                </a:solidFill>
                <a:latin typeface="微軟正黑體" pitchFamily="34" charset="-120"/>
                <a:ea typeface="微軟正黑體" pitchFamily="34" charset="-120"/>
              </a:rPr>
              <a:t>現在</a:t>
            </a:r>
            <a:endParaRPr kumimoji="1" lang="en-US" altLang="zh-TW" kern="0" dirty="0" smtClean="0">
              <a:solidFill>
                <a:srgbClr val="333399"/>
              </a:solidFill>
              <a:latin typeface="微軟正黑體" pitchFamily="34" charset="-120"/>
              <a:ea typeface="微軟正黑體" pitchFamily="34" charset="-120"/>
            </a:endParaRPr>
          </a:p>
          <a:p>
            <a:pPr marL="800100" lvl="1" indent="-342900" algn="l">
              <a:spcBef>
                <a:spcPct val="20000"/>
              </a:spcBef>
              <a:buClr>
                <a:schemeClr val="hlink"/>
              </a:buClr>
              <a:buFontTx/>
              <a:buChar char="•"/>
              <a:defRPr/>
            </a:pPr>
            <a:r>
              <a:rPr kumimoji="1" lang="zh-TW" altLang="en-US" kern="0" dirty="0">
                <a:solidFill>
                  <a:srgbClr val="333399"/>
                </a:solidFill>
                <a:latin typeface="微軟正黑體" pitchFamily="34" charset="-120"/>
                <a:ea typeface="微軟正黑體" pitchFamily="34" charset="-120"/>
              </a:rPr>
              <a:t>北市公車動態資訊</a:t>
            </a:r>
            <a:r>
              <a:rPr kumimoji="1" lang="zh-TW" altLang="en-US" kern="0" dirty="0" smtClean="0">
                <a:solidFill>
                  <a:srgbClr val="333399"/>
                </a:solidFill>
                <a:latin typeface="微軟正黑體" pitchFamily="34" charset="-120"/>
                <a:ea typeface="微軟正黑體" pitchFamily="34" charset="-120"/>
              </a:rPr>
              <a:t>系統</a:t>
            </a:r>
            <a:endParaRPr kumimoji="1" lang="en-US" altLang="zh-TW" kern="0" dirty="0" smtClean="0">
              <a:solidFill>
                <a:srgbClr val="333399"/>
              </a:solidFill>
              <a:latin typeface="微軟正黑體" pitchFamily="34" charset="-120"/>
              <a:ea typeface="微軟正黑體" pitchFamily="34" charset="-120"/>
            </a:endParaRPr>
          </a:p>
          <a:p>
            <a:pPr marL="342900" indent="-342900" algn="l">
              <a:spcBef>
                <a:spcPct val="20000"/>
              </a:spcBef>
              <a:buClr>
                <a:schemeClr val="hlink"/>
              </a:buClr>
              <a:buFontTx/>
              <a:buChar char="•"/>
              <a:defRPr/>
            </a:pPr>
            <a:r>
              <a:rPr kumimoji="1" lang="en-US" altLang="zh-TW" kern="0" dirty="0" smtClean="0">
                <a:solidFill>
                  <a:srgbClr val="FF0000"/>
                </a:solidFill>
                <a:latin typeface="微軟正黑體" pitchFamily="34" charset="-120"/>
                <a:ea typeface="微軟正黑體" pitchFamily="34" charset="-120"/>
              </a:rPr>
              <a:t>APTS</a:t>
            </a:r>
            <a:r>
              <a:rPr kumimoji="1" lang="zh-TW" altLang="en-US" kern="0" dirty="0" smtClean="0">
                <a:solidFill>
                  <a:srgbClr val="FF0000"/>
                </a:solidFill>
                <a:latin typeface="微軟正黑體" pitchFamily="34" charset="-120"/>
                <a:ea typeface="微軟正黑體" pitchFamily="34" charset="-120"/>
              </a:rPr>
              <a:t>未來</a:t>
            </a:r>
            <a:endParaRPr kumimoji="1" lang="en-US" altLang="zh-TW" kern="0" dirty="0" smtClean="0">
              <a:solidFill>
                <a:srgbClr val="FF0000"/>
              </a:solidFill>
              <a:latin typeface="微軟正黑體" pitchFamily="34" charset="-120"/>
              <a:ea typeface="微軟正黑體" pitchFamily="34" charset="-120"/>
            </a:endParaRPr>
          </a:p>
          <a:p>
            <a:pPr marL="800100" lvl="1" indent="-342900" algn="l">
              <a:spcBef>
                <a:spcPct val="20000"/>
              </a:spcBef>
              <a:buClr>
                <a:schemeClr val="hlink"/>
              </a:buClr>
              <a:buFontTx/>
              <a:buChar char="•"/>
              <a:defRPr/>
            </a:pPr>
            <a:r>
              <a:rPr kumimoji="1" lang="zh-TW" altLang="en-US" kern="0" dirty="0" smtClean="0">
                <a:solidFill>
                  <a:srgbClr val="333399"/>
                </a:solidFill>
                <a:latin typeface="微軟正黑體" pitchFamily="34" charset="-120"/>
                <a:ea typeface="微軟正黑體" pitchFamily="34" charset="-120"/>
              </a:rPr>
              <a:t>未來發展方向</a:t>
            </a:r>
            <a:endParaRPr kumimoji="1" lang="en-US" altLang="zh-TW" kern="0" dirty="0" smtClean="0">
              <a:solidFill>
                <a:srgbClr val="333399"/>
              </a:solidFill>
              <a:latin typeface="微軟正黑體" pitchFamily="34" charset="-120"/>
              <a:ea typeface="微軟正黑體" pitchFamily="34" charset="-120"/>
            </a:endParaRPr>
          </a:p>
          <a:p>
            <a:pPr marL="342900" indent="-342900" algn="l">
              <a:spcBef>
                <a:spcPct val="20000"/>
              </a:spcBef>
              <a:buClr>
                <a:schemeClr val="hlink"/>
              </a:buClr>
              <a:buFontTx/>
              <a:buChar char="•"/>
              <a:defRPr/>
            </a:pPr>
            <a:r>
              <a:rPr kumimoji="1" lang="zh-TW" altLang="en-US" kern="0" dirty="0" smtClean="0">
                <a:solidFill>
                  <a:srgbClr val="333399"/>
                </a:solidFill>
                <a:latin typeface="微軟正黑體" pitchFamily="34" charset="-120"/>
                <a:ea typeface="微軟正黑體" pitchFamily="34" charset="-120"/>
              </a:rPr>
              <a:t>結語</a:t>
            </a:r>
            <a:endParaRPr kumimoji="1" lang="en-US" altLang="zh-TW" kern="0" dirty="0" smtClean="0">
              <a:solidFill>
                <a:srgbClr val="333399"/>
              </a:solidFill>
              <a:latin typeface="微軟正黑體" pitchFamily="34" charset="-120"/>
              <a:ea typeface="微軟正黑體" pitchFamily="34" charset="-120"/>
            </a:endParaRPr>
          </a:p>
          <a:p>
            <a:pPr marL="342900" indent="-342900" algn="l">
              <a:spcBef>
                <a:spcPct val="20000"/>
              </a:spcBef>
              <a:buClr>
                <a:schemeClr val="hlink"/>
              </a:buClr>
              <a:buFontTx/>
              <a:buChar char="•"/>
              <a:defRPr/>
            </a:pPr>
            <a:endParaRPr kumimoji="1" lang="en-US" altLang="zh-TW" kern="0" dirty="0">
              <a:solidFill>
                <a:srgbClr val="333399"/>
              </a:solidFill>
              <a:latin typeface="微軟正黑體" pitchFamily="34" charset="-120"/>
              <a:ea typeface="微軟正黑體" pitchFamily="34" charset="-120"/>
            </a:endParaRPr>
          </a:p>
          <a:p>
            <a:pPr marL="742950" lvl="1" indent="-285750">
              <a:spcBef>
                <a:spcPct val="20000"/>
              </a:spcBef>
              <a:buClr>
                <a:srgbClr val="3333CC"/>
              </a:buClr>
              <a:buSzPct val="50000"/>
              <a:defRPr/>
            </a:pPr>
            <a:endParaRPr kumimoji="1" lang="zh-TW" altLang="en-US" kern="0" dirty="0">
              <a:solidFill>
                <a:srgbClr val="333399"/>
              </a:solidFill>
              <a:latin typeface="微軟正黑體" pitchFamily="34" charset="-120"/>
              <a:ea typeface="微軟正黑體" pitchFamily="34" charset="-120"/>
            </a:endParaRPr>
          </a:p>
        </p:txBody>
      </p:sp>
      <p:pic>
        <p:nvPicPr>
          <p:cNvPr id="5126" name="Picture 9" descr="public-speaking"/>
          <p:cNvPicPr>
            <a:picLocks noChangeAspect="1" noChangeArrowheads="1"/>
          </p:cNvPicPr>
          <p:nvPr/>
        </p:nvPicPr>
        <p:blipFill>
          <a:blip r:embed="rId3" cstate="print"/>
          <a:srcRect/>
          <a:stretch>
            <a:fillRect/>
          </a:stretch>
        </p:blipFill>
        <p:spPr bwMode="auto">
          <a:xfrm>
            <a:off x="98425" y="1285875"/>
            <a:ext cx="3113088" cy="4799013"/>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228600"/>
            <a:ext cx="7543800" cy="457200"/>
          </a:xfrm>
        </p:spPr>
        <p:txBody>
          <a:bodyPr/>
          <a:lstStyle/>
          <a:p>
            <a:pPr>
              <a:defRPr/>
            </a:pPr>
            <a:r>
              <a:rPr lang="zh-TW" altLang="en-US" dirty="0">
                <a:latin typeface="微軟正黑體" pitchFamily="34" charset="-120"/>
                <a:ea typeface="微軟正黑體" pitchFamily="34" charset="-120"/>
              </a:rPr>
              <a:t>北市公車動態未來發展方向</a:t>
            </a:r>
            <a:r>
              <a:rPr lang="en-US" altLang="zh-TW" dirty="0">
                <a:latin typeface="微軟正黑體" pitchFamily="34" charset="-120"/>
                <a:ea typeface="微軟正黑體" pitchFamily="34" charset="-120"/>
              </a:rPr>
              <a:t>-</a:t>
            </a:r>
            <a:r>
              <a:rPr lang="zh-TW" altLang="en-US" dirty="0">
                <a:latin typeface="微軟正黑體" pitchFamily="34" charset="-120"/>
                <a:ea typeface="微軟正黑體" pitchFamily="34" charset="-120"/>
              </a:rPr>
              <a:t>三度五化</a:t>
            </a:r>
          </a:p>
        </p:txBody>
      </p:sp>
      <p:sp>
        <p:nvSpPr>
          <p:cNvPr id="22531" name="內容版面配置區 2"/>
          <p:cNvSpPr>
            <a:spLocks noGrp="1"/>
          </p:cNvSpPr>
          <p:nvPr>
            <p:ph idx="1"/>
          </p:nvPr>
        </p:nvSpPr>
        <p:spPr>
          <a:xfrm>
            <a:off x="107504" y="838200"/>
            <a:ext cx="9036496" cy="5687144"/>
          </a:xfrm>
        </p:spPr>
        <p:txBody>
          <a:bodyPr/>
          <a:lstStyle/>
          <a:p>
            <a:pPr lvl="1"/>
            <a:r>
              <a:rPr lang="zh-TW" altLang="en-US" sz="2600" dirty="0" smtClean="0">
                <a:latin typeface="微軟正黑體" panose="020B0604030504040204" pitchFamily="34" charset="-120"/>
                <a:ea typeface="微軟正黑體" panose="020B0604030504040204" pitchFamily="34" charset="-120"/>
              </a:rPr>
              <a:t>系統標準化</a:t>
            </a:r>
            <a:endParaRPr lang="en-US" altLang="zh-TW" sz="2600" dirty="0" smtClean="0">
              <a:latin typeface="微軟正黑體" panose="020B0604030504040204" pitchFamily="34" charset="-120"/>
              <a:ea typeface="微軟正黑體" panose="020B0604030504040204" pitchFamily="34" charset="-120"/>
            </a:endParaRPr>
          </a:p>
          <a:p>
            <a:pPr lvl="2"/>
            <a:r>
              <a:rPr lang="zh-TW" altLang="en-US" sz="2200" dirty="0" smtClean="0">
                <a:latin typeface="微軟正黑體" panose="020B0604030504040204" pitchFamily="34" charset="-120"/>
                <a:ea typeface="微軟正黑體" panose="020B0604030504040204" pitchFamily="34" charset="-120"/>
              </a:rPr>
              <a:t>設備到中心系統端採用相同標準格式，容易管理</a:t>
            </a:r>
            <a:endParaRPr lang="zh-TW" altLang="en-US" sz="2200" dirty="0">
              <a:latin typeface="微軟正黑體" panose="020B0604030504040204" pitchFamily="34" charset="-120"/>
              <a:ea typeface="微軟正黑體" panose="020B0604030504040204" pitchFamily="34" charset="-120"/>
            </a:endParaRPr>
          </a:p>
          <a:p>
            <a:pPr lvl="1"/>
            <a:r>
              <a:rPr lang="zh-TW" altLang="en-US" sz="2600" dirty="0">
                <a:latin typeface="微軟正黑體" panose="020B0604030504040204" pitchFamily="34" charset="-120"/>
                <a:ea typeface="微軟正黑體" panose="020B0604030504040204" pitchFamily="34" charset="-120"/>
              </a:rPr>
              <a:t>調度行動化</a:t>
            </a:r>
            <a:endParaRPr lang="en-US" altLang="zh-TW" sz="2600" dirty="0">
              <a:latin typeface="微軟正黑體" panose="020B0604030504040204" pitchFamily="34" charset="-120"/>
              <a:ea typeface="微軟正黑體" panose="020B0604030504040204" pitchFamily="34" charset="-120"/>
            </a:endParaRPr>
          </a:p>
          <a:p>
            <a:pPr lvl="2"/>
            <a:r>
              <a:rPr lang="zh-TW" altLang="en-US" sz="2200" dirty="0">
                <a:latin typeface="微軟正黑體" panose="020B0604030504040204" pitchFamily="34" charset="-120"/>
                <a:ea typeface="微軟正黑體" panose="020B0604030504040204" pitchFamily="34" charset="-120"/>
              </a:rPr>
              <a:t>調度人員機動性高，提供行動調度系統供人員進行機動調度</a:t>
            </a:r>
            <a:endParaRPr lang="en-US" altLang="zh-TW" sz="2200" dirty="0">
              <a:latin typeface="微軟正黑體" panose="020B0604030504040204" pitchFamily="34" charset="-120"/>
              <a:ea typeface="微軟正黑體" panose="020B0604030504040204" pitchFamily="34" charset="-120"/>
            </a:endParaRPr>
          </a:p>
          <a:p>
            <a:pPr lvl="1"/>
            <a:r>
              <a:rPr lang="zh-TW" altLang="en-US" sz="2600" dirty="0" smtClean="0">
                <a:latin typeface="微軟正黑體" panose="020B0604030504040204" pitchFamily="34" charset="-120"/>
                <a:ea typeface="微軟正黑體" panose="020B0604030504040204" pitchFamily="34" charset="-120"/>
              </a:rPr>
              <a:t>管理智慧化</a:t>
            </a:r>
            <a:endParaRPr lang="en-US" altLang="zh-TW" sz="2600" dirty="0" smtClean="0">
              <a:latin typeface="微軟正黑體" panose="020B0604030504040204" pitchFamily="34" charset="-120"/>
              <a:ea typeface="微軟正黑體" panose="020B0604030504040204" pitchFamily="34" charset="-120"/>
            </a:endParaRPr>
          </a:p>
          <a:p>
            <a:pPr lvl="2"/>
            <a:r>
              <a:rPr lang="zh-TW" altLang="en-US" sz="2200" dirty="0">
                <a:latin typeface="微軟正黑體" panose="020B0604030504040204" pitchFamily="34" charset="-120"/>
                <a:ea typeface="微軟正黑體" panose="020B0604030504040204" pitchFamily="34" charset="-120"/>
              </a:rPr>
              <a:t>稽核管理提昇共同營運平台，稽核管理提昇為決策支援</a:t>
            </a:r>
            <a:r>
              <a:rPr lang="zh-TW" altLang="en-US" sz="2200" dirty="0" smtClean="0">
                <a:latin typeface="微軟正黑體" panose="020B0604030504040204" pitchFamily="34" charset="-120"/>
                <a:ea typeface="微軟正黑體" panose="020B0604030504040204" pitchFamily="34" charset="-120"/>
              </a:rPr>
              <a:t>系統</a:t>
            </a:r>
            <a:endParaRPr lang="en-US" altLang="zh-TW" sz="2200" dirty="0" smtClean="0">
              <a:latin typeface="微軟正黑體" panose="020B0604030504040204" pitchFamily="34" charset="-120"/>
              <a:ea typeface="微軟正黑體" panose="020B0604030504040204" pitchFamily="34" charset="-120"/>
            </a:endParaRPr>
          </a:p>
          <a:p>
            <a:pPr lvl="2"/>
            <a:r>
              <a:rPr lang="zh-TW" altLang="en-US" sz="2200" dirty="0" smtClean="0">
                <a:latin typeface="微軟正黑體" panose="020B0604030504040204" pitchFamily="34" charset="-120"/>
                <a:ea typeface="微軟正黑體" panose="020B0604030504040204" pitchFamily="34" charset="-120"/>
              </a:rPr>
              <a:t>大數據分析回饋</a:t>
            </a:r>
            <a:endParaRPr lang="en-US" altLang="zh-TW" sz="2200" dirty="0">
              <a:latin typeface="微軟正黑體" panose="020B0604030504040204" pitchFamily="34" charset="-120"/>
              <a:ea typeface="微軟正黑體" panose="020B0604030504040204" pitchFamily="34" charset="-120"/>
            </a:endParaRPr>
          </a:p>
          <a:p>
            <a:pPr lvl="1"/>
            <a:r>
              <a:rPr lang="zh-TW" altLang="en-US" sz="2600" dirty="0" smtClean="0">
                <a:latin typeface="微軟正黑體" panose="020B0604030504040204" pitchFamily="34" charset="-120"/>
                <a:ea typeface="微軟正黑體" panose="020B0604030504040204" pitchFamily="34" charset="-120"/>
              </a:rPr>
              <a:t>便民雲端化</a:t>
            </a:r>
            <a:endParaRPr lang="en-US" altLang="zh-TW" sz="2600" dirty="0" smtClean="0">
              <a:latin typeface="微軟正黑體" panose="020B0604030504040204" pitchFamily="34" charset="-120"/>
              <a:ea typeface="微軟正黑體" panose="020B0604030504040204" pitchFamily="34" charset="-120"/>
            </a:endParaRPr>
          </a:p>
          <a:p>
            <a:pPr lvl="2"/>
            <a:r>
              <a:rPr lang="zh-TW" altLang="en-US" sz="2200" dirty="0">
                <a:latin typeface="微軟正黑體" panose="020B0604030504040204" pitchFamily="34" charset="-120"/>
                <a:ea typeface="微軟正黑體" panose="020B0604030504040204" pitchFamily="34" charset="-120"/>
              </a:rPr>
              <a:t>因應便民需求</a:t>
            </a:r>
            <a:r>
              <a:rPr lang="zh-TW" altLang="en-US" sz="2200" dirty="0" smtClean="0">
                <a:latin typeface="微軟正黑體" panose="020B0604030504040204" pitchFamily="34" charset="-120"/>
                <a:ea typeface="微軟正黑體" panose="020B0604030504040204" pitchFamily="34" charset="-120"/>
              </a:rPr>
              <a:t>變異較</a:t>
            </a:r>
            <a:r>
              <a:rPr lang="zh-TW" altLang="en-US" sz="2200" dirty="0">
                <a:latin typeface="微軟正黑體" panose="020B0604030504040204" pitchFamily="34" charset="-120"/>
                <a:ea typeface="微軟正黑體" panose="020B0604030504040204" pitchFamily="34" charset="-120"/>
              </a:rPr>
              <a:t>大，服務採雲端化，具備成本彈性</a:t>
            </a:r>
            <a:endParaRPr lang="en-US" altLang="zh-TW" sz="2200" dirty="0">
              <a:latin typeface="微軟正黑體" panose="020B0604030504040204" pitchFamily="34" charset="-120"/>
              <a:ea typeface="微軟正黑體" panose="020B0604030504040204" pitchFamily="34" charset="-120"/>
            </a:endParaRPr>
          </a:p>
          <a:p>
            <a:pPr lvl="1"/>
            <a:r>
              <a:rPr lang="zh-TW" altLang="en-US" sz="2600" dirty="0" smtClean="0">
                <a:latin typeface="微軟正黑體" panose="020B0604030504040204" pitchFamily="34" charset="-120"/>
                <a:ea typeface="微軟正黑體" panose="020B0604030504040204" pitchFamily="34" charset="-120"/>
              </a:rPr>
              <a:t>加值多元化</a:t>
            </a:r>
            <a:endParaRPr lang="en-US" altLang="zh-TW" sz="2600" dirty="0">
              <a:latin typeface="微軟正黑體" panose="020B0604030504040204" pitchFamily="34" charset="-120"/>
              <a:ea typeface="微軟正黑體" panose="020B0604030504040204" pitchFamily="34" charset="-120"/>
            </a:endParaRPr>
          </a:p>
          <a:p>
            <a:pPr lvl="2"/>
            <a:r>
              <a:rPr lang="zh-TW" altLang="en-US" sz="2200" dirty="0">
                <a:latin typeface="微軟正黑體" panose="020B0604030504040204" pitchFamily="34" charset="-120"/>
                <a:ea typeface="微軟正黑體" panose="020B0604030504040204" pitchFamily="34" charset="-120"/>
              </a:rPr>
              <a:t>開放資料，開放</a:t>
            </a:r>
            <a:r>
              <a:rPr lang="en-US" altLang="zh-TW" sz="2200" dirty="0">
                <a:latin typeface="微軟正黑體" panose="020B0604030504040204" pitchFamily="34" charset="-120"/>
                <a:ea typeface="微軟正黑體" panose="020B0604030504040204" pitchFamily="34" charset="-120"/>
              </a:rPr>
              <a:t>API</a:t>
            </a:r>
            <a:r>
              <a:rPr lang="zh-TW" altLang="en-US" sz="2200" dirty="0">
                <a:latin typeface="微軟正黑體" panose="020B0604030504040204" pitchFamily="34" charset="-120"/>
                <a:ea typeface="微軟正黑體" panose="020B0604030504040204" pitchFamily="34" charset="-120"/>
              </a:rPr>
              <a:t>，提供更豐富資料</a:t>
            </a:r>
          </a:p>
          <a:p>
            <a:endParaRPr lang="zh-TW" altLang="en-US" dirty="0" smtClean="0">
              <a:latin typeface="微軟正黑體" panose="020B0604030504040204" pitchFamily="34" charset="-120"/>
              <a:ea typeface="微軟正黑體" panose="020B0604030504040204" pitchFamily="34" charset="-120"/>
            </a:endParaRPr>
          </a:p>
        </p:txBody>
      </p:sp>
      <p:sp>
        <p:nvSpPr>
          <p:cNvPr id="22532" name="投影片編號版面配置區 3"/>
          <p:cNvSpPr>
            <a:spLocks noGrp="1"/>
          </p:cNvSpPr>
          <p:nvPr>
            <p:ph type="sldNum" sz="quarter" idx="10"/>
          </p:nvPr>
        </p:nvSpPr>
        <p:spPr>
          <a:noFill/>
        </p:spPr>
        <p:txBody>
          <a:bodyPr/>
          <a:lstStyle/>
          <a:p>
            <a:fld id="{99692CF8-0D44-4C42-8781-76574E75ECED}" type="slidenum">
              <a:rPr lang="zh-TW" altLang="zh-TW" smtClean="0">
                <a:ea typeface="新細明體" charset="-120"/>
              </a:rPr>
              <a:pPr/>
              <a:t>43</a:t>
            </a:fld>
            <a:endParaRPr lang="zh-TW" altLang="zh-TW" smtClean="0">
              <a:ea typeface="新細明體" charset="-120"/>
            </a:endParaRPr>
          </a:p>
        </p:txBody>
      </p:sp>
      <p:graphicFrame>
        <p:nvGraphicFramePr>
          <p:cNvPr id="5" name="內容版面配置區 4"/>
          <p:cNvGraphicFramePr>
            <a:graphicFrameLocks/>
          </p:cNvGraphicFramePr>
          <p:nvPr>
            <p:extLst>
              <p:ext uri="{D42A27DB-BD31-4B8C-83A1-F6EECF244321}">
                <p14:modId xmlns:p14="http://schemas.microsoft.com/office/powerpoint/2010/main" val="236124979"/>
              </p:ext>
            </p:extLst>
          </p:nvPr>
        </p:nvGraphicFramePr>
        <p:xfrm>
          <a:off x="395536" y="5085184"/>
          <a:ext cx="8172480" cy="17841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4128412"/>
      </p:ext>
    </p:extLst>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itchFamily="34" charset="-120"/>
                <a:ea typeface="微軟正黑體" pitchFamily="34" charset="-120"/>
              </a:rPr>
              <a:t>系統標準化</a:t>
            </a:r>
          </a:p>
        </p:txBody>
      </p:sp>
      <p:grpSp>
        <p:nvGrpSpPr>
          <p:cNvPr id="40" name="群組 39"/>
          <p:cNvGrpSpPr/>
          <p:nvPr/>
        </p:nvGrpSpPr>
        <p:grpSpPr>
          <a:xfrm>
            <a:off x="179512" y="1268760"/>
            <a:ext cx="5485567" cy="5040560"/>
            <a:chOff x="179512" y="1268760"/>
            <a:chExt cx="5485567" cy="5040560"/>
          </a:xfrm>
        </p:grpSpPr>
        <p:sp>
          <p:nvSpPr>
            <p:cNvPr id="41" name="矩形 40"/>
            <p:cNvSpPr/>
            <p:nvPr>
              <p:custDataLst>
                <p:tags r:id="rId4"/>
              </p:custDataLst>
            </p:nvPr>
          </p:nvSpPr>
          <p:spPr>
            <a:xfrm>
              <a:off x="4283968" y="1340768"/>
              <a:ext cx="1080120" cy="576064"/>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zh-TW" altLang="en-US" sz="1200" b="1" dirty="0" smtClean="0">
                  <a:latin typeface="微軟正黑體" pitchFamily="34" charset="-120"/>
                  <a:ea typeface="微軟正黑體" pitchFamily="34" charset="-120"/>
                </a:rPr>
                <a:t>演算中心</a:t>
              </a:r>
              <a:endParaRPr lang="en-US" altLang="zh-TW" sz="1200" b="1" dirty="0" smtClean="0">
                <a:latin typeface="微軟正黑體" pitchFamily="34" charset="-120"/>
                <a:ea typeface="微軟正黑體" pitchFamily="34" charset="-120"/>
              </a:endParaRPr>
            </a:p>
          </p:txBody>
        </p:sp>
        <p:sp>
          <p:nvSpPr>
            <p:cNvPr id="42" name="矩形 41"/>
            <p:cNvSpPr/>
            <p:nvPr>
              <p:custDataLst>
                <p:tags r:id="rId5"/>
              </p:custDataLst>
            </p:nvPr>
          </p:nvSpPr>
          <p:spPr>
            <a:xfrm>
              <a:off x="2163920" y="1268760"/>
              <a:ext cx="1399968" cy="576064"/>
            </a:xfrm>
            <a:prstGeom prst="rect">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pPr>
              <a:r>
                <a:rPr lang="en-US" altLang="ko-KR" sz="1400" b="1" dirty="0">
                  <a:solidFill>
                    <a:schemeClr val="bg1"/>
                  </a:solidFill>
                  <a:latin typeface="微軟正黑體" pitchFamily="34" charset="-120"/>
                  <a:ea typeface="微軟正黑體" pitchFamily="34" charset="-120"/>
                </a:rPr>
                <a:t>ADP</a:t>
              </a:r>
              <a:endParaRPr lang="ko-KR" altLang="en-US" sz="1400" b="1" dirty="0">
                <a:solidFill>
                  <a:schemeClr val="bg1"/>
                </a:solidFill>
                <a:latin typeface="微軟正黑體" pitchFamily="34" charset="-120"/>
                <a:ea typeface="微軟正黑體" pitchFamily="34" charset="-120"/>
              </a:endParaRPr>
            </a:p>
          </p:txBody>
        </p:sp>
        <p:sp>
          <p:nvSpPr>
            <p:cNvPr id="43" name="矩形 42"/>
            <p:cNvSpPr/>
            <p:nvPr>
              <p:custDataLst>
                <p:tags r:id="rId6"/>
              </p:custDataLst>
            </p:nvPr>
          </p:nvSpPr>
          <p:spPr>
            <a:xfrm>
              <a:off x="179512" y="2348880"/>
              <a:ext cx="5400600" cy="2978646"/>
            </a:xfrm>
            <a:prstGeom prst="rect">
              <a:avLst/>
            </a:prstGeom>
            <a:ln w="12700">
              <a:solidFill>
                <a:schemeClr val="bg1">
                  <a:lumMod val="50000"/>
                </a:schemeClr>
              </a:solidFill>
              <a:prstDash val="sysDash"/>
            </a:ln>
          </p:spPr>
          <p:style>
            <a:lnRef idx="1">
              <a:schemeClr val="accent2"/>
            </a:lnRef>
            <a:fillRef idx="2">
              <a:schemeClr val="accent2"/>
            </a:fillRef>
            <a:effectRef idx="1">
              <a:schemeClr val="accent2"/>
            </a:effectRef>
            <a:fontRef idx="minor">
              <a:schemeClr val="dk1"/>
            </a:fontRef>
          </p:style>
          <p:txBody>
            <a:bodyPr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endParaRPr kumimoji="0" lang="en-US" altLang="zh-TW" sz="1200" b="1" dirty="0" smtClean="0">
                <a:latin typeface="微軟正黑體" pitchFamily="34" charset="-120"/>
                <a:ea typeface="微軟正黑體" pitchFamily="34" charset="-120"/>
              </a:endParaRPr>
            </a:p>
            <a:p>
              <a:pPr algn="ctr" fontAlgn="auto">
                <a:spcBef>
                  <a:spcPts val="0"/>
                </a:spcBef>
                <a:spcAft>
                  <a:spcPts val="0"/>
                </a:spcAft>
                <a:defRPr/>
              </a:pPr>
              <a:endParaRPr lang="en-US" altLang="zh-TW" sz="1200" b="1" dirty="0" smtClean="0">
                <a:latin typeface="微軟正黑體" pitchFamily="34" charset="-120"/>
                <a:ea typeface="微軟正黑體" pitchFamily="34" charset="-120"/>
              </a:endParaRPr>
            </a:p>
            <a:p>
              <a:pPr algn="ctr" fontAlgn="auto">
                <a:spcBef>
                  <a:spcPts val="0"/>
                </a:spcBef>
                <a:spcAft>
                  <a:spcPts val="0"/>
                </a:spcAft>
                <a:defRPr/>
              </a:pPr>
              <a:endParaRPr kumimoji="0" lang="en-US" altLang="zh-TW" sz="1200" b="1" dirty="0" smtClean="0">
                <a:latin typeface="微軟正黑體" pitchFamily="34" charset="-120"/>
                <a:ea typeface="微軟正黑體" pitchFamily="34" charset="-120"/>
              </a:endParaRPr>
            </a:p>
            <a:p>
              <a:pPr algn="ctr" fontAlgn="auto">
                <a:spcBef>
                  <a:spcPts val="0"/>
                </a:spcBef>
                <a:spcAft>
                  <a:spcPts val="0"/>
                </a:spcAft>
                <a:defRPr/>
              </a:pPr>
              <a:endParaRPr lang="en-US" altLang="zh-TW" sz="1200" b="1" dirty="0" smtClean="0">
                <a:latin typeface="微軟正黑體" pitchFamily="34" charset="-120"/>
                <a:ea typeface="微軟正黑體" pitchFamily="34" charset="-120"/>
              </a:endParaRPr>
            </a:p>
            <a:p>
              <a:pPr algn="ctr" fontAlgn="auto">
                <a:spcBef>
                  <a:spcPts val="0"/>
                </a:spcBef>
                <a:spcAft>
                  <a:spcPts val="0"/>
                </a:spcAft>
                <a:defRPr/>
              </a:pPr>
              <a:endParaRPr kumimoji="0" lang="en-US" altLang="zh-TW" sz="1200" b="1" dirty="0" smtClean="0">
                <a:latin typeface="微軟正黑體" pitchFamily="34" charset="-120"/>
                <a:ea typeface="微軟正黑體" pitchFamily="34" charset="-120"/>
              </a:endParaRPr>
            </a:p>
            <a:p>
              <a:pPr algn="ctr" fontAlgn="auto">
                <a:spcBef>
                  <a:spcPts val="0"/>
                </a:spcBef>
                <a:spcAft>
                  <a:spcPts val="0"/>
                </a:spcAft>
                <a:defRPr/>
              </a:pPr>
              <a:endParaRPr lang="en-US" altLang="zh-TW" sz="1200" b="1" dirty="0" smtClean="0">
                <a:latin typeface="微軟正黑體" pitchFamily="34" charset="-120"/>
                <a:ea typeface="微軟正黑體" pitchFamily="34" charset="-120"/>
              </a:endParaRPr>
            </a:p>
            <a:p>
              <a:pPr algn="ctr" fontAlgn="auto">
                <a:spcBef>
                  <a:spcPts val="0"/>
                </a:spcBef>
                <a:spcAft>
                  <a:spcPts val="0"/>
                </a:spcAft>
                <a:defRPr/>
              </a:pPr>
              <a:endParaRPr kumimoji="0" lang="en-US" altLang="zh-TW" sz="1200" b="1" dirty="0" smtClean="0">
                <a:latin typeface="微軟正黑體" pitchFamily="34" charset="-120"/>
                <a:ea typeface="微軟正黑體" pitchFamily="34" charset="-120"/>
              </a:endParaRPr>
            </a:p>
            <a:p>
              <a:pPr algn="ctr" fontAlgn="auto">
                <a:spcBef>
                  <a:spcPts val="0"/>
                </a:spcBef>
                <a:spcAft>
                  <a:spcPts val="0"/>
                </a:spcAft>
                <a:defRPr/>
              </a:pPr>
              <a:endParaRPr lang="en-US" altLang="zh-TW" sz="1200" b="1" dirty="0" smtClean="0">
                <a:latin typeface="微軟正黑體" pitchFamily="34" charset="-120"/>
                <a:ea typeface="微軟正黑體" pitchFamily="34" charset="-120"/>
              </a:endParaRPr>
            </a:p>
            <a:p>
              <a:pPr algn="ctr" fontAlgn="auto">
                <a:spcBef>
                  <a:spcPts val="0"/>
                </a:spcBef>
                <a:spcAft>
                  <a:spcPts val="0"/>
                </a:spcAft>
                <a:defRPr/>
              </a:pPr>
              <a:endParaRPr kumimoji="0" lang="en-US" altLang="zh-TW" sz="1200" b="1" dirty="0" smtClean="0">
                <a:latin typeface="微軟正黑體" pitchFamily="34" charset="-120"/>
                <a:ea typeface="微軟正黑體" pitchFamily="34" charset="-120"/>
              </a:endParaRPr>
            </a:p>
            <a:p>
              <a:pPr algn="ctr" fontAlgn="auto">
                <a:spcBef>
                  <a:spcPts val="0"/>
                </a:spcBef>
                <a:spcAft>
                  <a:spcPts val="0"/>
                </a:spcAft>
                <a:defRPr/>
              </a:pPr>
              <a:endParaRPr lang="en-US" altLang="zh-TW" sz="1200" b="1" dirty="0" smtClean="0">
                <a:latin typeface="微軟正黑體" pitchFamily="34" charset="-120"/>
                <a:ea typeface="微軟正黑體" pitchFamily="34" charset="-120"/>
              </a:endParaRPr>
            </a:p>
            <a:p>
              <a:pPr algn="ctr" fontAlgn="auto">
                <a:spcBef>
                  <a:spcPts val="0"/>
                </a:spcBef>
                <a:spcAft>
                  <a:spcPts val="0"/>
                </a:spcAft>
                <a:defRPr/>
              </a:pPr>
              <a:endParaRPr kumimoji="0" lang="en-US" altLang="zh-TW" sz="1200" b="1" dirty="0" smtClean="0">
                <a:latin typeface="微軟正黑體" pitchFamily="34" charset="-120"/>
                <a:ea typeface="微軟正黑體" pitchFamily="34" charset="-120"/>
              </a:endParaRPr>
            </a:p>
          </p:txBody>
        </p:sp>
        <p:sp>
          <p:nvSpPr>
            <p:cNvPr id="44" name="圓柱 43"/>
            <p:cNvSpPr/>
            <p:nvPr>
              <p:custDataLst>
                <p:tags r:id="rId7"/>
              </p:custDataLst>
            </p:nvPr>
          </p:nvSpPr>
          <p:spPr>
            <a:xfrm>
              <a:off x="539552" y="1340768"/>
              <a:ext cx="1080120" cy="648072"/>
            </a:xfrm>
            <a:prstGeom prst="can">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lin ang="16200000" scaled="1"/>
              <a:tileRect/>
            </a:gradFill>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pPr>
              <a:r>
                <a:rPr kumimoji="0" lang="zh-TW" altLang="en-US" sz="1400" b="1" dirty="0">
                  <a:solidFill>
                    <a:schemeClr val="lt1"/>
                  </a:solidFill>
                  <a:latin typeface="微軟正黑體" pitchFamily="34" charset="-120"/>
                  <a:ea typeface="微軟正黑體" pitchFamily="34" charset="-120"/>
                </a:rPr>
                <a:t>統一</a:t>
              </a:r>
              <a:endParaRPr kumimoji="0" lang="en-US" altLang="zh-TW" sz="1400" b="1" dirty="0">
                <a:solidFill>
                  <a:schemeClr val="lt1"/>
                </a:solidFill>
                <a:latin typeface="微軟正黑體" pitchFamily="34" charset="-120"/>
                <a:ea typeface="微軟正黑體" pitchFamily="34" charset="-120"/>
              </a:endParaRPr>
            </a:p>
            <a:p>
              <a:pPr algn="ctr" fontAlgn="auto">
                <a:spcBef>
                  <a:spcPts val="0"/>
                </a:spcBef>
                <a:spcAft>
                  <a:spcPts val="0"/>
                </a:spcAft>
              </a:pPr>
              <a:r>
                <a:rPr kumimoji="0" lang="zh-TW" altLang="en-US" sz="1400" b="1" dirty="0">
                  <a:solidFill>
                    <a:schemeClr val="lt1"/>
                  </a:solidFill>
                  <a:latin typeface="微軟正黑體" pitchFamily="34" charset="-120"/>
                  <a:ea typeface="微軟正黑體" pitchFamily="34" charset="-120"/>
                </a:rPr>
                <a:t>資料庫</a:t>
              </a:r>
            </a:p>
          </p:txBody>
        </p:sp>
        <p:sp>
          <p:nvSpPr>
            <p:cNvPr id="45" name="矩形 44"/>
            <p:cNvSpPr/>
            <p:nvPr>
              <p:custDataLst>
                <p:tags r:id="rId8"/>
              </p:custDataLst>
            </p:nvPr>
          </p:nvSpPr>
          <p:spPr>
            <a:xfrm>
              <a:off x="1079612" y="5949280"/>
              <a:ext cx="1764196" cy="360040"/>
            </a:xfrm>
            <a:prstGeom prst="rect">
              <a:avLst/>
            </a:prstGeom>
            <a:solidFill>
              <a:srgbClr val="C00000"/>
            </a:solidFill>
            <a:ln/>
            <a:effectLst>
              <a:glow rad="63500">
                <a:schemeClr val="accent4">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pPr>
              <a:r>
                <a:rPr lang="en-US" altLang="zh-TW" sz="14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A</a:t>
              </a:r>
              <a:r>
                <a:rPr lang="zh-TW" altLang="en-US" sz="14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廠 </a:t>
              </a:r>
              <a:r>
                <a:rPr lang="en-US" altLang="zh-TW" sz="14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TTIA </a:t>
              </a:r>
              <a:r>
                <a:rPr lang="zh-TW" altLang="en-US" sz="1400" b="1" dirty="0" smtClean="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站牌</a:t>
              </a:r>
              <a:r>
                <a:rPr lang="en-US" altLang="zh-TW" sz="1400" b="1" dirty="0" smtClean="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a:t>
              </a:r>
              <a:r>
                <a:rPr lang="zh-TW" altLang="en-US" sz="1400" b="1" dirty="0" smtClean="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公車</a:t>
              </a:r>
              <a:endParaRPr lang="en-US" altLang="zh-TW" sz="14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46" name="矩形 45"/>
            <p:cNvSpPr/>
            <p:nvPr>
              <p:custDataLst>
                <p:tags r:id="rId9"/>
              </p:custDataLst>
            </p:nvPr>
          </p:nvSpPr>
          <p:spPr>
            <a:xfrm>
              <a:off x="2915816" y="5949280"/>
              <a:ext cx="1944216" cy="360040"/>
            </a:xfrm>
            <a:prstGeom prst="rect">
              <a:avLst/>
            </a:prstGeom>
            <a:solidFill>
              <a:srgbClr val="C00000"/>
            </a:solidFill>
            <a:ln/>
            <a:effectLst>
              <a:glow rad="63500">
                <a:schemeClr val="accent4">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pPr>
              <a:r>
                <a:rPr lang="en-US" altLang="zh-TW" sz="14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B</a:t>
              </a:r>
              <a:r>
                <a:rPr lang="zh-TW" altLang="en-US" sz="14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廠 </a:t>
              </a:r>
              <a:r>
                <a:rPr lang="en-US" altLang="zh-TW" sz="14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TTIA </a:t>
              </a:r>
              <a:r>
                <a:rPr lang="zh-TW" altLang="en-US" sz="1400" b="1" dirty="0" smtClean="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站牌</a:t>
              </a:r>
              <a:r>
                <a:rPr lang="en-US" altLang="zh-TW" sz="1400" b="1" dirty="0" smtClean="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a:t>
              </a:r>
              <a:r>
                <a:rPr lang="zh-TW" altLang="en-US" sz="1400" b="1" dirty="0" smtClean="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公車</a:t>
              </a:r>
              <a:endParaRPr lang="en-US" altLang="zh-TW" sz="14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endParaRPr>
            </a:p>
          </p:txBody>
        </p:sp>
        <p:cxnSp>
          <p:nvCxnSpPr>
            <p:cNvPr id="47" name="直線單箭頭接點 37"/>
            <p:cNvCxnSpPr/>
            <p:nvPr/>
          </p:nvCxnSpPr>
          <p:spPr>
            <a:xfrm>
              <a:off x="1979712" y="5085184"/>
              <a:ext cx="0" cy="864096"/>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線單箭頭接點 39"/>
            <p:cNvCxnSpPr/>
            <p:nvPr/>
          </p:nvCxnSpPr>
          <p:spPr>
            <a:xfrm>
              <a:off x="3755529" y="5085184"/>
              <a:ext cx="0" cy="864096"/>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80"/>
            <p:cNvCxnSpPr>
              <a:stCxn id="42" idx="2"/>
              <a:endCxn id="56" idx="0"/>
            </p:cNvCxnSpPr>
            <p:nvPr/>
          </p:nvCxnSpPr>
          <p:spPr>
            <a:xfrm>
              <a:off x="2863904" y="1844824"/>
              <a:ext cx="15908" cy="936104"/>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直線單箭頭接點 81"/>
            <p:cNvCxnSpPr>
              <a:stCxn id="44" idx="3"/>
              <a:endCxn id="58" idx="0"/>
            </p:cNvCxnSpPr>
            <p:nvPr/>
          </p:nvCxnSpPr>
          <p:spPr>
            <a:xfrm>
              <a:off x="1079612" y="1988840"/>
              <a:ext cx="0" cy="792088"/>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矩形 50"/>
            <p:cNvSpPr/>
            <p:nvPr>
              <p:custDataLst>
                <p:tags r:id="rId10"/>
              </p:custDataLst>
            </p:nvPr>
          </p:nvSpPr>
          <p:spPr>
            <a:xfrm>
              <a:off x="2195736" y="3573016"/>
              <a:ext cx="1368152" cy="6480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kumimoji="0" lang="zh-TW" altLang="en-US" sz="1400" b="1" kern="0" dirty="0">
                  <a:solidFill>
                    <a:srgbClr val="FFFF99"/>
                  </a:solidFill>
                  <a:latin typeface="微軟正黑體" pitchFamily="34" charset="-120"/>
                  <a:ea typeface="微軟正黑體" pitchFamily="34" charset="-120"/>
                </a:rPr>
                <a:t>格式轉換</a:t>
              </a:r>
              <a:endParaRPr kumimoji="0" lang="en-US" altLang="zh-TW" sz="1400" b="1" kern="0" dirty="0">
                <a:solidFill>
                  <a:srgbClr val="FFFF99"/>
                </a:solidFill>
                <a:latin typeface="微軟正黑體" pitchFamily="34" charset="-120"/>
                <a:ea typeface="微軟正黑體" pitchFamily="34" charset="-120"/>
              </a:endParaRPr>
            </a:p>
            <a:p>
              <a:pPr algn="ctr" fontAlgn="auto">
                <a:spcBef>
                  <a:spcPts val="0"/>
                </a:spcBef>
                <a:spcAft>
                  <a:spcPts val="0"/>
                </a:spcAft>
              </a:pPr>
              <a:r>
                <a:rPr kumimoji="0" lang="zh-TW" altLang="en-US" sz="1400" b="1" kern="0" dirty="0">
                  <a:solidFill>
                    <a:srgbClr val="FFFF99"/>
                  </a:solidFill>
                  <a:latin typeface="微軟正黑體" pitchFamily="34" charset="-120"/>
                  <a:ea typeface="微軟正黑體" pitchFamily="34" charset="-120"/>
                </a:rPr>
                <a:t>模組</a:t>
              </a:r>
              <a:endParaRPr kumimoji="0" lang="en-US" altLang="zh-TW" sz="1400" b="1" kern="0" dirty="0">
                <a:solidFill>
                  <a:srgbClr val="FFFF99"/>
                </a:solidFill>
                <a:latin typeface="微軟正黑體" pitchFamily="34" charset="-120"/>
                <a:ea typeface="微軟正黑體" pitchFamily="34" charset="-120"/>
              </a:endParaRPr>
            </a:p>
          </p:txBody>
        </p:sp>
        <p:sp>
          <p:nvSpPr>
            <p:cNvPr id="52" name="矩形 51"/>
            <p:cNvSpPr/>
            <p:nvPr>
              <p:custDataLst>
                <p:tags r:id="rId11"/>
              </p:custDataLst>
            </p:nvPr>
          </p:nvSpPr>
          <p:spPr>
            <a:xfrm>
              <a:off x="395536" y="4365104"/>
              <a:ext cx="1368152" cy="648072"/>
            </a:xfrm>
            <a:prstGeom prst="rect">
              <a:avLst/>
            </a:prstGeom>
            <a:solidFill>
              <a:srgbClr val="CC0066"/>
            </a:solidFill>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pPr>
              <a:r>
                <a:rPr lang="zh-TW" altLang="en-US" sz="1400" b="1" dirty="0">
                  <a:solidFill>
                    <a:schemeClr val="bg1"/>
                  </a:solidFill>
                  <a:latin typeface="微軟正黑體" pitchFamily="34" charset="-120"/>
                  <a:ea typeface="微軟正黑體" pitchFamily="34" charset="-120"/>
                </a:rPr>
                <a:t>通訊指令發送管理介面</a:t>
              </a:r>
              <a:endParaRPr lang="en-US" altLang="zh-TW" sz="1400" b="1" dirty="0">
                <a:solidFill>
                  <a:schemeClr val="bg1"/>
                </a:solidFill>
                <a:latin typeface="微軟正黑體" pitchFamily="34" charset="-120"/>
                <a:ea typeface="微軟正黑體" pitchFamily="34" charset="-120"/>
              </a:endParaRPr>
            </a:p>
          </p:txBody>
        </p:sp>
        <p:sp>
          <p:nvSpPr>
            <p:cNvPr id="53" name="矩形 52"/>
            <p:cNvSpPr/>
            <p:nvPr>
              <p:custDataLst>
                <p:tags r:id="rId12"/>
              </p:custDataLst>
            </p:nvPr>
          </p:nvSpPr>
          <p:spPr>
            <a:xfrm>
              <a:off x="2195736" y="4365104"/>
              <a:ext cx="1368152" cy="6480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kumimoji="0" lang="en-US" altLang="zh-TW" sz="1400" b="1" kern="0">
                  <a:solidFill>
                    <a:srgbClr val="FFFF99"/>
                  </a:solidFill>
                  <a:latin typeface="微軟正黑體" pitchFamily="34" charset="-120"/>
                  <a:ea typeface="微軟正黑體" pitchFamily="34" charset="-120"/>
                </a:rPr>
                <a:t>TTIA </a:t>
              </a:r>
              <a:r>
                <a:rPr kumimoji="0" lang="zh-TW" altLang="en-US" sz="1400" b="1" kern="0">
                  <a:solidFill>
                    <a:srgbClr val="FFFF99"/>
                  </a:solidFill>
                  <a:latin typeface="微軟正黑體" pitchFamily="34" charset="-120"/>
                  <a:ea typeface="微軟正黑體" pitchFamily="34" charset="-120"/>
                </a:rPr>
                <a:t>通訊</a:t>
              </a:r>
              <a:r>
                <a:rPr kumimoji="0" lang="zh-TW" altLang="en-US" sz="1400" b="1" kern="0" dirty="0">
                  <a:solidFill>
                    <a:srgbClr val="FFFF99"/>
                  </a:solidFill>
                  <a:latin typeface="微軟正黑體" pitchFamily="34" charset="-120"/>
                  <a:ea typeface="微軟正黑體" pitchFamily="34" charset="-120"/>
                </a:rPr>
                <a:t>連線</a:t>
              </a:r>
              <a:endParaRPr kumimoji="0" lang="en-US" altLang="zh-TW" sz="1400" b="1" kern="0" dirty="0">
                <a:solidFill>
                  <a:srgbClr val="FFFF99"/>
                </a:solidFill>
                <a:latin typeface="微軟正黑體" pitchFamily="34" charset="-120"/>
                <a:ea typeface="微軟正黑體" pitchFamily="34" charset="-120"/>
              </a:endParaRPr>
            </a:p>
          </p:txBody>
        </p:sp>
        <p:sp>
          <p:nvSpPr>
            <p:cNvPr id="54" name="矩形 53"/>
            <p:cNvSpPr/>
            <p:nvPr>
              <p:custDataLst>
                <p:tags r:id="rId13"/>
              </p:custDataLst>
            </p:nvPr>
          </p:nvSpPr>
          <p:spPr>
            <a:xfrm>
              <a:off x="3923928" y="2780928"/>
              <a:ext cx="1368152" cy="648072"/>
            </a:xfrm>
            <a:prstGeom prst="rect">
              <a:avLst/>
            </a:prstGeom>
            <a:solidFill>
              <a:srgbClr val="CC0066"/>
            </a:solidFill>
          </p:spPr>
          <p:style>
            <a:lnRef idx="0">
              <a:schemeClr val="accent1"/>
            </a:lnRef>
            <a:fillRef idx="3">
              <a:schemeClr val="accent1"/>
            </a:fillRef>
            <a:effectRef idx="3">
              <a:schemeClr val="accent1"/>
            </a:effectRef>
            <a:fontRef idx="minor">
              <a:schemeClr val="lt1"/>
            </a:fontRef>
          </p:style>
          <p:txBody>
            <a:bodyPr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spcBef>
                  <a:spcPts val="0"/>
                </a:spcBef>
                <a:spcAft>
                  <a:spcPts val="0"/>
                </a:spcAft>
                <a:defRPr/>
              </a:pPr>
              <a:r>
                <a:rPr lang="zh-TW" altLang="en-US" sz="1400" b="1" dirty="0" smtClean="0">
                  <a:solidFill>
                    <a:schemeClr val="bg1"/>
                  </a:solidFill>
                  <a:latin typeface="微軟正黑體" pitchFamily="34" charset="-120"/>
                  <a:ea typeface="微軟正黑體" pitchFamily="34" charset="-120"/>
                </a:rPr>
                <a:t>站牌通訊記錄</a:t>
              </a:r>
              <a:endParaRPr lang="en-US" altLang="zh-TW" sz="1400" b="1" dirty="0" smtClean="0">
                <a:solidFill>
                  <a:schemeClr val="bg1"/>
                </a:solidFill>
                <a:latin typeface="微軟正黑體" pitchFamily="34" charset="-120"/>
                <a:ea typeface="微軟正黑體" pitchFamily="34" charset="-120"/>
              </a:endParaRPr>
            </a:p>
            <a:p>
              <a:pPr algn="ctr" fontAlgn="auto">
                <a:spcBef>
                  <a:spcPts val="0"/>
                </a:spcBef>
                <a:spcAft>
                  <a:spcPts val="0"/>
                </a:spcAft>
                <a:defRPr/>
              </a:pPr>
              <a:r>
                <a:rPr lang="zh-TW" altLang="en-US" sz="1400" b="1" dirty="0" smtClean="0">
                  <a:solidFill>
                    <a:schemeClr val="bg1"/>
                  </a:solidFill>
                  <a:latin typeface="微軟正黑體" pitchFamily="34" charset="-120"/>
                  <a:ea typeface="微軟正黑體" pitchFamily="34" charset="-120"/>
                </a:rPr>
                <a:t>查詢介面</a:t>
              </a:r>
              <a:endParaRPr lang="en-US" altLang="zh-TW" sz="1400" b="1" dirty="0" smtClean="0">
                <a:solidFill>
                  <a:schemeClr val="bg1"/>
                </a:solidFill>
                <a:latin typeface="微軟正黑體" pitchFamily="34" charset="-120"/>
                <a:ea typeface="微軟正黑體" pitchFamily="34" charset="-120"/>
              </a:endParaRPr>
            </a:p>
          </p:txBody>
        </p:sp>
        <p:sp>
          <p:nvSpPr>
            <p:cNvPr id="55" name="矩形 54"/>
            <p:cNvSpPr/>
            <p:nvPr>
              <p:custDataLst>
                <p:tags r:id="rId14"/>
              </p:custDataLst>
            </p:nvPr>
          </p:nvSpPr>
          <p:spPr>
            <a:xfrm>
              <a:off x="395536" y="3573016"/>
              <a:ext cx="1368152" cy="6480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kumimoji="0" lang="zh-TW" altLang="en-US" sz="1400" b="1" kern="0">
                  <a:solidFill>
                    <a:srgbClr val="FFFF99"/>
                  </a:solidFill>
                  <a:latin typeface="微軟正黑體" pitchFamily="34" charset="-120"/>
                  <a:ea typeface="微軟正黑體" pitchFamily="34" charset="-120"/>
                </a:rPr>
                <a:t>業者</a:t>
              </a:r>
              <a:r>
                <a:rPr kumimoji="0" lang="zh-TW" altLang="en-US" sz="1400" b="1" kern="0" smtClean="0">
                  <a:solidFill>
                    <a:srgbClr val="FFFF99"/>
                  </a:solidFill>
                  <a:latin typeface="微軟正黑體" pitchFamily="34" charset="-120"/>
                  <a:ea typeface="微軟正黑體" pitchFamily="34" charset="-120"/>
                </a:rPr>
                <a:t>權限</a:t>
              </a:r>
              <a:endParaRPr kumimoji="0" lang="en-US" altLang="zh-TW" sz="1400" b="1" kern="0" smtClean="0">
                <a:solidFill>
                  <a:srgbClr val="FFFF99"/>
                </a:solidFill>
                <a:latin typeface="微軟正黑體" pitchFamily="34" charset="-120"/>
                <a:ea typeface="微軟正黑體" pitchFamily="34" charset="-120"/>
              </a:endParaRPr>
            </a:p>
            <a:p>
              <a:pPr algn="ctr" fontAlgn="auto">
                <a:spcBef>
                  <a:spcPts val="0"/>
                </a:spcBef>
                <a:spcAft>
                  <a:spcPts val="0"/>
                </a:spcAft>
              </a:pPr>
              <a:r>
                <a:rPr kumimoji="0" lang="zh-TW" altLang="en-US" sz="1400" b="1" kern="0" smtClean="0">
                  <a:solidFill>
                    <a:srgbClr val="FFFF99"/>
                  </a:solidFill>
                  <a:latin typeface="微軟正黑體" pitchFamily="34" charset="-120"/>
                  <a:ea typeface="微軟正黑體" pitchFamily="34" charset="-120"/>
                </a:rPr>
                <a:t>管理模組</a:t>
              </a:r>
              <a:endParaRPr kumimoji="0" lang="en-US" altLang="zh-TW" sz="1400" b="1" kern="0" dirty="0">
                <a:solidFill>
                  <a:srgbClr val="FFFF99"/>
                </a:solidFill>
                <a:latin typeface="微軟正黑體" pitchFamily="34" charset="-120"/>
                <a:ea typeface="微軟正黑體" pitchFamily="34" charset="-120"/>
              </a:endParaRPr>
            </a:p>
          </p:txBody>
        </p:sp>
        <p:sp>
          <p:nvSpPr>
            <p:cNvPr id="56" name="矩形 55"/>
            <p:cNvSpPr/>
            <p:nvPr>
              <p:custDataLst>
                <p:tags r:id="rId15"/>
              </p:custDataLst>
            </p:nvPr>
          </p:nvSpPr>
          <p:spPr>
            <a:xfrm>
              <a:off x="2195736" y="2780928"/>
              <a:ext cx="1368152" cy="6480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kumimoji="0" lang="en-US" altLang="zh-TW" sz="1400" b="1" kern="0">
                  <a:solidFill>
                    <a:srgbClr val="FFFF99"/>
                  </a:solidFill>
                  <a:latin typeface="微軟正黑體" pitchFamily="34" charset="-120"/>
                  <a:ea typeface="微軟正黑體" pitchFamily="34" charset="-120"/>
                </a:rPr>
                <a:t>ADP </a:t>
              </a:r>
              <a:r>
                <a:rPr kumimoji="0" lang="zh-TW" altLang="en-US" sz="1400" b="1" kern="0">
                  <a:solidFill>
                    <a:srgbClr val="FFFF99"/>
                  </a:solidFill>
                  <a:latin typeface="微軟正黑體" pitchFamily="34" charset="-120"/>
                  <a:ea typeface="微軟正黑體" pitchFamily="34" charset="-120"/>
                </a:rPr>
                <a:t>通訊</a:t>
              </a:r>
              <a:r>
                <a:rPr kumimoji="0" lang="zh-TW" altLang="en-US" sz="1400" b="1" kern="0" dirty="0">
                  <a:solidFill>
                    <a:srgbClr val="FFFF99"/>
                  </a:solidFill>
                  <a:latin typeface="微軟正黑體" pitchFamily="34" charset="-120"/>
                  <a:ea typeface="微軟正黑體" pitchFamily="34" charset="-120"/>
                </a:rPr>
                <a:t>介面</a:t>
              </a:r>
              <a:endParaRPr kumimoji="0" lang="en-US" altLang="zh-TW" sz="1400" b="1" kern="0" dirty="0">
                <a:solidFill>
                  <a:srgbClr val="FFFF99"/>
                </a:solidFill>
                <a:latin typeface="微軟正黑體" pitchFamily="34" charset="-120"/>
                <a:ea typeface="微軟正黑體" pitchFamily="34" charset="-120"/>
              </a:endParaRPr>
            </a:p>
          </p:txBody>
        </p:sp>
        <p:sp>
          <p:nvSpPr>
            <p:cNvPr id="57" name="圓柱 56"/>
            <p:cNvSpPr/>
            <p:nvPr>
              <p:custDataLst>
                <p:tags r:id="rId16"/>
              </p:custDataLst>
            </p:nvPr>
          </p:nvSpPr>
          <p:spPr>
            <a:xfrm>
              <a:off x="3995936" y="3573016"/>
              <a:ext cx="1224136" cy="720080"/>
            </a:xfrm>
            <a:prstGeom prst="can">
              <a:avLst/>
            </a:prstGeom>
            <a:solidFill>
              <a:srgbClr val="CC0066"/>
            </a:solidFill>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pPr>
              <a:r>
                <a:rPr lang="zh-TW" altLang="en-US" sz="1400" b="1" dirty="0">
                  <a:solidFill>
                    <a:schemeClr val="bg1"/>
                  </a:solidFill>
                  <a:latin typeface="微軟正黑體" pitchFamily="34" charset="-120"/>
                  <a:ea typeface="微軟正黑體" pitchFamily="34" charset="-120"/>
                </a:rPr>
                <a:t>通訊及狀態記錄</a:t>
              </a:r>
            </a:p>
          </p:txBody>
        </p:sp>
        <p:sp>
          <p:nvSpPr>
            <p:cNvPr id="58" name="矩形 57"/>
            <p:cNvSpPr/>
            <p:nvPr>
              <p:custDataLst>
                <p:tags r:id="rId17"/>
              </p:custDataLst>
            </p:nvPr>
          </p:nvSpPr>
          <p:spPr>
            <a:xfrm>
              <a:off x="395536" y="2780928"/>
              <a:ext cx="1368152" cy="6480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kumimoji="0" lang="zh-TW" altLang="en-US" sz="1400" b="1" kern="0" dirty="0">
                  <a:solidFill>
                    <a:srgbClr val="FFFF99"/>
                  </a:solidFill>
                  <a:latin typeface="微軟正黑體" pitchFamily="34" charset="-120"/>
                  <a:ea typeface="微軟正黑體" pitchFamily="34" charset="-120"/>
                </a:rPr>
                <a:t>統一資料庫</a:t>
              </a:r>
              <a:endParaRPr kumimoji="0" lang="en-US" altLang="zh-TW" sz="1400" b="1" kern="0" dirty="0">
                <a:solidFill>
                  <a:srgbClr val="FFFF99"/>
                </a:solidFill>
                <a:latin typeface="微軟正黑體" pitchFamily="34" charset="-120"/>
                <a:ea typeface="微軟正黑體" pitchFamily="34" charset="-120"/>
              </a:endParaRPr>
            </a:p>
            <a:p>
              <a:pPr algn="ctr" fontAlgn="auto">
                <a:spcBef>
                  <a:spcPts val="0"/>
                </a:spcBef>
                <a:spcAft>
                  <a:spcPts val="0"/>
                </a:spcAft>
              </a:pPr>
              <a:r>
                <a:rPr kumimoji="0" lang="zh-TW" altLang="en-US" sz="1400" b="1" kern="0" dirty="0">
                  <a:solidFill>
                    <a:srgbClr val="FFFF99"/>
                  </a:solidFill>
                  <a:latin typeface="微軟正黑體" pitchFamily="34" charset="-120"/>
                  <a:ea typeface="微軟正黑體" pitchFamily="34" charset="-120"/>
                </a:rPr>
                <a:t>介接</a:t>
              </a:r>
              <a:endParaRPr kumimoji="0" lang="en-US" altLang="zh-TW" sz="1400" b="1" kern="0" dirty="0">
                <a:solidFill>
                  <a:srgbClr val="FFFF99"/>
                </a:solidFill>
                <a:latin typeface="微軟正黑體" pitchFamily="34" charset="-120"/>
                <a:ea typeface="微軟正黑體" pitchFamily="34" charset="-120"/>
              </a:endParaRPr>
            </a:p>
          </p:txBody>
        </p:sp>
        <p:sp>
          <p:nvSpPr>
            <p:cNvPr id="59" name="矩形 58"/>
            <p:cNvSpPr/>
            <p:nvPr/>
          </p:nvSpPr>
          <p:spPr>
            <a:xfrm>
              <a:off x="2420858" y="2370366"/>
              <a:ext cx="3244221" cy="338554"/>
            </a:xfrm>
            <a:prstGeom prst="rect">
              <a:avLst/>
            </a:prstGeom>
          </p:spPr>
          <p:txBody>
            <a:bodyPr wrap="none">
              <a:spAutoFit/>
            </a:bodyPr>
            <a:lstStyle/>
            <a:p>
              <a:pPr algn="ctr" fontAlgn="auto">
                <a:spcBef>
                  <a:spcPts val="0"/>
                </a:spcBef>
                <a:spcAft>
                  <a:spcPts val="0"/>
                </a:spcAft>
                <a:defRPr/>
              </a:pPr>
              <a:r>
                <a:rPr lang="en-US" altLang="zh-TW" sz="1600" b="1" dirty="0" smtClean="0">
                  <a:solidFill>
                    <a:schemeClr val="accent6">
                      <a:lumMod val="50000"/>
                    </a:schemeClr>
                  </a:solidFill>
                  <a:latin typeface="微軟正黑體" pitchFamily="34" charset="-120"/>
                  <a:ea typeface="微軟正黑體" pitchFamily="34" charset="-120"/>
                </a:rPr>
                <a:t>TTIA </a:t>
              </a:r>
              <a:r>
                <a:rPr lang="zh-TW" altLang="en-US" sz="1600" b="1" dirty="0" smtClean="0">
                  <a:solidFill>
                    <a:schemeClr val="accent6">
                      <a:lumMod val="50000"/>
                    </a:schemeClr>
                  </a:solidFill>
                  <a:latin typeface="微軟正黑體" pitchFamily="34" charset="-120"/>
                  <a:ea typeface="微軟正黑體" pitchFamily="34" charset="-120"/>
                </a:rPr>
                <a:t>站牌</a:t>
              </a:r>
              <a:r>
                <a:rPr lang="en-US" altLang="zh-TW" sz="1600" b="1" dirty="0" smtClean="0">
                  <a:solidFill>
                    <a:schemeClr val="accent6">
                      <a:lumMod val="50000"/>
                    </a:schemeClr>
                  </a:solidFill>
                  <a:latin typeface="微軟正黑體" pitchFamily="34" charset="-120"/>
                  <a:ea typeface="微軟正黑體" pitchFamily="34" charset="-120"/>
                </a:rPr>
                <a:t>/</a:t>
              </a:r>
              <a:r>
                <a:rPr lang="zh-TW" altLang="en-US" sz="1600" b="1" dirty="0" smtClean="0">
                  <a:solidFill>
                    <a:schemeClr val="accent6">
                      <a:lumMod val="50000"/>
                    </a:schemeClr>
                  </a:solidFill>
                  <a:latin typeface="微軟正黑體" pitchFamily="34" charset="-120"/>
                  <a:ea typeface="微軟正黑體" pitchFamily="34" charset="-120"/>
                </a:rPr>
                <a:t>公車統一發佈管理系統</a:t>
              </a:r>
              <a:endParaRPr lang="en-US" altLang="zh-TW" sz="1600" b="1" dirty="0" smtClean="0">
                <a:solidFill>
                  <a:schemeClr val="accent6">
                    <a:lumMod val="50000"/>
                  </a:schemeClr>
                </a:solidFill>
                <a:latin typeface="微軟正黑體" pitchFamily="34" charset="-120"/>
                <a:ea typeface="微軟正黑體" pitchFamily="34" charset="-120"/>
              </a:endParaRPr>
            </a:p>
          </p:txBody>
        </p:sp>
        <p:sp>
          <p:nvSpPr>
            <p:cNvPr id="60" name="矩形 59"/>
            <p:cNvSpPr/>
            <p:nvPr>
              <p:custDataLst>
                <p:tags r:id="rId18"/>
              </p:custDataLst>
            </p:nvPr>
          </p:nvSpPr>
          <p:spPr>
            <a:xfrm>
              <a:off x="3923928" y="4365104"/>
              <a:ext cx="1368152" cy="6480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kumimoji="0" lang="zh-TW" altLang="en-US" sz="1400" b="1" kern="0" dirty="0">
                  <a:solidFill>
                    <a:srgbClr val="FFFF99"/>
                  </a:solidFill>
                  <a:latin typeface="微軟正黑體" pitchFamily="34" charset="-120"/>
                  <a:ea typeface="微軟正黑體" pitchFamily="34" charset="-120"/>
                </a:rPr>
                <a:t>連線狀態偵錯處理模組</a:t>
              </a:r>
              <a:endParaRPr kumimoji="0" lang="en-US" altLang="zh-TW" sz="1400" b="1" kern="0" dirty="0">
                <a:solidFill>
                  <a:srgbClr val="FFFF99"/>
                </a:solidFill>
                <a:latin typeface="微軟正黑體" pitchFamily="34" charset="-120"/>
                <a:ea typeface="微軟正黑體" pitchFamily="34" charset="-120"/>
              </a:endParaRPr>
            </a:p>
          </p:txBody>
        </p:sp>
        <p:sp>
          <p:nvSpPr>
            <p:cNvPr id="61" name="矩形 60"/>
            <p:cNvSpPr/>
            <p:nvPr>
              <p:custDataLst>
                <p:tags r:id="rId19"/>
              </p:custDataLst>
            </p:nvPr>
          </p:nvSpPr>
          <p:spPr>
            <a:xfrm>
              <a:off x="4220114" y="1268760"/>
              <a:ext cx="1080120" cy="576064"/>
            </a:xfrm>
            <a:prstGeom prst="rect">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pPr>
              <a:r>
                <a:rPr lang="zh-TW" altLang="en-US" sz="1400" b="1" dirty="0">
                  <a:solidFill>
                    <a:schemeClr val="bg1"/>
                  </a:solidFill>
                  <a:latin typeface="微軟正黑體" pitchFamily="34" charset="-120"/>
                  <a:ea typeface="微軟正黑體" pitchFamily="34" charset="-120"/>
                </a:rPr>
                <a:t>演算中心</a:t>
              </a:r>
              <a:endParaRPr lang="en-US" altLang="zh-TW" sz="1400" b="1" dirty="0">
                <a:solidFill>
                  <a:schemeClr val="bg1"/>
                </a:solidFill>
                <a:latin typeface="微軟正黑體" pitchFamily="34" charset="-120"/>
                <a:ea typeface="微軟正黑體" pitchFamily="34" charset="-120"/>
              </a:endParaRPr>
            </a:p>
          </p:txBody>
        </p:sp>
        <p:cxnSp>
          <p:nvCxnSpPr>
            <p:cNvPr id="62" name="直線單箭頭接點 66"/>
            <p:cNvCxnSpPr>
              <a:endCxn id="42" idx="3"/>
            </p:cNvCxnSpPr>
            <p:nvPr/>
          </p:nvCxnSpPr>
          <p:spPr>
            <a:xfrm flipH="1">
              <a:off x="3563888" y="1556792"/>
              <a:ext cx="64807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3" name="文字方塊 62"/>
            <p:cNvSpPr txBox="1"/>
            <p:nvPr/>
          </p:nvSpPr>
          <p:spPr>
            <a:xfrm>
              <a:off x="1515616" y="5393730"/>
              <a:ext cx="2664296" cy="307777"/>
            </a:xfrm>
            <a:prstGeom prst="rect">
              <a:avLst/>
            </a:prstGeom>
            <a:solidFill>
              <a:srgbClr val="FFC000">
                <a:alpha val="50000"/>
              </a:srgbClr>
            </a:solidFill>
            <a:ln>
              <a:solidFill>
                <a:schemeClr val="tx1"/>
              </a:solidFill>
              <a:prstDash val="sysDash"/>
            </a:ln>
          </p:spPr>
          <p:txBody>
            <a:bodyPr wrap="square" rtlCol="0">
              <a:spAutoFit/>
            </a:bodyPr>
            <a:lstStyle/>
            <a:p>
              <a:pPr algn="ctr"/>
              <a:r>
                <a:rPr lang="en-US" altLang="zh-TW" sz="1400" b="1" smtClean="0">
                  <a:solidFill>
                    <a:srgbClr val="002060"/>
                  </a:solidFill>
                  <a:latin typeface="微軟正黑體" pitchFamily="34" charset="-120"/>
                  <a:ea typeface="微軟正黑體" pitchFamily="34" charset="-120"/>
                </a:rPr>
                <a:t>TTIA </a:t>
              </a:r>
              <a:r>
                <a:rPr lang="zh-TW" altLang="en-US" sz="1400" b="1" smtClean="0">
                  <a:solidFill>
                    <a:srgbClr val="002060"/>
                  </a:solidFill>
                  <a:latin typeface="微軟正黑體" pitchFamily="34" charset="-120"/>
                  <a:ea typeface="微軟正黑體" pitchFamily="34" charset="-120"/>
                </a:rPr>
                <a:t>格式</a:t>
              </a:r>
              <a:endParaRPr lang="zh-TW" altLang="en-US" sz="1400" b="1" dirty="0" smtClean="0">
                <a:solidFill>
                  <a:srgbClr val="002060"/>
                </a:solidFill>
                <a:latin typeface="微軟正黑體" pitchFamily="34" charset="-120"/>
                <a:ea typeface="微軟正黑體" pitchFamily="34" charset="-120"/>
              </a:endParaRPr>
            </a:p>
          </p:txBody>
        </p:sp>
        <p:sp>
          <p:nvSpPr>
            <p:cNvPr id="64" name="文字方塊 63"/>
            <p:cNvSpPr txBox="1"/>
            <p:nvPr/>
          </p:nvSpPr>
          <p:spPr>
            <a:xfrm>
              <a:off x="2987824" y="2005099"/>
              <a:ext cx="1296144" cy="307777"/>
            </a:xfrm>
            <a:prstGeom prst="rect">
              <a:avLst/>
            </a:prstGeom>
            <a:solidFill>
              <a:srgbClr val="FFC000">
                <a:alpha val="50000"/>
              </a:srgbClr>
            </a:solidFill>
            <a:ln w="9525">
              <a:solidFill>
                <a:schemeClr val="tx1"/>
              </a:solidFill>
              <a:prstDash val="sysDash"/>
            </a:ln>
          </p:spPr>
          <p:txBody>
            <a:bodyPr wrap="square" rtlCol="0">
              <a:spAutoFit/>
            </a:bodyPr>
            <a:lstStyle/>
            <a:p>
              <a:pPr algn="ctr"/>
              <a:r>
                <a:rPr lang="zh-TW" altLang="en-US" sz="1400" b="1" dirty="0" smtClean="0">
                  <a:solidFill>
                    <a:srgbClr val="002060"/>
                  </a:solidFill>
                  <a:latin typeface="微軟正黑體" pitchFamily="34" charset="-120"/>
                  <a:ea typeface="微軟正黑體" pitchFamily="34" charset="-120"/>
                </a:rPr>
                <a:t>運研所格式</a:t>
              </a:r>
              <a:endParaRPr lang="zh-TW" altLang="en-US" sz="1400" b="1" dirty="0">
                <a:solidFill>
                  <a:srgbClr val="002060"/>
                </a:solidFill>
                <a:latin typeface="微軟正黑體" pitchFamily="34" charset="-120"/>
                <a:ea typeface="微軟正黑體" pitchFamily="34" charset="-120"/>
              </a:endParaRPr>
            </a:p>
          </p:txBody>
        </p:sp>
      </p:grpSp>
      <p:grpSp>
        <p:nvGrpSpPr>
          <p:cNvPr id="65" name="群組 64"/>
          <p:cNvGrpSpPr/>
          <p:nvPr/>
        </p:nvGrpSpPr>
        <p:grpSpPr>
          <a:xfrm>
            <a:off x="5940152" y="980728"/>
            <a:ext cx="2736304" cy="5400600"/>
            <a:chOff x="5940152" y="980728"/>
            <a:chExt cx="2736304" cy="5400600"/>
          </a:xfrm>
        </p:grpSpPr>
        <p:sp>
          <p:nvSpPr>
            <p:cNvPr id="66" name="矩形 65"/>
            <p:cNvSpPr/>
            <p:nvPr/>
          </p:nvSpPr>
          <p:spPr>
            <a:xfrm>
              <a:off x="6300192" y="2060848"/>
              <a:ext cx="2376264" cy="3672408"/>
            </a:xfrm>
            <a:prstGeom prst="rect">
              <a:avLst/>
            </a:prstGeom>
            <a:solidFill>
              <a:schemeClr val="accent6">
                <a:lumMod val="20000"/>
                <a:lumOff val="80000"/>
              </a:schemeClr>
            </a:solidFill>
            <a:ln w="12700">
              <a:noFill/>
              <a:prstDash val="dash"/>
            </a:ln>
            <a:effectLst>
              <a:glow rad="63500">
                <a:schemeClr val="accent4">
                  <a:satMod val="175000"/>
                  <a:alpha val="40000"/>
                </a:schemeClr>
              </a:glow>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kumimoji="0" lang="zh-TW" altLang="en-US" sz="1000" b="1" dirty="0" smtClean="0">
                <a:latin typeface="微軟正黑體" pitchFamily="34" charset="-120"/>
                <a:ea typeface="微軟正黑體" pitchFamily="34" charset="-120"/>
              </a:endParaRPr>
            </a:p>
          </p:txBody>
        </p:sp>
        <p:sp>
          <p:nvSpPr>
            <p:cNvPr id="67" name="矩形 66"/>
            <p:cNvSpPr/>
            <p:nvPr>
              <p:custDataLst>
                <p:tags r:id="rId1"/>
              </p:custDataLst>
            </p:nvPr>
          </p:nvSpPr>
          <p:spPr>
            <a:xfrm>
              <a:off x="6660232" y="4077072"/>
              <a:ext cx="1656184" cy="936104"/>
            </a:xfrm>
            <a:prstGeom prst="rect">
              <a:avLst/>
            </a:prstGeom>
            <a:solidFill>
              <a:srgbClr val="0070C0"/>
            </a:solidFill>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5"/>
            </a:lnRef>
            <a:fillRef idx="2">
              <a:schemeClr val="accent5"/>
            </a:fillRef>
            <a:effectRef idx="1">
              <a:schemeClr val="accent5"/>
            </a:effectRef>
            <a:fontRef idx="minor">
              <a:schemeClr val="dk1"/>
            </a:fontRef>
          </p:style>
          <p:txBody>
            <a:bodyPr anchor="ct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auto">
                <a:lnSpc>
                  <a:spcPct val="150000"/>
                </a:lnSpc>
                <a:spcBef>
                  <a:spcPts val="0"/>
                </a:spcBef>
                <a:spcAft>
                  <a:spcPts val="0"/>
                </a:spcAft>
                <a:defRPr/>
              </a:pPr>
              <a:r>
                <a:rPr kumimoji="0" lang="en-US" altLang="zh-TW" sz="1400" b="1" dirty="0" smtClean="0">
                  <a:solidFill>
                    <a:schemeClr val="bg1"/>
                  </a:solidFill>
                  <a:latin typeface="微軟正黑體" pitchFamily="34" charset="-120"/>
                  <a:ea typeface="微軟正黑體" pitchFamily="34" charset="-120"/>
                </a:rPr>
                <a:t>TTIA </a:t>
              </a:r>
              <a:r>
                <a:rPr kumimoji="0" lang="zh-TW" altLang="en-US" sz="1400" b="1" dirty="0" smtClean="0">
                  <a:solidFill>
                    <a:schemeClr val="bg1"/>
                  </a:solidFill>
                  <a:latin typeface="微軟正黑體" pitchFamily="34" charset="-120"/>
                  <a:ea typeface="微軟正黑體" pitchFamily="34" charset="-120"/>
                </a:rPr>
                <a:t>站牌伺服器</a:t>
              </a:r>
              <a:endParaRPr kumimoji="0" lang="en-US" altLang="zh-TW" sz="1400" b="1" dirty="0" smtClean="0">
                <a:solidFill>
                  <a:schemeClr val="bg1"/>
                </a:solidFill>
                <a:latin typeface="微軟正黑體" pitchFamily="34" charset="-120"/>
                <a:ea typeface="微軟正黑體" pitchFamily="34" charset="-120"/>
              </a:endParaRPr>
            </a:p>
            <a:p>
              <a:pPr algn="ctr" fontAlgn="auto">
                <a:lnSpc>
                  <a:spcPct val="150000"/>
                </a:lnSpc>
                <a:spcBef>
                  <a:spcPts val="0"/>
                </a:spcBef>
                <a:spcAft>
                  <a:spcPts val="0"/>
                </a:spcAft>
                <a:defRPr/>
              </a:pPr>
              <a:r>
                <a:rPr kumimoji="0" lang="zh-TW" altLang="en-US" sz="1400" b="1" dirty="0" smtClean="0">
                  <a:solidFill>
                    <a:schemeClr val="bg1"/>
                  </a:solidFill>
                  <a:latin typeface="微軟正黑體" pitchFamily="34" charset="-120"/>
                  <a:ea typeface="微軟正黑體" pitchFamily="34" charset="-120"/>
                </a:rPr>
                <a:t>統一</a:t>
              </a:r>
              <a:r>
                <a:rPr lang="zh-TW" altLang="en-US" sz="1400" b="1" dirty="0" smtClean="0">
                  <a:solidFill>
                    <a:schemeClr val="bg1"/>
                  </a:solidFill>
                  <a:latin typeface="微軟正黑體" pitchFamily="34" charset="-120"/>
                  <a:ea typeface="微軟正黑體" pitchFamily="34" charset="-120"/>
                </a:rPr>
                <a:t>發佈管系統</a:t>
              </a:r>
              <a:endParaRPr kumimoji="0" lang="en-US" altLang="zh-TW" sz="1400" b="1" dirty="0" smtClean="0">
                <a:solidFill>
                  <a:schemeClr val="bg1"/>
                </a:solidFill>
                <a:latin typeface="微軟正黑體" pitchFamily="34" charset="-120"/>
                <a:ea typeface="微軟正黑體" pitchFamily="34" charset="-120"/>
              </a:endParaRPr>
            </a:p>
          </p:txBody>
        </p:sp>
        <p:sp>
          <p:nvSpPr>
            <p:cNvPr id="68" name="矩形 67"/>
            <p:cNvSpPr/>
            <p:nvPr>
              <p:custDataLst>
                <p:tags r:id="rId2"/>
              </p:custDataLst>
            </p:nvPr>
          </p:nvSpPr>
          <p:spPr>
            <a:xfrm>
              <a:off x="6588224" y="6021288"/>
              <a:ext cx="1944216" cy="360040"/>
            </a:xfrm>
            <a:prstGeom prst="rect">
              <a:avLst/>
            </a:prstGeom>
            <a:solidFill>
              <a:srgbClr val="C00000"/>
            </a:solidFill>
            <a:ln/>
            <a:effectLst>
              <a:glow rad="63500">
                <a:schemeClr val="accent4">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pPr>
              <a:r>
                <a:rPr lang="zh-TW" altLang="en-US" sz="14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待驗證</a:t>
              </a:r>
              <a:r>
                <a:rPr lang="en-US" altLang="zh-TW" sz="14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TTIA</a:t>
              </a:r>
              <a:r>
                <a:rPr lang="zh-TW" altLang="en-US" sz="1400" b="1" dirty="0" smtClean="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站牌</a:t>
              </a:r>
              <a:r>
                <a:rPr lang="en-US" altLang="zh-TW" sz="1400" b="1" dirty="0" smtClean="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a:t>
              </a:r>
              <a:r>
                <a:rPr lang="zh-TW" altLang="en-US" sz="1400" b="1" dirty="0" smtClean="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公車</a:t>
              </a:r>
              <a:endParaRPr lang="en-US" altLang="zh-TW" sz="1400" b="1"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endParaRPr>
            </a:p>
          </p:txBody>
        </p:sp>
        <p:cxnSp>
          <p:nvCxnSpPr>
            <p:cNvPr id="69" name="直線單箭頭接點 30"/>
            <p:cNvCxnSpPr>
              <a:stCxn id="67" idx="2"/>
              <a:endCxn id="68" idx="0"/>
            </p:cNvCxnSpPr>
            <p:nvPr/>
          </p:nvCxnSpPr>
          <p:spPr>
            <a:xfrm>
              <a:off x="7488324" y="5013176"/>
              <a:ext cx="72008" cy="1008112"/>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圓柱 69"/>
            <p:cNvSpPr/>
            <p:nvPr>
              <p:custDataLst>
                <p:tags r:id="rId3"/>
              </p:custDataLst>
            </p:nvPr>
          </p:nvSpPr>
          <p:spPr>
            <a:xfrm>
              <a:off x="6876256" y="2636912"/>
              <a:ext cx="1224136" cy="720080"/>
            </a:xfrm>
            <a:prstGeom prst="can">
              <a:avLst/>
            </a:prstGeom>
            <a:solidFill>
              <a:srgbClr val="0070C0"/>
            </a:solidFill>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kumimoji="0" lang="zh-TW" altLang="en-US" sz="1400" b="1" dirty="0" smtClean="0">
                  <a:latin typeface="微軟正黑體" pitchFamily="34" charset="-120"/>
                  <a:ea typeface="微軟正黑體" pitchFamily="34" charset="-120"/>
                </a:rPr>
                <a:t>驗測</a:t>
              </a:r>
              <a:endParaRPr kumimoji="0" lang="en-US" altLang="zh-TW" sz="1400" b="1" dirty="0" smtClean="0">
                <a:latin typeface="微軟正黑體" pitchFamily="34" charset="-120"/>
                <a:ea typeface="微軟正黑體" pitchFamily="34" charset="-120"/>
              </a:endParaRPr>
            </a:p>
            <a:p>
              <a:pPr algn="ctr" fontAlgn="auto">
                <a:spcBef>
                  <a:spcPts val="0"/>
                </a:spcBef>
                <a:spcAft>
                  <a:spcPts val="0"/>
                </a:spcAft>
                <a:defRPr/>
              </a:pPr>
              <a:r>
                <a:rPr kumimoji="0" lang="zh-TW" altLang="en-US" sz="1400" b="1" dirty="0" smtClean="0">
                  <a:latin typeface="微軟正黑體" pitchFamily="34" charset="-120"/>
                  <a:ea typeface="微軟正黑體" pitchFamily="34" charset="-120"/>
                </a:rPr>
                <a:t>資料庫</a:t>
              </a:r>
              <a:endParaRPr kumimoji="0" lang="zh-TW" altLang="en-US" sz="1400" b="1" dirty="0">
                <a:latin typeface="微軟正黑體" pitchFamily="34" charset="-120"/>
                <a:ea typeface="微軟正黑體" pitchFamily="34" charset="-120"/>
              </a:endParaRPr>
            </a:p>
          </p:txBody>
        </p:sp>
        <p:cxnSp>
          <p:nvCxnSpPr>
            <p:cNvPr id="71" name="直線單箭頭接點 41"/>
            <p:cNvCxnSpPr>
              <a:stCxn id="70" idx="3"/>
              <a:endCxn id="67" idx="0"/>
            </p:cNvCxnSpPr>
            <p:nvPr/>
          </p:nvCxnSpPr>
          <p:spPr>
            <a:xfrm>
              <a:off x="7488324" y="3356992"/>
              <a:ext cx="0" cy="72008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文字方塊 71"/>
            <p:cNvSpPr txBox="1"/>
            <p:nvPr/>
          </p:nvSpPr>
          <p:spPr>
            <a:xfrm>
              <a:off x="6562283" y="2154342"/>
              <a:ext cx="1826141" cy="338554"/>
            </a:xfrm>
            <a:prstGeom prst="rect">
              <a:avLst/>
            </a:prstGeom>
            <a:noFill/>
          </p:spPr>
          <p:txBody>
            <a:bodyPr wrap="none" rtlCol="0">
              <a:spAutoFit/>
            </a:bodyPr>
            <a:lstStyle/>
            <a:p>
              <a:r>
                <a:rPr lang="zh-TW" altLang="en-US" sz="1600" b="1" dirty="0" smtClean="0">
                  <a:solidFill>
                    <a:schemeClr val="accent6">
                      <a:lumMod val="50000"/>
                    </a:schemeClr>
                  </a:solidFill>
                  <a:latin typeface="微軟正黑體" pitchFamily="34" charset="-120"/>
                  <a:ea typeface="微軟正黑體" pitchFamily="34" charset="-120"/>
                </a:rPr>
                <a:t>驗證測試平台環境</a:t>
              </a:r>
              <a:endParaRPr lang="zh-TW" altLang="en-US" sz="1600" b="1" dirty="0">
                <a:solidFill>
                  <a:schemeClr val="accent6">
                    <a:lumMod val="50000"/>
                  </a:schemeClr>
                </a:solidFill>
                <a:latin typeface="微軟正黑體" pitchFamily="34" charset="-120"/>
                <a:ea typeface="微軟正黑體" pitchFamily="34" charset="-120"/>
              </a:endParaRPr>
            </a:p>
          </p:txBody>
        </p:sp>
        <p:sp>
          <p:nvSpPr>
            <p:cNvPr id="73" name="圓角矩形 38"/>
            <p:cNvSpPr/>
            <p:nvPr/>
          </p:nvSpPr>
          <p:spPr bwMode="auto">
            <a:xfrm>
              <a:off x="6511182" y="980728"/>
              <a:ext cx="1928342" cy="923280"/>
            </a:xfrm>
            <a:prstGeom prst="roundRect">
              <a:avLst>
                <a:gd name="adj" fmla="val 50000"/>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pPr algn="ctr">
                <a:defRPr/>
              </a:pPr>
              <a:r>
                <a:rPr lang="zh-TW" altLang="en-US" b="1" u="sng">
                  <a:solidFill>
                    <a:srgbClr val="FFFF00"/>
                  </a:solidFill>
                  <a:effectLst>
                    <a:outerShdw blurRad="38100" dist="38100" dir="2700000" algn="tl">
                      <a:srgbClr val="000000">
                        <a:alpha val="43137"/>
                      </a:srgbClr>
                    </a:outerShdw>
                  </a:effectLst>
                  <a:latin typeface="微軟正黑體" pitchFamily="34" charset="-120"/>
                  <a:ea typeface="微軟正黑體" pitchFamily="34" charset="-120"/>
                </a:rPr>
                <a:t>驗證測試</a:t>
              </a:r>
              <a:r>
                <a:rPr lang="zh-TW" altLang="en-US" b="1" smtClean="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rPr>
                <a:t>平台設置</a:t>
              </a:r>
              <a:endParaRPr lang="zh-TW" altLang="en-US" b="1">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endParaRPr>
            </a:p>
          </p:txBody>
        </p:sp>
        <p:cxnSp>
          <p:nvCxnSpPr>
            <p:cNvPr id="74" name="直線單箭頭接點 73"/>
            <p:cNvCxnSpPr/>
            <p:nvPr/>
          </p:nvCxnSpPr>
          <p:spPr bwMode="auto">
            <a:xfrm>
              <a:off x="5940152" y="1268760"/>
              <a:ext cx="0" cy="5112568"/>
            </a:xfrm>
            <a:prstGeom prst="straightConnector1">
              <a:avLst/>
            </a:prstGeom>
            <a:solidFill>
              <a:schemeClr val="bg1"/>
            </a:solidFill>
            <a:ln w="28575" cap="flat" cmpd="sng" algn="ctr">
              <a:solidFill>
                <a:schemeClr val="bg1">
                  <a:lumMod val="50000"/>
                </a:schemeClr>
              </a:solidFill>
              <a:prstDash val="sysDash"/>
              <a:round/>
              <a:headEnd type="none" w="med" len="med"/>
              <a:tailEnd type="none" w="med" len="med"/>
            </a:ln>
            <a:effectLst/>
          </p:spPr>
        </p:cxnSp>
      </p:grpSp>
      <p:sp>
        <p:nvSpPr>
          <p:cNvPr id="76" name="AutoShape 17"/>
          <p:cNvSpPr>
            <a:spLocks noChangeArrowheads="1"/>
          </p:cNvSpPr>
          <p:nvPr/>
        </p:nvSpPr>
        <p:spPr bwMode="auto">
          <a:xfrm>
            <a:off x="539552" y="5790802"/>
            <a:ext cx="8136904" cy="710011"/>
          </a:xfrm>
          <a:prstGeom prst="roundRect">
            <a:avLst>
              <a:gd name="adj" fmla="val 16667"/>
            </a:avLst>
          </a:prstGeom>
          <a:solidFill>
            <a:srgbClr val="8064A2"/>
          </a:solidFill>
          <a:ln>
            <a:noFill/>
          </a:ln>
          <a:effectLst/>
          <a:extLst>
            <a:ext uri="{91240B29-F687-4f45-9708-019B960494DF}">
              <a14:hiddenLine xmlns="" xmlns:a14="http://schemas.microsoft.com/office/drawing/2010/main" w="38100" algn="ctr">
                <a:solidFill>
                  <a:schemeClr val="bg2"/>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marL="457200" indent="-457200" algn="l">
              <a:lnSpc>
                <a:spcPct val="120000"/>
              </a:lnSpc>
            </a:pPr>
            <a:r>
              <a:rPr lang="zh-TW" altLang="en-US" b="1" smtClean="0">
                <a:solidFill>
                  <a:schemeClr val="bg1"/>
                </a:solidFill>
                <a:latin typeface="微軟正黑體" pitchFamily="34" charset="-120"/>
                <a:ea typeface="微軟正黑體" pitchFamily="34" charset="-120"/>
              </a:rPr>
              <a:t>已完成</a:t>
            </a:r>
            <a:r>
              <a:rPr lang="zh-TW" altLang="en-US" b="1" dirty="0" smtClean="0">
                <a:solidFill>
                  <a:schemeClr val="bg1"/>
                </a:solidFill>
                <a:latin typeface="微軟正黑體" pitchFamily="34" charset="-120"/>
                <a:ea typeface="微軟正黑體" pitchFamily="34" charset="-120"/>
              </a:rPr>
              <a:t>智慧型站牌平台建置，未來進行公車標準平台建置</a:t>
            </a:r>
            <a:endParaRPr lang="zh-TW" altLang="en-US" b="1" u="sng" dirty="0">
              <a:solidFill>
                <a:srgbClr val="FF6600"/>
              </a:solidFill>
              <a:latin typeface="微軟正黑體" pitchFamily="34" charset="-120"/>
              <a:ea typeface="微軟正黑體" pitchFamily="34" charset="-120"/>
            </a:endParaRPr>
          </a:p>
        </p:txBody>
      </p:sp>
    </p:spTree>
    <p:extLst>
      <p:ext uri="{BB962C8B-B14F-4D97-AF65-F5344CB8AC3E}">
        <p14:creationId xmlns:p14="http://schemas.microsoft.com/office/powerpoint/2010/main" val="427935032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2"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wipe(right)">
                                      <p:cBhvr>
                                        <p:cTn id="10" dur="500"/>
                                        <p:tgtEl>
                                          <p:spTgt spid="65"/>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76"/>
                                        </p:tgtEl>
                                        <p:attrNameLst>
                                          <p:attrName>style.visibility</p:attrName>
                                        </p:attrNameLst>
                                      </p:cBhvr>
                                      <p:to>
                                        <p:strVal val="visible"/>
                                      </p:to>
                                    </p:set>
                                    <p:animEffect transition="in" filter="slide(fromRight)">
                                      <p:cBhvr>
                                        <p:cTn id="14"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itchFamily="34" charset="-120"/>
                <a:ea typeface="微軟正黑體" pitchFamily="34" charset="-120"/>
              </a:rPr>
              <a:t>調度行動化</a:t>
            </a:r>
          </a:p>
        </p:txBody>
      </p:sp>
      <p:sp>
        <p:nvSpPr>
          <p:cNvPr id="76" name="AutoShape 17"/>
          <p:cNvSpPr>
            <a:spLocks noChangeArrowheads="1"/>
          </p:cNvSpPr>
          <p:nvPr/>
        </p:nvSpPr>
        <p:spPr bwMode="auto">
          <a:xfrm>
            <a:off x="539552" y="5790802"/>
            <a:ext cx="8136904" cy="710011"/>
          </a:xfrm>
          <a:prstGeom prst="roundRect">
            <a:avLst>
              <a:gd name="adj" fmla="val 16667"/>
            </a:avLst>
          </a:prstGeom>
          <a:solidFill>
            <a:srgbClr val="8064A2"/>
          </a:solidFill>
          <a:ln>
            <a:noFill/>
          </a:ln>
          <a:effectLst/>
          <a:extLst>
            <a:ext uri="{91240B29-F687-4f45-9708-019B960494DF}">
              <a14:hiddenLine xmlns="" xmlns:a14="http://schemas.microsoft.com/office/drawing/2010/main" w="38100" algn="ctr">
                <a:solidFill>
                  <a:schemeClr val="bg2"/>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marL="457200" indent="-457200" algn="l">
              <a:lnSpc>
                <a:spcPct val="120000"/>
              </a:lnSpc>
            </a:pPr>
            <a:r>
              <a:rPr lang="zh-TW" altLang="en-US" b="1" dirty="0" smtClean="0">
                <a:solidFill>
                  <a:schemeClr val="bg1"/>
                </a:solidFill>
                <a:latin typeface="微軟正黑體" panose="020B0604030504040204" pitchFamily="34" charset="-120"/>
                <a:ea typeface="微軟正黑體" panose="020B0604030504040204" pitchFamily="34" charset="-120"/>
              </a:rPr>
              <a:t>提供行動支援之調排系統，取得更即時之班表，系統更精準</a:t>
            </a:r>
            <a:endParaRPr lang="zh-TW" altLang="en-US" b="1" u="sng" dirty="0">
              <a:solidFill>
                <a:srgbClr val="FF6600"/>
              </a:solidFill>
              <a:latin typeface="微軟正黑體" pitchFamily="34" charset="-120"/>
              <a:ea typeface="微軟正黑體" pitchFamily="34" charset="-120"/>
            </a:endParaRPr>
          </a:p>
        </p:txBody>
      </p:sp>
      <p:sp>
        <p:nvSpPr>
          <p:cNvPr id="39" name="矩形 38"/>
          <p:cNvSpPr/>
          <p:nvPr/>
        </p:nvSpPr>
        <p:spPr>
          <a:xfrm>
            <a:off x="251520" y="2708920"/>
            <a:ext cx="936104" cy="648072"/>
          </a:xfrm>
          <a:prstGeom prst="rect">
            <a:avLst/>
          </a:prstGeom>
          <a:solidFill>
            <a:srgbClr val="CC0066"/>
          </a:solidFill>
        </p:spPr>
        <p:style>
          <a:lnRef idx="0">
            <a:schemeClr val="accent1"/>
          </a:lnRef>
          <a:fillRef idx="3">
            <a:schemeClr val="accent1"/>
          </a:fillRef>
          <a:effectRef idx="3">
            <a:schemeClr val="accent1"/>
          </a:effectRef>
          <a:fontRef idx="minor">
            <a:schemeClr val="lt1"/>
          </a:fontRef>
        </p:style>
        <p:txBody>
          <a:bodyPr anchor="ctr"/>
          <a:lstStyle/>
          <a:p>
            <a:pPr fontAlgn="auto">
              <a:spcBef>
                <a:spcPts val="0"/>
              </a:spcBef>
              <a:spcAft>
                <a:spcPts val="0"/>
              </a:spcAft>
            </a:pPr>
            <a:r>
              <a:rPr lang="zh-TW" altLang="en-US" sz="1400" dirty="0">
                <a:latin typeface="微軟正黑體" pitchFamily="34" charset="-120"/>
                <a:ea typeface="微軟正黑體" pitchFamily="34" charset="-120"/>
              </a:rPr>
              <a:t>匯入</a:t>
            </a:r>
            <a:r>
              <a:rPr lang="en-US" altLang="zh-TW" sz="1400" dirty="0">
                <a:latin typeface="微軟正黑體" pitchFamily="34" charset="-120"/>
                <a:ea typeface="微軟正黑體" pitchFamily="34" charset="-120"/>
              </a:rPr>
              <a:t>/</a:t>
            </a:r>
            <a:r>
              <a:rPr lang="zh-TW" altLang="en-US" sz="1400" dirty="0">
                <a:latin typeface="微軟正黑體" pitchFamily="34" charset="-120"/>
                <a:ea typeface="微軟正黑體" pitchFamily="34" charset="-120"/>
              </a:rPr>
              <a:t>輸入</a:t>
            </a:r>
            <a:endParaRPr lang="en-US" altLang="zh-TW" sz="1400" dirty="0">
              <a:latin typeface="微軟正黑體" pitchFamily="34" charset="-120"/>
              <a:ea typeface="微軟正黑體" pitchFamily="34" charset="-120"/>
            </a:endParaRPr>
          </a:p>
          <a:p>
            <a:pPr fontAlgn="auto">
              <a:spcBef>
                <a:spcPts val="0"/>
              </a:spcBef>
              <a:spcAft>
                <a:spcPts val="0"/>
              </a:spcAft>
            </a:pPr>
            <a:r>
              <a:rPr lang="zh-TW" altLang="en-US" sz="1400" dirty="0">
                <a:latin typeface="微軟正黑體" pitchFamily="34" charset="-120"/>
                <a:ea typeface="微軟正黑體" pitchFamily="34" charset="-120"/>
              </a:rPr>
              <a:t>預排班表</a:t>
            </a:r>
            <a:endParaRPr lang="en-US" altLang="zh-TW" sz="1400" dirty="0">
              <a:latin typeface="微軟正黑體" pitchFamily="34" charset="-120"/>
              <a:ea typeface="微軟正黑體" pitchFamily="34" charset="-120"/>
            </a:endParaRPr>
          </a:p>
        </p:txBody>
      </p:sp>
      <p:sp>
        <p:nvSpPr>
          <p:cNvPr id="75" name="矩形 74"/>
          <p:cNvSpPr/>
          <p:nvPr/>
        </p:nvSpPr>
        <p:spPr>
          <a:xfrm>
            <a:off x="1907704" y="1196752"/>
            <a:ext cx="936104" cy="648072"/>
          </a:xfrm>
          <a:prstGeom prst="rect">
            <a:avLst/>
          </a:prstGeom>
          <a:solidFill>
            <a:srgbClr val="CC0066"/>
          </a:solidFill>
        </p:spPr>
        <p:style>
          <a:lnRef idx="0">
            <a:schemeClr val="accent1"/>
          </a:lnRef>
          <a:fillRef idx="3">
            <a:schemeClr val="accent1"/>
          </a:fillRef>
          <a:effectRef idx="3">
            <a:schemeClr val="accent1"/>
          </a:effectRef>
          <a:fontRef idx="minor">
            <a:schemeClr val="lt1"/>
          </a:fontRef>
        </p:style>
        <p:txBody>
          <a:bodyPr anchor="ctr"/>
          <a:lstStyle/>
          <a:p>
            <a:pPr fontAlgn="auto">
              <a:spcBef>
                <a:spcPts val="0"/>
              </a:spcBef>
              <a:spcAft>
                <a:spcPts val="0"/>
              </a:spcAft>
            </a:pPr>
            <a:r>
              <a:rPr lang="zh-TW" altLang="en-US" sz="1400" dirty="0">
                <a:solidFill>
                  <a:schemeClr val="bg1"/>
                </a:solidFill>
                <a:latin typeface="微軟正黑體" pitchFamily="34" charset="-120"/>
                <a:ea typeface="微軟正黑體" pitchFamily="34" charset="-120"/>
              </a:rPr>
              <a:t>仕業別</a:t>
            </a:r>
            <a:endParaRPr lang="en-US" altLang="zh-TW" sz="1400" dirty="0">
              <a:solidFill>
                <a:schemeClr val="bg1"/>
              </a:solidFill>
              <a:latin typeface="微軟正黑體" pitchFamily="34" charset="-120"/>
              <a:ea typeface="微軟正黑體" pitchFamily="34" charset="-120"/>
            </a:endParaRPr>
          </a:p>
          <a:p>
            <a:pPr fontAlgn="auto">
              <a:spcBef>
                <a:spcPts val="0"/>
              </a:spcBef>
              <a:spcAft>
                <a:spcPts val="0"/>
              </a:spcAft>
            </a:pPr>
            <a:r>
              <a:rPr lang="zh-TW" altLang="en-US" sz="1400" dirty="0">
                <a:solidFill>
                  <a:schemeClr val="bg1"/>
                </a:solidFill>
                <a:latin typeface="微軟正黑體" pitchFamily="34" charset="-120"/>
                <a:ea typeface="微軟正黑體" pitchFamily="34" charset="-120"/>
              </a:rPr>
              <a:t>樣版</a:t>
            </a:r>
            <a:endParaRPr lang="en-US" altLang="zh-TW" sz="1400" dirty="0">
              <a:solidFill>
                <a:schemeClr val="bg1"/>
              </a:solidFill>
              <a:latin typeface="微軟正黑體" pitchFamily="34" charset="-120"/>
              <a:ea typeface="微軟正黑體" pitchFamily="34" charset="-120"/>
            </a:endParaRPr>
          </a:p>
          <a:p>
            <a:pPr fontAlgn="auto">
              <a:spcBef>
                <a:spcPts val="0"/>
              </a:spcBef>
              <a:spcAft>
                <a:spcPts val="0"/>
              </a:spcAft>
            </a:pPr>
            <a:r>
              <a:rPr lang="zh-TW" altLang="en-US" sz="1400" dirty="0">
                <a:solidFill>
                  <a:schemeClr val="bg1"/>
                </a:solidFill>
                <a:latin typeface="微軟正黑體" pitchFamily="34" charset="-120"/>
                <a:ea typeface="微軟正黑體" pitchFamily="34" charset="-120"/>
              </a:rPr>
              <a:t>快速輸入</a:t>
            </a:r>
          </a:p>
        </p:txBody>
      </p:sp>
      <p:sp>
        <p:nvSpPr>
          <p:cNvPr id="77" name="向右箭號 76"/>
          <p:cNvSpPr/>
          <p:nvPr/>
        </p:nvSpPr>
        <p:spPr>
          <a:xfrm rot="5400000">
            <a:off x="2015716" y="2024844"/>
            <a:ext cx="648072" cy="576064"/>
          </a:xfrm>
          <a:prstGeom prst="rightArrow">
            <a:avLst/>
          </a:prstGeom>
          <a:solidFill>
            <a:schemeClr val="accent6">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1000" b="1" dirty="0" smtClean="0">
                <a:latin typeface="微軟正黑體" panose="020B0604030504040204" pitchFamily="34" charset="-120"/>
                <a:ea typeface="微軟正黑體" panose="020B0604030504040204" pitchFamily="34" charset="-120"/>
              </a:rPr>
              <a:t>快速輸入</a:t>
            </a:r>
            <a:endParaRPr lang="zh-TW" altLang="en-US" sz="1000" b="1" dirty="0">
              <a:latin typeface="微軟正黑體" pitchFamily="34" charset="-120"/>
              <a:ea typeface="微軟正黑體" pitchFamily="34" charset="-120"/>
            </a:endParaRPr>
          </a:p>
        </p:txBody>
      </p:sp>
      <p:sp>
        <p:nvSpPr>
          <p:cNvPr id="78" name="矩形 77"/>
          <p:cNvSpPr/>
          <p:nvPr/>
        </p:nvSpPr>
        <p:spPr>
          <a:xfrm>
            <a:off x="3707904" y="3356992"/>
            <a:ext cx="936104" cy="648072"/>
          </a:xfrm>
          <a:prstGeom prst="rect">
            <a:avLst/>
          </a:prstGeom>
          <a:solidFill>
            <a:srgbClr val="0070C0"/>
          </a:solidFill>
        </p:spPr>
        <p:style>
          <a:lnRef idx="1">
            <a:schemeClr val="accent6"/>
          </a:lnRef>
          <a:fillRef idx="2">
            <a:schemeClr val="accent6"/>
          </a:fillRef>
          <a:effectRef idx="1">
            <a:schemeClr val="accent6"/>
          </a:effectRef>
          <a:fontRef idx="minor">
            <a:schemeClr val="dk1"/>
          </a:fontRef>
        </p:style>
        <p:txBody>
          <a:bodyPr rtlCol="0" anchor="ctr"/>
          <a:lstStyle/>
          <a:p>
            <a:r>
              <a:rPr lang="zh-TW" altLang="en-US" sz="1400" dirty="0">
                <a:solidFill>
                  <a:schemeClr val="bg1"/>
                </a:solidFill>
                <a:latin typeface="微軟正黑體" panose="020B0604030504040204" pitchFamily="34" charset="-120"/>
                <a:ea typeface="微軟正黑體" panose="020B0604030504040204" pitchFamily="34" charset="-120"/>
              </a:rPr>
              <a:t>異常預警</a:t>
            </a:r>
          </a:p>
        </p:txBody>
      </p:sp>
      <p:sp>
        <p:nvSpPr>
          <p:cNvPr id="79" name="矩形 78"/>
          <p:cNvSpPr/>
          <p:nvPr/>
        </p:nvSpPr>
        <p:spPr>
          <a:xfrm>
            <a:off x="5292080" y="1412776"/>
            <a:ext cx="936104" cy="432048"/>
          </a:xfrm>
          <a:prstGeom prst="rect">
            <a:avLst/>
          </a:prstGeom>
          <a:solidFill>
            <a:srgbClr val="0070C0"/>
          </a:solidFill>
        </p:spPr>
        <p:style>
          <a:lnRef idx="1">
            <a:schemeClr val="accent6"/>
          </a:lnRef>
          <a:fillRef idx="2">
            <a:schemeClr val="accent6"/>
          </a:fillRef>
          <a:effectRef idx="1">
            <a:schemeClr val="accent6"/>
          </a:effectRef>
          <a:fontRef idx="minor">
            <a:schemeClr val="dk1"/>
          </a:fontRef>
        </p:style>
        <p:txBody>
          <a:bodyPr rtlCol="0" anchor="ctr"/>
          <a:lstStyle/>
          <a:p>
            <a:r>
              <a:rPr lang="zh-TW" altLang="en-US" sz="1400" dirty="0">
                <a:solidFill>
                  <a:schemeClr val="bg1"/>
                </a:solidFill>
                <a:latin typeface="微軟正黑體" panose="020B0604030504040204" pitchFamily="34" charset="-120"/>
                <a:ea typeface="微軟正黑體" panose="020B0604030504040204" pitchFamily="34" charset="-120"/>
              </a:rPr>
              <a:t>連結報修平台</a:t>
            </a:r>
          </a:p>
        </p:txBody>
      </p:sp>
      <p:sp>
        <p:nvSpPr>
          <p:cNvPr id="80" name="矩形 79"/>
          <p:cNvSpPr/>
          <p:nvPr/>
        </p:nvSpPr>
        <p:spPr>
          <a:xfrm>
            <a:off x="5292080" y="1988840"/>
            <a:ext cx="936104" cy="432048"/>
          </a:xfrm>
          <a:prstGeom prst="rect">
            <a:avLst/>
          </a:prstGeom>
          <a:solidFill>
            <a:srgbClr val="0070C0"/>
          </a:solidFill>
        </p:spPr>
        <p:style>
          <a:lnRef idx="1">
            <a:schemeClr val="accent6"/>
          </a:lnRef>
          <a:fillRef idx="2">
            <a:schemeClr val="accent6"/>
          </a:fillRef>
          <a:effectRef idx="1">
            <a:schemeClr val="accent6"/>
          </a:effectRef>
          <a:fontRef idx="minor">
            <a:schemeClr val="dk1"/>
          </a:fontRef>
        </p:style>
        <p:txBody>
          <a:bodyPr rtlCol="0" anchor="ctr"/>
          <a:lstStyle/>
          <a:p>
            <a:r>
              <a:rPr lang="zh-TW" altLang="en-US" sz="1400" dirty="0">
                <a:solidFill>
                  <a:schemeClr val="bg1"/>
                </a:solidFill>
                <a:latin typeface="微軟正黑體" panose="020B0604030504040204" pitchFamily="34" charset="-120"/>
                <a:ea typeface="微軟正黑體" panose="020B0604030504040204" pitchFamily="34" charset="-120"/>
              </a:rPr>
              <a:t>修改車機路線</a:t>
            </a:r>
          </a:p>
        </p:txBody>
      </p:sp>
      <p:sp>
        <p:nvSpPr>
          <p:cNvPr id="81" name="矩形 80"/>
          <p:cNvSpPr/>
          <p:nvPr/>
        </p:nvSpPr>
        <p:spPr>
          <a:xfrm>
            <a:off x="5292080" y="2564904"/>
            <a:ext cx="936104" cy="432048"/>
          </a:xfrm>
          <a:prstGeom prst="rect">
            <a:avLst/>
          </a:prstGeom>
          <a:solidFill>
            <a:srgbClr val="0070C0"/>
          </a:solidFill>
        </p:spPr>
        <p:style>
          <a:lnRef idx="1">
            <a:schemeClr val="accent6"/>
          </a:lnRef>
          <a:fillRef idx="2">
            <a:schemeClr val="accent6"/>
          </a:fillRef>
          <a:effectRef idx="1">
            <a:schemeClr val="accent6"/>
          </a:effectRef>
          <a:fontRef idx="minor">
            <a:schemeClr val="dk1"/>
          </a:fontRef>
        </p:style>
        <p:txBody>
          <a:bodyPr rtlCol="0" anchor="ctr"/>
          <a:lstStyle/>
          <a:p>
            <a:r>
              <a:rPr lang="zh-TW" altLang="en-US" sz="1400" dirty="0">
                <a:solidFill>
                  <a:schemeClr val="bg1"/>
                </a:solidFill>
                <a:latin typeface="微軟正黑體" panose="020B0604030504040204" pitchFamily="34" charset="-120"/>
                <a:ea typeface="微軟正黑體" panose="020B0604030504040204" pitchFamily="34" charset="-120"/>
              </a:rPr>
              <a:t>修改行車狀態</a:t>
            </a:r>
          </a:p>
        </p:txBody>
      </p:sp>
      <p:sp>
        <p:nvSpPr>
          <p:cNvPr id="82" name="流程圖: 文件 81"/>
          <p:cNvSpPr/>
          <p:nvPr/>
        </p:nvSpPr>
        <p:spPr>
          <a:xfrm>
            <a:off x="1907704" y="2708920"/>
            <a:ext cx="936104" cy="720080"/>
          </a:xfrm>
          <a:prstGeom prst="flowChartDocument">
            <a:avLst/>
          </a:prstGeom>
          <a:solidFill>
            <a:srgbClr val="CC0066"/>
          </a:solidFill>
        </p:spPr>
        <p:style>
          <a:lnRef idx="0">
            <a:schemeClr val="accent1"/>
          </a:lnRef>
          <a:fillRef idx="3">
            <a:schemeClr val="accent1"/>
          </a:fillRef>
          <a:effectRef idx="3">
            <a:schemeClr val="accent1"/>
          </a:effectRef>
          <a:fontRef idx="minor">
            <a:schemeClr val="lt1"/>
          </a:fontRef>
        </p:style>
        <p:txBody>
          <a:bodyPr anchor="ctr"/>
          <a:lstStyle/>
          <a:p>
            <a:pPr fontAlgn="auto">
              <a:spcBef>
                <a:spcPts val="0"/>
              </a:spcBef>
              <a:spcAft>
                <a:spcPts val="0"/>
              </a:spcAft>
            </a:pPr>
            <a:r>
              <a:rPr lang="zh-TW" altLang="en-US" sz="1400" dirty="0">
                <a:solidFill>
                  <a:schemeClr val="bg1"/>
                </a:solidFill>
                <a:latin typeface="微軟正黑體" pitchFamily="34" charset="-120"/>
                <a:ea typeface="微軟正黑體" pitchFamily="34" charset="-120"/>
              </a:rPr>
              <a:t>產生班表資料</a:t>
            </a:r>
          </a:p>
        </p:txBody>
      </p:sp>
      <p:sp>
        <p:nvSpPr>
          <p:cNvPr id="83" name="向右箭號 82"/>
          <p:cNvSpPr/>
          <p:nvPr/>
        </p:nvSpPr>
        <p:spPr>
          <a:xfrm>
            <a:off x="3131840" y="2780928"/>
            <a:ext cx="360040" cy="576064"/>
          </a:xfrm>
          <a:prstGeom prst="rightArrow">
            <a:avLst/>
          </a:prstGeom>
          <a:solidFill>
            <a:schemeClr val="accent6">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200" b="1" dirty="0">
              <a:latin typeface="微軟正黑體" panose="020B0604030504040204" pitchFamily="34" charset="-120"/>
              <a:ea typeface="微軟正黑體" panose="020B0604030504040204" pitchFamily="34" charset="-120"/>
            </a:endParaRPr>
          </a:p>
        </p:txBody>
      </p:sp>
      <p:sp>
        <p:nvSpPr>
          <p:cNvPr id="84" name="矩形 83"/>
          <p:cNvSpPr/>
          <p:nvPr/>
        </p:nvSpPr>
        <p:spPr>
          <a:xfrm>
            <a:off x="5292080" y="3140968"/>
            <a:ext cx="936104" cy="432048"/>
          </a:xfrm>
          <a:prstGeom prst="rect">
            <a:avLst/>
          </a:prstGeom>
          <a:solidFill>
            <a:srgbClr val="0070C0"/>
          </a:solidFill>
        </p:spPr>
        <p:style>
          <a:lnRef idx="1">
            <a:schemeClr val="accent6"/>
          </a:lnRef>
          <a:fillRef idx="2">
            <a:schemeClr val="accent6"/>
          </a:fillRef>
          <a:effectRef idx="1">
            <a:schemeClr val="accent6"/>
          </a:effectRef>
          <a:fontRef idx="minor">
            <a:schemeClr val="dk1"/>
          </a:fontRef>
        </p:style>
        <p:txBody>
          <a:bodyPr rtlCol="0" anchor="ctr"/>
          <a:lstStyle/>
          <a:p>
            <a:r>
              <a:rPr lang="zh-TW" altLang="en-US" sz="1400" dirty="0">
                <a:solidFill>
                  <a:schemeClr val="bg1"/>
                </a:solidFill>
                <a:latin typeface="微軟正黑體" panose="020B0604030504040204" pitchFamily="34" charset="-120"/>
                <a:ea typeface="微軟正黑體" panose="020B0604030504040204" pitchFamily="34" charset="-120"/>
              </a:rPr>
              <a:t>修改班表路線</a:t>
            </a:r>
          </a:p>
        </p:txBody>
      </p:sp>
      <p:sp>
        <p:nvSpPr>
          <p:cNvPr id="85" name="向下箭號 84"/>
          <p:cNvSpPr/>
          <p:nvPr/>
        </p:nvSpPr>
        <p:spPr>
          <a:xfrm rot="16200000">
            <a:off x="1405766" y="2778810"/>
            <a:ext cx="355804" cy="504056"/>
          </a:xfrm>
          <a:prstGeom prst="downArrow">
            <a:avLst/>
          </a:prstGeom>
          <a:solidFill>
            <a:schemeClr val="accent6">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200" b="1" dirty="0">
              <a:solidFill>
                <a:schemeClr val="dk1"/>
              </a:solidFill>
              <a:latin typeface="微軟正黑體" panose="020B0604030504040204" pitchFamily="34" charset="-120"/>
              <a:ea typeface="微軟正黑體" panose="020B0604030504040204" pitchFamily="34" charset="-120"/>
            </a:endParaRPr>
          </a:p>
        </p:txBody>
      </p:sp>
      <p:sp>
        <p:nvSpPr>
          <p:cNvPr id="86" name="矩形 85"/>
          <p:cNvSpPr/>
          <p:nvPr/>
        </p:nvSpPr>
        <p:spPr>
          <a:xfrm>
            <a:off x="3707904" y="2132856"/>
            <a:ext cx="936104" cy="648072"/>
          </a:xfrm>
          <a:prstGeom prst="rect">
            <a:avLst/>
          </a:prstGeom>
          <a:solidFill>
            <a:srgbClr val="0070C0"/>
          </a:solidFill>
        </p:spPr>
        <p:style>
          <a:lnRef idx="1">
            <a:schemeClr val="accent6"/>
          </a:lnRef>
          <a:fillRef idx="2">
            <a:schemeClr val="accent6"/>
          </a:fillRef>
          <a:effectRef idx="1">
            <a:schemeClr val="accent6"/>
          </a:effectRef>
          <a:fontRef idx="minor">
            <a:schemeClr val="dk1"/>
          </a:fontRef>
        </p:style>
        <p:txBody>
          <a:bodyPr rtlCol="0" anchor="ctr"/>
          <a:lstStyle/>
          <a:p>
            <a:r>
              <a:rPr lang="zh-TW" altLang="en-US" sz="1400" dirty="0">
                <a:solidFill>
                  <a:schemeClr val="bg1"/>
                </a:solidFill>
                <a:latin typeface="微軟正黑體" panose="020B0604030504040204" pitchFamily="34" charset="-120"/>
                <a:ea typeface="微軟正黑體" panose="020B0604030504040204" pitchFamily="34" charset="-120"/>
              </a:rPr>
              <a:t>路線監控</a:t>
            </a:r>
          </a:p>
        </p:txBody>
      </p:sp>
      <p:sp>
        <p:nvSpPr>
          <p:cNvPr id="87" name="矩形 86"/>
          <p:cNvSpPr/>
          <p:nvPr/>
        </p:nvSpPr>
        <p:spPr>
          <a:xfrm>
            <a:off x="5292080" y="3717032"/>
            <a:ext cx="936104" cy="432048"/>
          </a:xfrm>
          <a:prstGeom prst="rect">
            <a:avLst/>
          </a:prstGeom>
          <a:solidFill>
            <a:srgbClr val="0070C0"/>
          </a:solidFill>
        </p:spPr>
        <p:style>
          <a:lnRef idx="1">
            <a:schemeClr val="accent6"/>
          </a:lnRef>
          <a:fillRef idx="2">
            <a:schemeClr val="accent6"/>
          </a:fillRef>
          <a:effectRef idx="1">
            <a:schemeClr val="accent6"/>
          </a:effectRef>
          <a:fontRef idx="minor">
            <a:schemeClr val="dk1"/>
          </a:fontRef>
        </p:style>
        <p:txBody>
          <a:bodyPr rtlCol="0" anchor="ctr"/>
          <a:lstStyle/>
          <a:p>
            <a:r>
              <a:rPr lang="zh-TW" altLang="en-US" sz="1400" dirty="0">
                <a:solidFill>
                  <a:schemeClr val="bg1"/>
                </a:solidFill>
                <a:latin typeface="微軟正黑體" panose="020B0604030504040204" pitchFamily="34" charset="-120"/>
                <a:ea typeface="微軟正黑體" panose="020B0604030504040204" pitchFamily="34" charset="-120"/>
              </a:rPr>
              <a:t>修改公車狀態</a:t>
            </a:r>
          </a:p>
        </p:txBody>
      </p:sp>
      <p:sp>
        <p:nvSpPr>
          <p:cNvPr id="88" name="向右箭號 87"/>
          <p:cNvSpPr/>
          <p:nvPr/>
        </p:nvSpPr>
        <p:spPr>
          <a:xfrm>
            <a:off x="4644008" y="2780928"/>
            <a:ext cx="360040" cy="576064"/>
          </a:xfrm>
          <a:prstGeom prst="rightArrow">
            <a:avLst/>
          </a:prstGeom>
          <a:solidFill>
            <a:schemeClr val="accent6">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endParaRPr lang="zh-TW" altLang="en-US" sz="1200" dirty="0">
              <a:latin typeface="微軟正黑體" panose="020B0604030504040204" pitchFamily="34" charset="-120"/>
              <a:ea typeface="微軟正黑體" panose="020B0604030504040204" pitchFamily="34" charset="-120"/>
            </a:endParaRPr>
          </a:p>
        </p:txBody>
      </p:sp>
      <p:sp>
        <p:nvSpPr>
          <p:cNvPr id="89" name="十字形 88"/>
          <p:cNvSpPr/>
          <p:nvPr/>
        </p:nvSpPr>
        <p:spPr>
          <a:xfrm>
            <a:off x="3923928" y="2852936"/>
            <a:ext cx="432048" cy="432048"/>
          </a:xfrm>
          <a:prstGeom prst="plus">
            <a:avLst>
              <a:gd name="adj" fmla="val 35689"/>
            </a:avLst>
          </a:prstGeom>
          <a:solidFill>
            <a:schemeClr val="accent6">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200" b="1" dirty="0">
              <a:solidFill>
                <a:schemeClr val="dk1"/>
              </a:solidFill>
              <a:latin typeface="微軟正黑體" panose="020B0604030504040204" pitchFamily="34" charset="-120"/>
              <a:ea typeface="微軟正黑體" panose="020B0604030504040204" pitchFamily="34" charset="-120"/>
            </a:endParaRPr>
          </a:p>
        </p:txBody>
      </p:sp>
      <p:sp>
        <p:nvSpPr>
          <p:cNvPr id="90" name="向右箭號 89"/>
          <p:cNvSpPr/>
          <p:nvPr/>
        </p:nvSpPr>
        <p:spPr>
          <a:xfrm>
            <a:off x="6372200" y="2780928"/>
            <a:ext cx="360040" cy="576064"/>
          </a:xfrm>
          <a:prstGeom prst="rightArrow">
            <a:avLst/>
          </a:prstGeom>
          <a:solidFill>
            <a:schemeClr val="accent6">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endParaRPr lang="zh-TW" altLang="en-US" sz="1200" dirty="0">
              <a:latin typeface="微軟正黑體" panose="020B0604030504040204" pitchFamily="34" charset="-120"/>
              <a:ea typeface="微軟正黑體" panose="020B0604030504040204" pitchFamily="34" charset="-120"/>
            </a:endParaRPr>
          </a:p>
        </p:txBody>
      </p:sp>
      <p:sp>
        <p:nvSpPr>
          <p:cNvPr id="91" name="爆炸 1 90"/>
          <p:cNvSpPr/>
          <p:nvPr/>
        </p:nvSpPr>
        <p:spPr>
          <a:xfrm>
            <a:off x="6876256" y="1268760"/>
            <a:ext cx="2016224" cy="1512168"/>
          </a:xfrm>
          <a:prstGeom prst="irregularSeal1">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sz="1200" b="1" dirty="0" smtClean="0">
                <a:solidFill>
                  <a:schemeClr val="bg1"/>
                </a:solidFill>
                <a:latin typeface="微軟正黑體" panose="020B0604030504040204" pitchFamily="34" charset="-120"/>
                <a:ea typeface="微軟正黑體" panose="020B0604030504040204" pitchFamily="34" charset="-120"/>
              </a:rPr>
              <a:t>更準確的預估到站時間</a:t>
            </a:r>
            <a:endParaRPr lang="zh-TW" altLang="en-US" sz="1200" b="1" dirty="0">
              <a:solidFill>
                <a:schemeClr val="bg1"/>
              </a:solidFill>
              <a:latin typeface="微軟正黑體" pitchFamily="34" charset="-120"/>
              <a:ea typeface="微軟正黑體" pitchFamily="34" charset="-120"/>
            </a:endParaRPr>
          </a:p>
        </p:txBody>
      </p:sp>
      <p:sp>
        <p:nvSpPr>
          <p:cNvPr id="92" name="爆炸 1 91"/>
          <p:cNvSpPr/>
          <p:nvPr/>
        </p:nvSpPr>
        <p:spPr>
          <a:xfrm>
            <a:off x="6876256" y="2348880"/>
            <a:ext cx="2016224" cy="1512168"/>
          </a:xfrm>
          <a:prstGeom prst="irregularSeal1">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sz="1200" b="1" dirty="0" smtClean="0">
                <a:solidFill>
                  <a:schemeClr val="bg1"/>
                </a:solidFill>
                <a:latin typeface="微軟正黑體" panose="020B0604030504040204" pitchFamily="34" charset="-120"/>
                <a:ea typeface="微軟正黑體" panose="020B0604030504040204" pitchFamily="34" charset="-120"/>
              </a:rPr>
              <a:t>更即時的調度</a:t>
            </a:r>
            <a:endParaRPr lang="zh-TW" altLang="en-US" sz="1200" b="1" dirty="0">
              <a:solidFill>
                <a:schemeClr val="bg1"/>
              </a:solidFill>
              <a:latin typeface="微軟正黑體" pitchFamily="34" charset="-120"/>
              <a:ea typeface="微軟正黑體" pitchFamily="34" charset="-120"/>
            </a:endParaRPr>
          </a:p>
        </p:txBody>
      </p:sp>
      <p:sp>
        <p:nvSpPr>
          <p:cNvPr id="93" name="爆炸 1 92"/>
          <p:cNvSpPr/>
          <p:nvPr/>
        </p:nvSpPr>
        <p:spPr>
          <a:xfrm>
            <a:off x="6876256" y="3429000"/>
            <a:ext cx="2016224" cy="1512168"/>
          </a:xfrm>
          <a:prstGeom prst="irregularSeal1">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zh-TW" altLang="en-US" sz="1200" b="1" dirty="0" smtClean="0">
                <a:solidFill>
                  <a:schemeClr val="bg1"/>
                </a:solidFill>
                <a:latin typeface="微軟正黑體" panose="020B0604030504040204" pitchFamily="34" charset="-120"/>
                <a:ea typeface="微軟正黑體" panose="020B0604030504040204" pitchFamily="34" charset="-120"/>
              </a:rPr>
              <a:t>提高評鑑分數</a:t>
            </a:r>
            <a:endParaRPr lang="zh-TW" altLang="en-US" sz="1200" b="1" dirty="0">
              <a:solidFill>
                <a:schemeClr val="bg1"/>
              </a:solidFill>
              <a:latin typeface="微軟正黑體" pitchFamily="34" charset="-120"/>
              <a:ea typeface="微軟正黑體" pitchFamily="34" charset="-120"/>
            </a:endParaRPr>
          </a:p>
        </p:txBody>
      </p:sp>
      <p:sp>
        <p:nvSpPr>
          <p:cNvPr id="94" name="矩形 93"/>
          <p:cNvSpPr/>
          <p:nvPr/>
        </p:nvSpPr>
        <p:spPr>
          <a:xfrm>
            <a:off x="5292080" y="4293096"/>
            <a:ext cx="936104" cy="432048"/>
          </a:xfrm>
          <a:prstGeom prst="rect">
            <a:avLst/>
          </a:prstGeom>
          <a:solidFill>
            <a:srgbClr val="0070C0"/>
          </a:solidFill>
        </p:spPr>
        <p:style>
          <a:lnRef idx="1">
            <a:schemeClr val="accent6"/>
          </a:lnRef>
          <a:fillRef idx="2">
            <a:schemeClr val="accent6"/>
          </a:fillRef>
          <a:effectRef idx="1">
            <a:schemeClr val="accent6"/>
          </a:effectRef>
          <a:fontRef idx="minor">
            <a:schemeClr val="dk1"/>
          </a:fontRef>
        </p:style>
        <p:txBody>
          <a:bodyPr rtlCol="0" anchor="ctr"/>
          <a:lstStyle/>
          <a:p>
            <a:r>
              <a:rPr lang="zh-TW" altLang="en-US" sz="1400" dirty="0">
                <a:solidFill>
                  <a:schemeClr val="bg1"/>
                </a:solidFill>
                <a:latin typeface="微軟正黑體" panose="020B0604030504040204" pitchFamily="34" charset="-120"/>
                <a:ea typeface="微軟正黑體" panose="020B0604030504040204" pitchFamily="34" charset="-120"/>
              </a:rPr>
              <a:t>調整發車間距</a:t>
            </a:r>
          </a:p>
        </p:txBody>
      </p:sp>
      <p:sp>
        <p:nvSpPr>
          <p:cNvPr id="95" name="左-右雙向箭號 94"/>
          <p:cNvSpPr/>
          <p:nvPr/>
        </p:nvSpPr>
        <p:spPr>
          <a:xfrm>
            <a:off x="323528" y="5013176"/>
            <a:ext cx="2664296" cy="576064"/>
          </a:xfrm>
          <a:prstGeom prst="leftRightArrow">
            <a:avLst/>
          </a:prstGeom>
          <a:solidFill>
            <a:srgbClr val="CC0066"/>
          </a:solidFill>
        </p:spPr>
        <p:style>
          <a:lnRef idx="0">
            <a:schemeClr val="accent1"/>
          </a:lnRef>
          <a:fillRef idx="3">
            <a:schemeClr val="accent1"/>
          </a:fillRef>
          <a:effectRef idx="3">
            <a:schemeClr val="accent1"/>
          </a:effectRef>
          <a:fontRef idx="minor">
            <a:schemeClr val="lt1"/>
          </a:fontRef>
        </p:style>
        <p:txBody>
          <a:bodyPr anchor="ctr"/>
          <a:lstStyle/>
          <a:p>
            <a:pPr fontAlgn="auto">
              <a:spcBef>
                <a:spcPts val="0"/>
              </a:spcBef>
              <a:spcAft>
                <a:spcPts val="0"/>
              </a:spcAft>
            </a:pPr>
            <a:r>
              <a:rPr lang="zh-TW" altLang="en-US" sz="1400" dirty="0">
                <a:solidFill>
                  <a:schemeClr val="bg1"/>
                </a:solidFill>
                <a:latin typeface="微軟正黑體" pitchFamily="34" charset="-120"/>
                <a:ea typeface="微軟正黑體" pitchFamily="34" charset="-120"/>
              </a:rPr>
              <a:t>更便捷的班表建立</a:t>
            </a:r>
          </a:p>
        </p:txBody>
      </p:sp>
      <p:sp>
        <p:nvSpPr>
          <p:cNvPr id="96" name="左-右雙向箭號 95"/>
          <p:cNvSpPr/>
          <p:nvPr/>
        </p:nvSpPr>
        <p:spPr>
          <a:xfrm>
            <a:off x="3131840" y="5017797"/>
            <a:ext cx="2736304" cy="576064"/>
          </a:xfrm>
          <a:prstGeom prst="leftRightArrow">
            <a:avLst/>
          </a:prstGeom>
          <a:solidFill>
            <a:srgbClr val="0070C0"/>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sz="1400" b="1" dirty="0" smtClean="0">
                <a:solidFill>
                  <a:schemeClr val="bg1"/>
                </a:solidFill>
                <a:latin typeface="微軟正黑體" panose="020B0604030504040204" pitchFamily="34" charset="-120"/>
                <a:ea typeface="微軟正黑體" panose="020B0604030504040204" pitchFamily="34" charset="-120"/>
              </a:rPr>
              <a:t>更效率的調度處理</a:t>
            </a:r>
            <a:endParaRPr lang="zh-TW" altLang="en-US" sz="1400" b="1" dirty="0">
              <a:solidFill>
                <a:schemeClr val="bg1"/>
              </a:solidFill>
              <a:latin typeface="微軟正黑體" pitchFamily="34" charset="-120"/>
              <a:ea typeface="微軟正黑體" pitchFamily="34" charset="-120"/>
            </a:endParaRPr>
          </a:p>
        </p:txBody>
      </p:sp>
      <p:sp>
        <p:nvSpPr>
          <p:cNvPr id="97" name="左-右雙向箭號 96"/>
          <p:cNvSpPr/>
          <p:nvPr/>
        </p:nvSpPr>
        <p:spPr>
          <a:xfrm>
            <a:off x="6084168" y="5013176"/>
            <a:ext cx="2736304" cy="576064"/>
          </a:xfrm>
          <a:prstGeom prst="leftRightArrow">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r>
              <a:rPr lang="zh-TW" altLang="en-US" sz="1400" dirty="0">
                <a:solidFill>
                  <a:schemeClr val="bg1"/>
                </a:solidFill>
                <a:latin typeface="微軟正黑體" panose="020B0604030504040204" pitchFamily="34" charset="-120"/>
                <a:ea typeface="微軟正黑體" panose="020B0604030504040204" pitchFamily="34" charset="-120"/>
              </a:rPr>
              <a:t>更完善的報表結果</a:t>
            </a:r>
          </a:p>
        </p:txBody>
      </p:sp>
    </p:spTree>
    <p:extLst>
      <p:ext uri="{BB962C8B-B14F-4D97-AF65-F5344CB8AC3E}">
        <p14:creationId xmlns:p14="http://schemas.microsoft.com/office/powerpoint/2010/main" val="29961621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slide(fromRight)">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微軟正黑體" pitchFamily="34" charset="-120"/>
                <a:ea typeface="微軟正黑體" pitchFamily="34" charset="-120"/>
              </a:rPr>
              <a:t>便民雲端化</a:t>
            </a:r>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46</a:t>
            </a:fld>
            <a:endParaRPr lang="zh-TW" altLang="zh-TW"/>
          </a:p>
        </p:txBody>
      </p:sp>
      <p:pic>
        <p:nvPicPr>
          <p:cNvPr id="14" name="Picture 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600575" y="842963"/>
            <a:ext cx="4543425" cy="3930650"/>
          </a:xfrm>
          <a:prstGeom prst="rect">
            <a:avLst/>
          </a:prstGeom>
          <a:noFill/>
          <a:ln w="9525">
            <a:noFill/>
            <a:miter lim="800000"/>
            <a:headEnd/>
            <a:tailEnd/>
          </a:ln>
        </p:spPr>
      </p:pic>
      <p:sp>
        <p:nvSpPr>
          <p:cNvPr id="15" name="投影片編號版面配置區 3"/>
          <p:cNvSpPr txBox="1">
            <a:spLocks/>
          </p:cNvSpPr>
          <p:nvPr/>
        </p:nvSpPr>
        <p:spPr>
          <a:xfrm>
            <a:off x="7453313" y="6453188"/>
            <a:ext cx="1655762" cy="404812"/>
          </a:xfrm>
          <a:prstGeom prst="rect">
            <a:avLst/>
          </a:prstGeom>
          <a:noFill/>
        </p:spPr>
        <p:txBody>
          <a:bodyPr/>
          <a:lstStyle>
            <a:defPPr>
              <a:defRPr lang="en-US"/>
            </a:defPPr>
            <a:lvl1pPr algn="ctr" rtl="0" fontAlgn="base">
              <a:spcBef>
                <a:spcPct val="0"/>
              </a:spcBef>
              <a:spcAft>
                <a:spcPct val="0"/>
              </a:spcAft>
              <a:defRPr sz="2400" b="1" kern="1200">
                <a:solidFill>
                  <a:schemeClr val="bg1"/>
                </a:solidFill>
                <a:latin typeface="Arial" charset="0"/>
                <a:ea typeface="新細明體" pitchFamily="18" charset="-120"/>
                <a:cs typeface="+mn-cs"/>
              </a:defRPr>
            </a:lvl1pPr>
            <a:lvl2pPr marL="457200" algn="ctr" rtl="0" fontAlgn="base">
              <a:spcBef>
                <a:spcPct val="0"/>
              </a:spcBef>
              <a:spcAft>
                <a:spcPct val="0"/>
              </a:spcAft>
              <a:defRPr sz="2400" b="1" kern="1200">
                <a:solidFill>
                  <a:schemeClr val="bg1"/>
                </a:solidFill>
                <a:latin typeface="Arial" charset="0"/>
                <a:ea typeface="新細明體" pitchFamily="18" charset="-120"/>
                <a:cs typeface="+mn-cs"/>
              </a:defRPr>
            </a:lvl2pPr>
            <a:lvl3pPr marL="914400" algn="ctr" rtl="0" fontAlgn="base">
              <a:spcBef>
                <a:spcPct val="0"/>
              </a:spcBef>
              <a:spcAft>
                <a:spcPct val="0"/>
              </a:spcAft>
              <a:defRPr sz="2400" b="1" kern="1200">
                <a:solidFill>
                  <a:schemeClr val="bg1"/>
                </a:solidFill>
                <a:latin typeface="Arial" charset="0"/>
                <a:ea typeface="新細明體" pitchFamily="18" charset="-120"/>
                <a:cs typeface="+mn-cs"/>
              </a:defRPr>
            </a:lvl3pPr>
            <a:lvl4pPr marL="1371600" algn="ctr" rtl="0" fontAlgn="base">
              <a:spcBef>
                <a:spcPct val="0"/>
              </a:spcBef>
              <a:spcAft>
                <a:spcPct val="0"/>
              </a:spcAft>
              <a:defRPr sz="2400" b="1" kern="1200">
                <a:solidFill>
                  <a:schemeClr val="bg1"/>
                </a:solidFill>
                <a:latin typeface="Arial" charset="0"/>
                <a:ea typeface="新細明體" pitchFamily="18" charset="-120"/>
                <a:cs typeface="+mn-cs"/>
              </a:defRPr>
            </a:lvl4pPr>
            <a:lvl5pPr marL="1828800" algn="ctr" rtl="0" fontAlgn="base">
              <a:spcBef>
                <a:spcPct val="0"/>
              </a:spcBef>
              <a:spcAft>
                <a:spcPct val="0"/>
              </a:spcAft>
              <a:defRPr sz="2400" b="1" kern="1200">
                <a:solidFill>
                  <a:schemeClr val="bg1"/>
                </a:solidFill>
                <a:latin typeface="Arial" charset="0"/>
                <a:ea typeface="新細明體" pitchFamily="18" charset="-120"/>
                <a:cs typeface="+mn-cs"/>
              </a:defRPr>
            </a:lvl5pPr>
            <a:lvl6pPr marL="2286000" algn="l" defTabSz="914400" rtl="0" eaLnBrk="1" latinLnBrk="0" hangingPunct="1">
              <a:defRPr sz="2400" b="1" kern="1200">
                <a:solidFill>
                  <a:schemeClr val="bg1"/>
                </a:solidFill>
                <a:latin typeface="Arial" charset="0"/>
                <a:ea typeface="新細明體" pitchFamily="18" charset="-120"/>
                <a:cs typeface="+mn-cs"/>
              </a:defRPr>
            </a:lvl6pPr>
            <a:lvl7pPr marL="2743200" algn="l" defTabSz="914400" rtl="0" eaLnBrk="1" latinLnBrk="0" hangingPunct="1">
              <a:defRPr sz="2400" b="1" kern="1200">
                <a:solidFill>
                  <a:schemeClr val="bg1"/>
                </a:solidFill>
                <a:latin typeface="Arial" charset="0"/>
                <a:ea typeface="新細明體" pitchFamily="18" charset="-120"/>
                <a:cs typeface="+mn-cs"/>
              </a:defRPr>
            </a:lvl7pPr>
            <a:lvl8pPr marL="3200400" algn="l" defTabSz="914400" rtl="0" eaLnBrk="1" latinLnBrk="0" hangingPunct="1">
              <a:defRPr sz="2400" b="1" kern="1200">
                <a:solidFill>
                  <a:schemeClr val="bg1"/>
                </a:solidFill>
                <a:latin typeface="Arial" charset="0"/>
                <a:ea typeface="新細明體" pitchFamily="18" charset="-120"/>
                <a:cs typeface="+mn-cs"/>
              </a:defRPr>
            </a:lvl8pPr>
            <a:lvl9pPr marL="3657600" algn="l" defTabSz="914400" rtl="0" eaLnBrk="1" latinLnBrk="0" hangingPunct="1">
              <a:defRPr sz="2400" b="1" kern="1200">
                <a:solidFill>
                  <a:schemeClr val="bg1"/>
                </a:solidFill>
                <a:latin typeface="Arial" charset="0"/>
                <a:ea typeface="新細明體" pitchFamily="18" charset="-120"/>
                <a:cs typeface="+mn-cs"/>
              </a:defRPr>
            </a:lvl9pPr>
          </a:lstStyle>
          <a:p>
            <a:fld id="{BA5A31A9-5037-49A9-A488-A57F568C540B}" type="slidenum">
              <a:rPr lang="zh-TW" altLang="en-US" smtClean="0">
                <a:latin typeface="微軟正黑體" pitchFamily="34" charset="-120"/>
                <a:ea typeface="微軟正黑體" pitchFamily="34" charset="-120"/>
              </a:rPr>
              <a:pPr/>
              <a:t>46</a:t>
            </a:fld>
            <a:endParaRPr lang="en-US" altLang="zh-TW" smtClean="0">
              <a:latin typeface="微軟正黑體" pitchFamily="34" charset="-120"/>
              <a:ea typeface="微軟正黑體" pitchFamily="34" charset="-120"/>
            </a:endParaRPr>
          </a:p>
        </p:txBody>
      </p:sp>
      <p:pic>
        <p:nvPicPr>
          <p:cNvPr id="16" name="Picture 4"/>
          <p:cNvPicPr>
            <a:picLocks noChangeAspect="1" noChangeArrowheads="1"/>
          </p:cNvPicPr>
          <p:nvPr/>
        </p:nvPicPr>
        <p:blipFill>
          <a:blip r:embed="rId4"/>
          <a:srcRect/>
          <a:stretch>
            <a:fillRect/>
          </a:stretch>
        </p:blipFill>
        <p:spPr bwMode="auto">
          <a:xfrm>
            <a:off x="5045075" y="4778375"/>
            <a:ext cx="3230563" cy="1820863"/>
          </a:xfrm>
          <a:prstGeom prst="rect">
            <a:avLst/>
          </a:prstGeom>
          <a:ln>
            <a:noFill/>
          </a:ln>
          <a:effectLst>
            <a:outerShdw blurRad="292100" dist="139700" dir="2700000" algn="tl" rotWithShape="0">
              <a:srgbClr val="333333">
                <a:alpha val="65000"/>
              </a:srgbClr>
            </a:outerShdw>
          </a:effectLst>
        </p:spPr>
      </p:pic>
      <p:pic>
        <p:nvPicPr>
          <p:cNvPr id="17" name="Picture 11" descr="bridges,buildings,freeways,highways,overpasses,roads,streets,transportation,交通工具,幹道,建築物,旱橋,橋樑,街道,道路,高速幹道"/>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7110413" y="4605338"/>
            <a:ext cx="2089150" cy="2087562"/>
          </a:xfrm>
          <a:prstGeom prst="rect">
            <a:avLst/>
          </a:prstGeom>
          <a:noFill/>
          <a:ln w="9525">
            <a:noFill/>
            <a:miter lim="800000"/>
            <a:headEnd/>
            <a:tailEnd/>
          </a:ln>
        </p:spPr>
      </p:pic>
      <p:pic>
        <p:nvPicPr>
          <p:cNvPr id="18" name="Picture 7"/>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7956550" y="4005263"/>
            <a:ext cx="885825" cy="866775"/>
          </a:xfrm>
          <a:prstGeom prst="rect">
            <a:avLst/>
          </a:prstGeom>
          <a:noFill/>
          <a:ln w="9525">
            <a:noFill/>
            <a:miter lim="800000"/>
            <a:headEnd/>
            <a:tailEnd/>
          </a:ln>
        </p:spPr>
      </p:pic>
      <p:pic>
        <p:nvPicPr>
          <p:cNvPr id="19" name="Picture 2" descr="1"/>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398463" y="4086225"/>
            <a:ext cx="3343275" cy="2508250"/>
          </a:xfrm>
          <a:prstGeom prst="rect">
            <a:avLst/>
          </a:prstGeom>
          <a:noFill/>
          <a:ln w="9525">
            <a:noFill/>
            <a:miter lim="800000"/>
            <a:headEnd/>
            <a:tailEnd/>
          </a:ln>
        </p:spPr>
      </p:pic>
      <p:pic>
        <p:nvPicPr>
          <p:cNvPr id="20" name="Picture 3"/>
          <p:cNvPicPr>
            <a:picLocks noChangeAspect="1" noChangeArrowheads="1"/>
          </p:cNvPicPr>
          <p:nvPr/>
        </p:nvPicPr>
        <p:blipFill>
          <a:blip r:embed="rId8"/>
          <a:srcRect/>
          <a:stretch>
            <a:fillRect/>
          </a:stretch>
        </p:blipFill>
        <p:spPr bwMode="auto">
          <a:xfrm>
            <a:off x="522288" y="890588"/>
            <a:ext cx="3095625" cy="3049587"/>
          </a:xfrm>
          <a:prstGeom prst="rect">
            <a:avLst/>
          </a:prstGeom>
          <a:noFill/>
          <a:ln w="9525">
            <a:noFill/>
            <a:miter lim="800000"/>
            <a:headEnd/>
            <a:tailEnd/>
          </a:ln>
        </p:spPr>
      </p:pic>
      <p:sp>
        <p:nvSpPr>
          <p:cNvPr id="21" name="文字方塊 12"/>
          <p:cNvSpPr txBox="1">
            <a:spLocks noChangeArrowheads="1"/>
          </p:cNvSpPr>
          <p:nvPr/>
        </p:nvSpPr>
        <p:spPr bwMode="auto">
          <a:xfrm>
            <a:off x="1514475" y="3849688"/>
            <a:ext cx="876300" cy="369887"/>
          </a:xfrm>
          <a:prstGeom prst="rect">
            <a:avLst/>
          </a:prstGeom>
          <a:solidFill>
            <a:srgbClr val="0033CC"/>
          </a:solidFill>
          <a:ln w="9525">
            <a:solidFill>
              <a:srgbClr val="C0504D"/>
            </a:solidFill>
            <a:miter lim="800000"/>
            <a:headEnd/>
            <a:tailEnd/>
          </a:ln>
        </p:spPr>
        <p:txBody>
          <a:bodyPr wrap="none">
            <a:spAutoFit/>
          </a:bodyPr>
          <a:lstStyle/>
          <a:p>
            <a:r>
              <a:rPr kumimoji="0" lang="zh-TW" altLang="en-US" sz="1800" b="1">
                <a:solidFill>
                  <a:schemeClr val="bg1"/>
                </a:solidFill>
                <a:latin typeface="Verdana" pitchFamily="34" charset="0"/>
                <a:ea typeface="微軟正黑體" pitchFamily="34" charset="-120"/>
              </a:rPr>
              <a:t>臺北市</a:t>
            </a:r>
          </a:p>
        </p:txBody>
      </p:sp>
      <p:sp>
        <p:nvSpPr>
          <p:cNvPr id="22" name="文字方塊 12"/>
          <p:cNvSpPr txBox="1">
            <a:spLocks noChangeArrowheads="1"/>
          </p:cNvSpPr>
          <p:nvPr/>
        </p:nvSpPr>
        <p:spPr bwMode="auto">
          <a:xfrm>
            <a:off x="1490663" y="6226175"/>
            <a:ext cx="876300" cy="368300"/>
          </a:xfrm>
          <a:prstGeom prst="rect">
            <a:avLst/>
          </a:prstGeom>
          <a:solidFill>
            <a:srgbClr val="0033CC"/>
          </a:solidFill>
          <a:ln w="9525">
            <a:solidFill>
              <a:srgbClr val="C0504D"/>
            </a:solidFill>
            <a:miter lim="800000"/>
            <a:headEnd/>
            <a:tailEnd/>
          </a:ln>
        </p:spPr>
        <p:txBody>
          <a:bodyPr wrap="none">
            <a:spAutoFit/>
          </a:bodyPr>
          <a:lstStyle/>
          <a:p>
            <a:r>
              <a:rPr kumimoji="0" lang="zh-TW" altLang="en-US" sz="1800" b="1">
                <a:solidFill>
                  <a:schemeClr val="bg1"/>
                </a:solidFill>
                <a:latin typeface="Verdana" pitchFamily="34" charset="0"/>
                <a:ea typeface="微軟正黑體" pitchFamily="34" charset="-120"/>
              </a:rPr>
              <a:t>新北市</a:t>
            </a:r>
          </a:p>
        </p:txBody>
      </p:sp>
      <p:sp>
        <p:nvSpPr>
          <p:cNvPr id="23" name="＞形箭號 22"/>
          <p:cNvSpPr/>
          <p:nvPr/>
        </p:nvSpPr>
        <p:spPr bwMode="auto">
          <a:xfrm>
            <a:off x="3203848" y="3571876"/>
            <a:ext cx="2520279" cy="1246448"/>
          </a:xfrm>
          <a:prstGeom prst="chevron">
            <a:avLst/>
          </a:prstGeom>
          <a:gradFill flip="none" rotWithShape="1">
            <a:gsLst>
              <a:gs pos="0">
                <a:srgbClr val="FF3300">
                  <a:shade val="30000"/>
                  <a:satMod val="115000"/>
                </a:srgbClr>
              </a:gs>
              <a:gs pos="50000">
                <a:srgbClr val="FF3300">
                  <a:shade val="67500"/>
                  <a:satMod val="115000"/>
                </a:srgbClr>
              </a:gs>
              <a:gs pos="100000">
                <a:srgbClr val="FF3300">
                  <a:shade val="100000"/>
                  <a:satMod val="115000"/>
                </a:srgbClr>
              </a:gs>
            </a:gsLst>
            <a:lin ang="16200000" scaled="1"/>
            <a:tileRect/>
          </a:gradFill>
          <a:ln w="952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a:defRPr/>
            </a:pPr>
            <a:r>
              <a:rPr lang="zh-TW" altLang="en-US" sz="3200" b="1" dirty="0">
                <a:gradFill flip="none" rotWithShape="1">
                  <a:gsLst>
                    <a:gs pos="0">
                      <a:schemeClr val="bg1"/>
                    </a:gs>
                    <a:gs pos="50000">
                      <a:schemeClr val="bg1"/>
                    </a:gs>
                    <a:gs pos="100000">
                      <a:schemeClr val="bg1"/>
                    </a:gs>
                  </a:gsLst>
                  <a:lin ang="2700000" scaled="1"/>
                  <a:tileRect/>
                </a:gradFill>
                <a:effectLst>
                  <a:outerShdw blurRad="38100" dist="38100" dir="2700000" algn="tl">
                    <a:srgbClr val="000000">
                      <a:alpha val="43137"/>
                    </a:srgbClr>
                  </a:outerShdw>
                </a:effectLst>
                <a:latin typeface="微軟正黑體" pitchFamily="34" charset="-120"/>
                <a:ea typeface="微軟正黑體" pitchFamily="34" charset="-120"/>
                <a:cs typeface="華康POP1體W9"/>
              </a:rPr>
              <a:t>雙北</a:t>
            </a:r>
            <a:endParaRPr lang="en-US" altLang="zh-TW" sz="3200" b="1" dirty="0">
              <a:gradFill flip="none" rotWithShape="1">
                <a:gsLst>
                  <a:gs pos="0">
                    <a:schemeClr val="bg1"/>
                  </a:gs>
                  <a:gs pos="50000">
                    <a:schemeClr val="bg1"/>
                  </a:gs>
                  <a:gs pos="100000">
                    <a:schemeClr val="bg1"/>
                  </a:gs>
                </a:gsLst>
                <a:lin ang="2700000" scaled="1"/>
                <a:tileRect/>
              </a:gradFill>
              <a:effectLst>
                <a:outerShdw blurRad="38100" dist="38100" dir="2700000" algn="tl">
                  <a:srgbClr val="000000">
                    <a:alpha val="43137"/>
                  </a:srgbClr>
                </a:outerShdw>
              </a:effectLst>
              <a:latin typeface="微軟正黑體" pitchFamily="34" charset="-120"/>
              <a:ea typeface="微軟正黑體" pitchFamily="34" charset="-120"/>
              <a:cs typeface="華康POP1體W9"/>
            </a:endParaRPr>
          </a:p>
          <a:p>
            <a:pPr algn="ctr">
              <a:defRPr/>
            </a:pPr>
            <a:r>
              <a:rPr lang="zh-TW" altLang="en-US" sz="3200" b="1" dirty="0">
                <a:gradFill flip="none" rotWithShape="1">
                  <a:gsLst>
                    <a:gs pos="0">
                      <a:schemeClr val="bg1"/>
                    </a:gs>
                    <a:gs pos="50000">
                      <a:schemeClr val="bg1"/>
                    </a:gs>
                    <a:gs pos="100000">
                      <a:schemeClr val="bg1"/>
                    </a:gs>
                  </a:gsLst>
                  <a:lin ang="2700000" scaled="1"/>
                  <a:tileRect/>
                </a:gradFill>
                <a:effectLst>
                  <a:outerShdw blurRad="38100" dist="38100" dir="2700000" algn="tl">
                    <a:srgbClr val="000000">
                      <a:alpha val="43137"/>
                    </a:srgbClr>
                  </a:outerShdw>
                </a:effectLst>
                <a:latin typeface="微軟正黑體" pitchFamily="34" charset="-120"/>
                <a:ea typeface="微軟正黑體" pitchFamily="34" charset="-120"/>
                <a:cs typeface="華康POP1體W9"/>
              </a:rPr>
              <a:t>整合</a:t>
            </a:r>
          </a:p>
        </p:txBody>
      </p:sp>
      <p:grpSp>
        <p:nvGrpSpPr>
          <p:cNvPr id="24" name="Group 55"/>
          <p:cNvGrpSpPr>
            <a:grpSpLocks/>
          </p:cNvGrpSpPr>
          <p:nvPr/>
        </p:nvGrpSpPr>
        <p:grpSpPr bwMode="auto">
          <a:xfrm>
            <a:off x="4371975" y="360363"/>
            <a:ext cx="4730750" cy="5372100"/>
            <a:chOff x="5504" y="227"/>
            <a:chExt cx="2980" cy="3384"/>
          </a:xfrm>
        </p:grpSpPr>
        <p:pic>
          <p:nvPicPr>
            <p:cNvPr id="25" name="向左箭號 11"/>
            <p:cNvPicPr>
              <a:picLocks noChangeArrowheads="1"/>
            </p:cNvPicPr>
            <p:nvPr/>
          </p:nvPicPr>
          <p:blipFill>
            <a:blip r:embed="rId9"/>
            <a:srcRect/>
            <a:stretch>
              <a:fillRect/>
            </a:stretch>
          </p:blipFill>
          <p:spPr bwMode="auto">
            <a:xfrm>
              <a:off x="5504" y="227"/>
              <a:ext cx="2980" cy="3384"/>
            </a:xfrm>
            <a:prstGeom prst="rect">
              <a:avLst/>
            </a:prstGeom>
            <a:noFill/>
            <a:ln w="9525" algn="ctr">
              <a:noFill/>
              <a:miter lim="800000"/>
              <a:headEnd/>
              <a:tailEnd/>
            </a:ln>
          </p:spPr>
        </p:pic>
        <p:grpSp>
          <p:nvGrpSpPr>
            <p:cNvPr id="26" name="Group 54"/>
            <p:cNvGrpSpPr>
              <a:grpSpLocks/>
            </p:cNvGrpSpPr>
            <p:nvPr/>
          </p:nvGrpSpPr>
          <p:grpSpPr bwMode="auto">
            <a:xfrm>
              <a:off x="6081" y="1551"/>
              <a:ext cx="2124" cy="500"/>
              <a:chOff x="6105" y="1551"/>
              <a:chExt cx="2124" cy="500"/>
            </a:xfrm>
          </p:grpSpPr>
          <p:grpSp>
            <p:nvGrpSpPr>
              <p:cNvPr id="37" name="圓角矩形 5"/>
              <p:cNvGrpSpPr>
                <a:grpSpLocks/>
              </p:cNvGrpSpPr>
              <p:nvPr/>
            </p:nvGrpSpPr>
            <p:grpSpPr bwMode="auto">
              <a:xfrm>
                <a:off x="6105" y="1551"/>
                <a:ext cx="2124" cy="500"/>
                <a:chOff x="5151120" y="2462784"/>
                <a:chExt cx="3371088" cy="792480"/>
              </a:xfrm>
            </p:grpSpPr>
            <p:pic>
              <p:nvPicPr>
                <p:cNvPr id="39" name="圓角矩形 5"/>
                <p:cNvPicPr>
                  <a:picLocks noChangeArrowheads="1"/>
                </p:cNvPicPr>
                <p:nvPr/>
              </p:nvPicPr>
              <p:blipFill>
                <a:blip r:embed="rId10"/>
                <a:srcRect/>
                <a:stretch>
                  <a:fillRect/>
                </a:stretch>
              </p:blipFill>
              <p:spPr bwMode="auto">
                <a:xfrm>
                  <a:off x="5151120" y="2462784"/>
                  <a:ext cx="3371088" cy="792480"/>
                </a:xfrm>
                <a:prstGeom prst="rect">
                  <a:avLst/>
                </a:prstGeom>
                <a:noFill/>
                <a:ln w="9525" algn="ctr">
                  <a:noFill/>
                  <a:miter lim="800000"/>
                  <a:headEnd/>
                  <a:tailEnd/>
                </a:ln>
              </p:spPr>
            </p:pic>
            <p:sp>
              <p:nvSpPr>
                <p:cNvPr id="40" name="Text Box 33"/>
                <p:cNvSpPr txBox="1">
                  <a:spLocks noChangeArrowheads="1"/>
                </p:cNvSpPr>
                <p:nvPr/>
              </p:nvSpPr>
              <p:spPr bwMode="auto">
                <a:xfrm>
                  <a:off x="5580157" y="2548634"/>
                  <a:ext cx="2860487" cy="322391"/>
                </a:xfrm>
                <a:prstGeom prst="rect">
                  <a:avLst/>
                </a:prstGeom>
                <a:noFill/>
                <a:ln w="9525" algn="ctr">
                  <a:noFill/>
                  <a:miter lim="800000"/>
                  <a:headEnd/>
                  <a:tailEnd/>
                </a:ln>
              </p:spPr>
              <p:txBody>
                <a:bodyPr/>
                <a:lstStyle/>
                <a:p>
                  <a:pPr algn="r"/>
                  <a:endParaRPr kumimoji="0" lang="zh-TW" altLang="en-US" sz="1400">
                    <a:latin typeface="Times New Roman" pitchFamily="18" charset="0"/>
                    <a:ea typeface="微軟正黑體" pitchFamily="34" charset="-120"/>
                  </a:endParaRPr>
                </a:p>
              </p:txBody>
            </p:sp>
          </p:grpSp>
          <p:sp>
            <p:nvSpPr>
              <p:cNvPr id="38" name="矩形 1"/>
              <p:cNvSpPr>
                <a:spLocks noChangeArrowheads="1"/>
              </p:cNvSpPr>
              <p:nvPr/>
            </p:nvSpPr>
            <p:spPr bwMode="auto">
              <a:xfrm>
                <a:off x="6556" y="1583"/>
                <a:ext cx="1409" cy="344"/>
              </a:xfrm>
              <a:prstGeom prst="rect">
                <a:avLst/>
              </a:prstGeom>
              <a:noFill/>
              <a:ln w="9525" algn="ctr">
                <a:noFill/>
                <a:miter lim="800000"/>
                <a:headEnd/>
                <a:tailEnd/>
              </a:ln>
            </p:spPr>
            <p:txBody>
              <a:bodyPr/>
              <a:lstStyle/>
              <a:p>
                <a:pPr algn="r"/>
                <a:r>
                  <a:rPr kumimoji="0" lang="zh-TW" altLang="en-US" sz="2000" b="1">
                    <a:solidFill>
                      <a:srgbClr val="6600CC"/>
                    </a:solidFill>
                    <a:latin typeface="Times New Roman" pitchFamily="18" charset="0"/>
                    <a:ea typeface="微軟正黑體" pitchFamily="34" charset="-120"/>
                  </a:rPr>
                  <a:t>雙北統一便民入口</a:t>
                </a:r>
                <a:endParaRPr kumimoji="0" lang="en-US" altLang="zh-TW" sz="2000" b="1">
                  <a:solidFill>
                    <a:srgbClr val="6600CC"/>
                  </a:solidFill>
                  <a:latin typeface="Times New Roman" pitchFamily="18" charset="0"/>
                  <a:ea typeface="微軟正黑體" pitchFamily="34" charset="-120"/>
                </a:endParaRPr>
              </a:p>
            </p:txBody>
          </p:sp>
        </p:grpSp>
        <p:sp>
          <p:nvSpPr>
            <p:cNvPr id="28" name="Text Box 23"/>
            <p:cNvSpPr txBox="1">
              <a:spLocks noChangeArrowheads="1"/>
            </p:cNvSpPr>
            <p:nvPr/>
          </p:nvSpPr>
          <p:spPr bwMode="auto">
            <a:xfrm>
              <a:off x="6358" y="2422"/>
              <a:ext cx="1800" cy="203"/>
            </a:xfrm>
            <a:prstGeom prst="rect">
              <a:avLst/>
            </a:prstGeom>
            <a:noFill/>
            <a:ln w="9525" algn="ctr">
              <a:noFill/>
              <a:miter lim="800000"/>
              <a:headEnd/>
              <a:tailEnd/>
            </a:ln>
          </p:spPr>
          <p:txBody>
            <a:bodyPr/>
            <a:lstStyle/>
            <a:p>
              <a:pPr algn="r"/>
              <a:endParaRPr kumimoji="0" lang="zh-TW" altLang="en-US" sz="1400">
                <a:latin typeface="Times New Roman" pitchFamily="18" charset="0"/>
                <a:ea typeface="微軟正黑體" pitchFamily="34" charset="-120"/>
              </a:endParaRPr>
            </a:p>
          </p:txBody>
        </p:sp>
        <p:grpSp>
          <p:nvGrpSpPr>
            <p:cNvPr id="29" name="Group 51"/>
            <p:cNvGrpSpPr>
              <a:grpSpLocks/>
            </p:cNvGrpSpPr>
            <p:nvPr/>
          </p:nvGrpSpPr>
          <p:grpSpPr bwMode="auto">
            <a:xfrm>
              <a:off x="6092" y="2115"/>
              <a:ext cx="2118" cy="498"/>
              <a:chOff x="6116" y="2115"/>
              <a:chExt cx="2118" cy="498"/>
            </a:xfrm>
          </p:grpSpPr>
          <p:pic>
            <p:nvPicPr>
              <p:cNvPr id="31" name="圓角矩形 5"/>
              <p:cNvPicPr>
                <a:picLocks noChangeArrowheads="1"/>
              </p:cNvPicPr>
              <p:nvPr/>
            </p:nvPicPr>
            <p:blipFill>
              <a:blip r:embed="rId11"/>
              <a:srcRect/>
              <a:stretch>
                <a:fillRect/>
              </a:stretch>
            </p:blipFill>
            <p:spPr bwMode="auto">
              <a:xfrm>
                <a:off x="6116" y="2115"/>
                <a:ext cx="2118" cy="498"/>
              </a:xfrm>
              <a:prstGeom prst="rect">
                <a:avLst/>
              </a:prstGeom>
              <a:noFill/>
              <a:ln w="9525" algn="ctr">
                <a:noFill/>
                <a:miter lim="800000"/>
                <a:headEnd/>
                <a:tailEnd/>
              </a:ln>
            </p:spPr>
          </p:pic>
          <p:sp>
            <p:nvSpPr>
              <p:cNvPr id="32" name="矩形 1"/>
              <p:cNvSpPr>
                <a:spLocks noChangeArrowheads="1"/>
              </p:cNvSpPr>
              <p:nvPr/>
            </p:nvSpPr>
            <p:spPr bwMode="auto">
              <a:xfrm>
                <a:off x="6554" y="2157"/>
                <a:ext cx="1409" cy="252"/>
              </a:xfrm>
              <a:prstGeom prst="rect">
                <a:avLst/>
              </a:prstGeom>
              <a:noFill/>
              <a:ln w="9525" algn="ctr">
                <a:noFill/>
                <a:miter lim="800000"/>
                <a:headEnd/>
                <a:tailEnd/>
              </a:ln>
            </p:spPr>
            <p:txBody>
              <a:bodyPr/>
              <a:lstStyle/>
              <a:p>
                <a:pPr algn="r"/>
                <a:r>
                  <a:rPr kumimoji="0" lang="zh-TW" altLang="en-US" sz="2000" b="1" dirty="0">
                    <a:solidFill>
                      <a:srgbClr val="6600CC"/>
                    </a:solidFill>
                    <a:latin typeface="Times New Roman" pitchFamily="18" charset="0"/>
                    <a:ea typeface="微軟正黑體" pitchFamily="34" charset="-120"/>
                  </a:rPr>
                  <a:t>擴建雲端加值平台</a:t>
                </a:r>
                <a:endParaRPr kumimoji="0" lang="en-US" altLang="zh-TW" sz="2000" b="1" dirty="0">
                  <a:solidFill>
                    <a:srgbClr val="6600CC"/>
                  </a:solidFill>
                  <a:latin typeface="Times New Roman" pitchFamily="18" charset="0"/>
                  <a:ea typeface="微軟正黑體" pitchFamily="34" charset="-120"/>
                </a:endParaRPr>
              </a:p>
            </p:txBody>
          </p:sp>
        </p:grpSp>
        <p:sp>
          <p:nvSpPr>
            <p:cNvPr id="30" name="Freeform 6"/>
            <p:cNvSpPr/>
            <p:nvPr/>
          </p:nvSpPr>
          <p:spPr>
            <a:xfrm>
              <a:off x="7682" y="642"/>
              <a:ext cx="729" cy="670"/>
            </a:xfrm>
            <a:custGeom>
              <a:avLst/>
              <a:gdLst>
                <a:gd name="connsiteX0" fmla="*/ 0 w 639983"/>
                <a:gd name="connsiteY0" fmla="*/ 90490 h 542928"/>
                <a:gd name="connsiteX1" fmla="*/ 26504 w 639983"/>
                <a:gd name="connsiteY1" fmla="*/ 26504 h 542928"/>
                <a:gd name="connsiteX2" fmla="*/ 90490 w 639983"/>
                <a:gd name="connsiteY2" fmla="*/ 0 h 542928"/>
                <a:gd name="connsiteX3" fmla="*/ 549493 w 639983"/>
                <a:gd name="connsiteY3" fmla="*/ 0 h 542928"/>
                <a:gd name="connsiteX4" fmla="*/ 613479 w 639983"/>
                <a:gd name="connsiteY4" fmla="*/ 26504 h 542928"/>
                <a:gd name="connsiteX5" fmla="*/ 639983 w 639983"/>
                <a:gd name="connsiteY5" fmla="*/ 90490 h 542928"/>
                <a:gd name="connsiteX6" fmla="*/ 639983 w 639983"/>
                <a:gd name="connsiteY6" fmla="*/ 452438 h 542928"/>
                <a:gd name="connsiteX7" fmla="*/ 613479 w 639983"/>
                <a:gd name="connsiteY7" fmla="*/ 516424 h 542928"/>
                <a:gd name="connsiteX8" fmla="*/ 549493 w 639983"/>
                <a:gd name="connsiteY8" fmla="*/ 542928 h 542928"/>
                <a:gd name="connsiteX9" fmla="*/ 90490 w 639983"/>
                <a:gd name="connsiteY9" fmla="*/ 542928 h 542928"/>
                <a:gd name="connsiteX10" fmla="*/ 26504 w 639983"/>
                <a:gd name="connsiteY10" fmla="*/ 516424 h 542928"/>
                <a:gd name="connsiteX11" fmla="*/ 0 w 639983"/>
                <a:gd name="connsiteY11" fmla="*/ 452438 h 542928"/>
                <a:gd name="connsiteX12" fmla="*/ 0 w 639983"/>
                <a:gd name="connsiteY12" fmla="*/ 90490 h 54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983" h="542928">
                  <a:moveTo>
                    <a:pt x="0" y="90490"/>
                  </a:moveTo>
                  <a:cubicBezTo>
                    <a:pt x="0" y="66491"/>
                    <a:pt x="9534" y="43474"/>
                    <a:pt x="26504" y="26504"/>
                  </a:cubicBezTo>
                  <a:cubicBezTo>
                    <a:pt x="43474" y="9534"/>
                    <a:pt x="66491" y="0"/>
                    <a:pt x="90490" y="0"/>
                  </a:cubicBezTo>
                  <a:lnTo>
                    <a:pt x="549493" y="0"/>
                  </a:lnTo>
                  <a:cubicBezTo>
                    <a:pt x="573492" y="0"/>
                    <a:pt x="596509" y="9534"/>
                    <a:pt x="613479" y="26504"/>
                  </a:cubicBezTo>
                  <a:cubicBezTo>
                    <a:pt x="630449" y="43474"/>
                    <a:pt x="639983" y="66491"/>
                    <a:pt x="639983" y="90490"/>
                  </a:cubicBezTo>
                  <a:lnTo>
                    <a:pt x="639983" y="452438"/>
                  </a:lnTo>
                  <a:cubicBezTo>
                    <a:pt x="639983" y="476437"/>
                    <a:pt x="630449" y="499454"/>
                    <a:pt x="613479" y="516424"/>
                  </a:cubicBezTo>
                  <a:cubicBezTo>
                    <a:pt x="596509" y="533394"/>
                    <a:pt x="573492" y="542928"/>
                    <a:pt x="549493" y="542928"/>
                  </a:cubicBezTo>
                  <a:lnTo>
                    <a:pt x="90490" y="542928"/>
                  </a:lnTo>
                  <a:cubicBezTo>
                    <a:pt x="66491" y="542928"/>
                    <a:pt x="43474" y="533394"/>
                    <a:pt x="26504" y="516424"/>
                  </a:cubicBezTo>
                  <a:cubicBezTo>
                    <a:pt x="9534" y="499454"/>
                    <a:pt x="0" y="476437"/>
                    <a:pt x="0" y="452438"/>
                  </a:cubicBezTo>
                  <a:lnTo>
                    <a:pt x="0" y="90490"/>
                  </a:lnTo>
                  <a:close/>
                </a:path>
              </a:pathLst>
            </a:custGeom>
            <a:solidFill>
              <a:srgbClr val="CC0000"/>
            </a:solidFill>
            <a:scene3d>
              <a:camera prst="orthographicFront">
                <a:rot lat="0" lon="0" rev="0"/>
              </a:camera>
              <a:lightRig rig="threePt" dir="t">
                <a:rot lat="0" lon="0" rev="1200000"/>
              </a:lightRig>
            </a:scene3d>
            <a:sp3d>
              <a:bevelT w="63500" h="38100"/>
            </a:sp3d>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lIns="117944" tIns="117944" rIns="117944" bIns="117944" anchor="ctr"/>
            <a:lstStyle/>
            <a:p>
              <a:pPr algn="ctr" defTabSz="1066800">
                <a:lnSpc>
                  <a:spcPct val="90000"/>
                </a:lnSpc>
                <a:spcAft>
                  <a:spcPct val="35000"/>
                </a:spcAft>
                <a:defRPr/>
              </a:pPr>
              <a:r>
                <a:rPr kumimoji="0" lang="zh-TW" altLang="en-US" sz="3200" b="1" dirty="0" smtClean="0">
                  <a:solidFill>
                    <a:schemeClr val="bg1"/>
                  </a:solidFill>
                  <a:latin typeface="微軟正黑體" pitchFamily="34" charset="-120"/>
                  <a:ea typeface="微軟正黑體" pitchFamily="34" charset="-120"/>
                </a:rPr>
                <a:t>統一入口</a:t>
              </a:r>
              <a:endParaRPr kumimoji="0" lang="zh-TW" altLang="en-US" sz="3200" b="1" dirty="0">
                <a:solidFill>
                  <a:schemeClr val="bg1"/>
                </a:solidFill>
                <a:latin typeface="微軟正黑體" pitchFamily="34" charset="-120"/>
                <a:ea typeface="微軟正黑體" pitchFamily="34" charset="-120"/>
              </a:endParaRPr>
            </a:p>
          </p:txBody>
        </p:sp>
      </p:grpSp>
    </p:spTree>
    <p:extLst>
      <p:ext uri="{BB962C8B-B14F-4D97-AF65-F5344CB8AC3E}">
        <p14:creationId xmlns:p14="http://schemas.microsoft.com/office/powerpoint/2010/main" val="310439771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2"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slide(fromRight)">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p:cNvSpPr>
            <a:spLocks noGrp="1"/>
          </p:cNvSpPr>
          <p:nvPr>
            <p:ph type="title"/>
          </p:nvPr>
        </p:nvSpPr>
        <p:spPr>
          <a:xfrm>
            <a:off x="609600" y="228600"/>
            <a:ext cx="5562600" cy="457200"/>
          </a:xfrm>
        </p:spPr>
        <p:txBody>
          <a:bodyPr/>
          <a:lstStyle/>
          <a:p>
            <a:pPr>
              <a:defRPr/>
            </a:pPr>
            <a:r>
              <a:rPr lang="zh-TW" altLang="en-US" dirty="0" smtClean="0">
                <a:latin typeface="微軟正黑體" pitchFamily="34" charset="-120"/>
                <a:ea typeface="微軟正黑體" pitchFamily="34" charset="-120"/>
              </a:rPr>
              <a:t>管理智慧化</a:t>
            </a:r>
            <a:endParaRPr lang="zh-TW" altLang="en-US" dirty="0">
              <a:latin typeface="微軟正黑體" pitchFamily="34" charset="-120"/>
              <a:ea typeface="微軟正黑體" pitchFamily="34" charset="-120"/>
            </a:endParaRPr>
          </a:p>
        </p:txBody>
      </p:sp>
      <p:sp>
        <p:nvSpPr>
          <p:cNvPr id="16" name="投影片編號版面配置區 3"/>
          <p:cNvSpPr>
            <a:spLocks noGrp="1"/>
          </p:cNvSpPr>
          <p:nvPr>
            <p:ph type="sldNum" sz="quarter" idx="4294967295"/>
          </p:nvPr>
        </p:nvSpPr>
        <p:spPr>
          <a:xfrm>
            <a:off x="7453313" y="6453188"/>
            <a:ext cx="1655762" cy="404812"/>
          </a:xfrm>
          <a:prstGeom prst="rect">
            <a:avLst/>
          </a:prstGeom>
        </p:spPr>
        <p:txBody>
          <a:bodyPr/>
          <a:lstStyle/>
          <a:p>
            <a:pPr>
              <a:defRPr/>
            </a:pPr>
            <a:fld id="{8E7DD6B4-50AC-423F-9F88-423038D78F15}" type="slidenum">
              <a:rPr lang="zh-TW" altLang="en-US" b="1" smtClean="0">
                <a:latin typeface="微軟正黑體" panose="020B0604030504040204" pitchFamily="34" charset="-120"/>
                <a:ea typeface="微軟正黑體" panose="020B0604030504040204" pitchFamily="34" charset="-120"/>
              </a:rPr>
              <a:pPr>
                <a:defRPr/>
              </a:pPr>
              <a:t>47</a:t>
            </a:fld>
            <a:endParaRPr lang="en-US" altLang="zh-TW" b="1">
              <a:latin typeface="微軟正黑體" panose="020B0604030504040204" pitchFamily="34" charset="-120"/>
              <a:ea typeface="微軟正黑體" panose="020B0604030504040204" pitchFamily="34" charset="-120"/>
            </a:endParaRPr>
          </a:p>
        </p:txBody>
      </p:sp>
      <p:grpSp>
        <p:nvGrpSpPr>
          <p:cNvPr id="17" name="群組 16"/>
          <p:cNvGrpSpPr/>
          <p:nvPr/>
        </p:nvGrpSpPr>
        <p:grpSpPr>
          <a:xfrm>
            <a:off x="857969" y="1053088"/>
            <a:ext cx="6810375" cy="5400100"/>
            <a:chOff x="1160810" y="1052736"/>
            <a:chExt cx="6810375" cy="5400100"/>
          </a:xfrm>
        </p:grpSpPr>
        <p:pic>
          <p:nvPicPr>
            <p:cNvPr id="18" name="그림 36" descr="그림1.png"/>
            <p:cNvPicPr>
              <a:picLocks noChangeAspect="1"/>
            </p:cNvPicPr>
            <p:nvPr/>
          </p:nvPicPr>
          <p:blipFill>
            <a:blip r:embed="rId3"/>
            <a:stretch>
              <a:fillRect/>
            </a:stretch>
          </p:blipFill>
          <p:spPr>
            <a:xfrm rot="10800000">
              <a:off x="1374999" y="4379292"/>
              <a:ext cx="6343898" cy="1755503"/>
            </a:xfrm>
            <a:prstGeom prst="rect">
              <a:avLst/>
            </a:prstGeom>
          </p:spPr>
        </p:pic>
        <p:sp>
          <p:nvSpPr>
            <p:cNvPr id="19" name="AutoShape 88"/>
            <p:cNvSpPr>
              <a:spLocks noChangeArrowheads="1"/>
            </p:cNvSpPr>
            <p:nvPr/>
          </p:nvSpPr>
          <p:spPr bwMode="auto">
            <a:xfrm>
              <a:off x="1160810" y="5084406"/>
              <a:ext cx="6810375" cy="1368430"/>
            </a:xfrm>
            <a:prstGeom prst="roundRect">
              <a:avLst>
                <a:gd name="adj" fmla="val 2412"/>
              </a:avLst>
            </a:prstGeom>
            <a:gradFill rotWithShape="1">
              <a:gsLst>
                <a:gs pos="0">
                  <a:srgbClr val="4764B0">
                    <a:shade val="51000"/>
                    <a:satMod val="130000"/>
                  </a:srgbClr>
                </a:gs>
                <a:gs pos="80000">
                  <a:srgbClr val="4764B0">
                    <a:shade val="93000"/>
                    <a:satMod val="130000"/>
                  </a:srgbClr>
                </a:gs>
                <a:gs pos="100000">
                  <a:srgbClr val="4764B0">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latinLnBrk="0">
                <a:defRPr/>
              </a:pPr>
              <a:endParaRPr lang="ko-KR" altLang="ko-KR" b="1" kern="0">
                <a:solidFill>
                  <a:srgbClr val="FFFFFF"/>
                </a:solidFill>
                <a:latin typeface="微軟正黑體" panose="020B0604030504040204" pitchFamily="34" charset="-120"/>
                <a:ea typeface="HY견고딕" pitchFamily="18" charset="-127"/>
              </a:endParaRPr>
            </a:p>
          </p:txBody>
        </p:sp>
        <p:sp>
          <p:nvSpPr>
            <p:cNvPr id="20" name="AutoShape 89"/>
            <p:cNvSpPr>
              <a:spLocks noChangeArrowheads="1"/>
            </p:cNvSpPr>
            <p:nvPr/>
          </p:nvSpPr>
          <p:spPr bwMode="auto">
            <a:xfrm>
              <a:off x="1210267" y="5154002"/>
              <a:ext cx="6711461" cy="1229239"/>
            </a:xfrm>
            <a:prstGeom prst="roundRect">
              <a:avLst>
                <a:gd name="adj" fmla="val 2065"/>
              </a:avLst>
            </a:prstGeom>
            <a:solidFill>
              <a:srgbClr val="4764B0"/>
            </a:solidFill>
            <a:ln w="38100" cap="flat" cmpd="sng" algn="ctr">
              <a:noFill/>
              <a:prstDash val="solid"/>
              <a:headEnd/>
              <a:tailEnd/>
            </a:ln>
            <a:effectLst>
              <a:outerShdw blurRad="40000" dist="20000" dir="5400000" rotWithShape="0">
                <a:srgbClr val="000000">
                  <a:alpha val="38000"/>
                </a:srgbClr>
              </a:outerShdw>
            </a:effectLst>
          </p:spPr>
          <p:txBody>
            <a:bodyPr wrap="none" anchor="ctr"/>
            <a:lstStyle/>
            <a:p>
              <a:pPr latinLnBrk="0"/>
              <a:endParaRPr lang="ko-KR" altLang="en-US" b="1" i="1" kern="0">
                <a:solidFill>
                  <a:srgbClr val="000000"/>
                </a:solidFill>
                <a:latin typeface="微軟正黑體" panose="020B0604030504040204" pitchFamily="34" charset="-120"/>
                <a:ea typeface="HY견고딕" pitchFamily="18" charset="-127"/>
              </a:endParaRPr>
            </a:p>
          </p:txBody>
        </p:sp>
        <p:sp>
          <p:nvSpPr>
            <p:cNvPr id="21" name="AutoShape 90"/>
            <p:cNvSpPr>
              <a:spLocks noChangeArrowheads="1"/>
            </p:cNvSpPr>
            <p:nvPr/>
          </p:nvSpPr>
          <p:spPr bwMode="auto">
            <a:xfrm>
              <a:off x="1260532" y="5203272"/>
              <a:ext cx="6610930" cy="1130699"/>
            </a:xfrm>
            <a:prstGeom prst="roundRect">
              <a:avLst>
                <a:gd name="adj" fmla="val 2537"/>
              </a:avLst>
            </a:prstGeom>
            <a:gradFill rotWithShape="1">
              <a:gsLst>
                <a:gs pos="0">
                  <a:srgbClr val="4764B0">
                    <a:tint val="50000"/>
                    <a:satMod val="300000"/>
                  </a:srgbClr>
                </a:gs>
                <a:gs pos="35000">
                  <a:srgbClr val="4764B0">
                    <a:tint val="37000"/>
                    <a:satMod val="300000"/>
                  </a:srgbClr>
                </a:gs>
                <a:gs pos="100000">
                  <a:srgbClr val="4764B0">
                    <a:tint val="15000"/>
                    <a:satMod val="350000"/>
                  </a:srgbClr>
                </a:gs>
              </a:gsLst>
              <a:lin ang="16200000" scaled="1"/>
            </a:gradFill>
            <a:ln w="9525" cap="flat" cmpd="sng" algn="ctr">
              <a:solidFill>
                <a:srgbClr val="0033CC"/>
              </a:solidFill>
              <a:prstDash val="solid"/>
              <a:headEnd/>
              <a:tailEnd/>
            </a:ln>
            <a:effectLst>
              <a:outerShdw blurRad="40000" dist="20000" dir="5400000" rotWithShape="0">
                <a:srgbClr val="000000">
                  <a:alpha val="38000"/>
                </a:srgbClr>
              </a:outerShdw>
            </a:effectLst>
          </p:spPr>
          <p:txBody>
            <a:bodyPr wrap="none" anchor="ctr"/>
            <a:lstStyle/>
            <a:p>
              <a:pPr latinLnBrk="0">
                <a:defRPr/>
              </a:pPr>
              <a:endParaRPr lang="ko-KR" altLang="en-US" b="1" i="1" kern="0">
                <a:solidFill>
                  <a:srgbClr val="000000"/>
                </a:solidFill>
                <a:latin typeface="微軟正黑體" panose="020B0604030504040204" pitchFamily="34" charset="-120"/>
                <a:ea typeface="HY견고딕" pitchFamily="18" charset="-127"/>
              </a:endParaRPr>
            </a:p>
          </p:txBody>
        </p:sp>
        <p:sp>
          <p:nvSpPr>
            <p:cNvPr id="22" name="Rectangle 111"/>
            <p:cNvSpPr>
              <a:spLocks noChangeArrowheads="1"/>
            </p:cNvSpPr>
            <p:nvPr/>
          </p:nvSpPr>
          <p:spPr bwMode="auto">
            <a:xfrm>
              <a:off x="1759297" y="5486046"/>
              <a:ext cx="5613400" cy="565150"/>
            </a:xfrm>
            <a:prstGeom prst="rect">
              <a:avLst/>
            </a:prstGeom>
            <a:noFill/>
            <a:ln w="9525">
              <a:noFill/>
              <a:miter lim="800000"/>
              <a:headEnd/>
              <a:tailEnd/>
            </a:ln>
            <a:effectLst/>
          </p:spPr>
          <p:txBody>
            <a:bodyPr wrap="none" anchor="ctr"/>
            <a:lstStyle/>
            <a:p>
              <a:pPr algn="ctr" latinLnBrk="0">
                <a:defRPr/>
              </a:pPr>
              <a:r>
                <a:rPr lang="zh-TW" altLang="en-US" sz="3600" b="1" kern="0" dirty="0" smtClean="0">
                  <a:solidFill>
                    <a:srgbClr val="000000"/>
                  </a:solidFill>
                  <a:effectLst>
                    <a:outerShdw dist="50800" dir="3000000" algn="t" rotWithShape="0">
                      <a:sysClr val="window" lastClr="FFFFFF"/>
                    </a:outerShdw>
                  </a:effectLst>
                  <a:latin typeface="微軟正黑體" panose="020B0604030504040204" pitchFamily="34" charset="-120"/>
                  <a:ea typeface="微軟正黑體" panose="020B0604030504040204" pitchFamily="34" charset="-120"/>
                </a:rPr>
                <a:t>後 端 稽 核 管 理 系 統</a:t>
              </a:r>
              <a:endParaRPr lang="en-US" altLang="ko-KR" sz="3600" b="1" kern="0" dirty="0">
                <a:solidFill>
                  <a:srgbClr val="000000"/>
                </a:solidFill>
                <a:effectLst>
                  <a:outerShdw dist="50800" dir="3000000" algn="t" rotWithShape="0">
                    <a:sysClr val="window" lastClr="FFFFFF"/>
                  </a:outerShdw>
                </a:effectLst>
                <a:latin typeface="微軟正黑體" panose="020B0604030504040204" pitchFamily="34" charset="-120"/>
                <a:ea typeface="微軟正黑體" panose="020B0604030504040204" pitchFamily="34" charset="-120"/>
              </a:endParaRPr>
            </a:p>
          </p:txBody>
        </p:sp>
        <p:sp>
          <p:nvSpPr>
            <p:cNvPr id="23" name="AutoShape 64"/>
            <p:cNvSpPr>
              <a:spLocks noChangeArrowheads="1"/>
            </p:cNvSpPr>
            <p:nvPr/>
          </p:nvSpPr>
          <p:spPr bwMode="auto">
            <a:xfrm>
              <a:off x="1160810" y="1052736"/>
              <a:ext cx="2273300" cy="1285884"/>
            </a:xfrm>
            <a:prstGeom prst="roundRect">
              <a:avLst>
                <a:gd name="adj" fmla="val 9551"/>
              </a:avLst>
            </a:prstGeom>
            <a:gradFill flip="none" rotWithShape="1">
              <a:gsLst>
                <a:gs pos="0">
                  <a:srgbClr val="4FADD1">
                    <a:lumMod val="50000"/>
                    <a:shade val="30000"/>
                    <a:satMod val="115000"/>
                  </a:srgbClr>
                </a:gs>
                <a:gs pos="50000">
                  <a:srgbClr val="4FADD1">
                    <a:lumMod val="50000"/>
                    <a:shade val="67500"/>
                    <a:satMod val="115000"/>
                  </a:srgbClr>
                </a:gs>
                <a:gs pos="100000">
                  <a:srgbClr val="4FADD1">
                    <a:lumMod val="50000"/>
                    <a:shade val="100000"/>
                    <a:satMod val="115000"/>
                  </a:srgbClr>
                </a:gs>
              </a:gsLst>
              <a:lin ang="10800000" scaled="1"/>
              <a:tileRect/>
            </a:gradFill>
            <a:ln w="9525">
              <a:noFill/>
              <a:round/>
              <a:headEnd/>
              <a:tailEnd/>
            </a:ln>
            <a:effectLst>
              <a:outerShdw dist="28398" dir="3806097" algn="ctr" rotWithShape="0">
                <a:sysClr val="windowText" lastClr="000000"/>
              </a:outerShdw>
            </a:effectLst>
          </p:spPr>
          <p:txBody>
            <a:bodyPr wrap="none" anchor="ctr"/>
            <a:lstStyle/>
            <a:p>
              <a:pPr latinLnBrk="0">
                <a:defRPr/>
              </a:pPr>
              <a:endParaRPr lang="ko-KR" altLang="en-US" b="1" i="1" kern="0">
                <a:solidFill>
                  <a:srgbClr val="000000"/>
                </a:solidFill>
                <a:latin typeface="微軟正黑體" panose="020B0604030504040204" pitchFamily="34" charset="-120"/>
                <a:ea typeface="HY견고딕" pitchFamily="18" charset="-127"/>
              </a:endParaRPr>
            </a:p>
          </p:txBody>
        </p:sp>
        <p:sp>
          <p:nvSpPr>
            <p:cNvPr id="24" name="AutoShape 65"/>
            <p:cNvSpPr>
              <a:spLocks noChangeArrowheads="1"/>
            </p:cNvSpPr>
            <p:nvPr/>
          </p:nvSpPr>
          <p:spPr bwMode="auto">
            <a:xfrm>
              <a:off x="1206089" y="1101949"/>
              <a:ext cx="2182743" cy="1165233"/>
            </a:xfrm>
            <a:prstGeom prst="roundRect">
              <a:avLst>
                <a:gd name="adj" fmla="val 8639"/>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w="9525">
              <a:noFill/>
              <a:round/>
              <a:headEnd/>
              <a:tailEnd/>
            </a:ln>
          </p:spPr>
          <p:txBody>
            <a:bodyPr wrap="none" anchor="ctr"/>
            <a:lstStyle/>
            <a:p>
              <a:pPr algn="ctr" latinLnBrk="0"/>
              <a:r>
                <a:rPr lang="zh-TW" altLang="en-US" sz="2600" b="1" i="1" kern="0" dirty="0" smtClean="0">
                  <a:solidFill>
                    <a:sysClr val="window" lastClr="FFFFFF"/>
                  </a:solidFill>
                  <a:latin typeface="微軟正黑體" panose="020B0604030504040204" pitchFamily="34" charset="-120"/>
                  <a:ea typeface="微軟正黑體" panose="020B0604030504040204" pitchFamily="34" charset="-120"/>
                </a:rPr>
                <a:t>主動通報</a:t>
              </a:r>
              <a:endParaRPr lang="en-US" altLang="zh-TW" sz="2600" b="1" i="1" kern="0" dirty="0" smtClean="0">
                <a:solidFill>
                  <a:sysClr val="window" lastClr="FFFFFF"/>
                </a:solidFill>
                <a:latin typeface="微軟正黑體" panose="020B0604030504040204" pitchFamily="34" charset="-120"/>
                <a:ea typeface="微軟正黑體" panose="020B0604030504040204" pitchFamily="34" charset="-120"/>
              </a:endParaRPr>
            </a:p>
            <a:p>
              <a:pPr algn="ctr" latinLnBrk="0"/>
              <a:r>
                <a:rPr lang="zh-TW" altLang="en-US" sz="2600" b="1" i="1" kern="0" dirty="0" smtClean="0">
                  <a:solidFill>
                    <a:sysClr val="window" lastClr="FFFFFF"/>
                  </a:solidFill>
                  <a:latin typeface="微軟正黑體" panose="020B0604030504040204" pitchFamily="34" charset="-120"/>
                  <a:ea typeface="微軟正黑體" panose="020B0604030504040204" pitchFamily="34" charset="-120"/>
                </a:rPr>
                <a:t>即時修正</a:t>
              </a:r>
              <a:endParaRPr lang="ko-KR" altLang="en-US" sz="2600" b="1" i="1" kern="0" dirty="0">
                <a:solidFill>
                  <a:sysClr val="window" lastClr="FFFFFF"/>
                </a:solidFill>
                <a:latin typeface="微軟正黑體" panose="020B0604030504040204" pitchFamily="34" charset="-120"/>
                <a:ea typeface="HY견고딕" pitchFamily="18" charset="-127"/>
              </a:endParaRPr>
            </a:p>
          </p:txBody>
        </p:sp>
        <p:sp>
          <p:nvSpPr>
            <p:cNvPr id="25" name="AutoShape 67"/>
            <p:cNvSpPr>
              <a:spLocks noChangeArrowheads="1"/>
            </p:cNvSpPr>
            <p:nvPr/>
          </p:nvSpPr>
          <p:spPr bwMode="auto">
            <a:xfrm>
              <a:off x="5659785" y="1052736"/>
              <a:ext cx="2273300" cy="1285884"/>
            </a:xfrm>
            <a:prstGeom prst="roundRect">
              <a:avLst>
                <a:gd name="adj" fmla="val 9551"/>
              </a:avLst>
            </a:prstGeom>
            <a:gradFill flip="none" rotWithShape="1">
              <a:gsLst>
                <a:gs pos="0">
                  <a:srgbClr val="4FADD1">
                    <a:lumMod val="50000"/>
                    <a:shade val="30000"/>
                    <a:satMod val="115000"/>
                  </a:srgbClr>
                </a:gs>
                <a:gs pos="50000">
                  <a:srgbClr val="4FADD1">
                    <a:lumMod val="50000"/>
                    <a:shade val="67500"/>
                    <a:satMod val="115000"/>
                  </a:srgbClr>
                </a:gs>
                <a:gs pos="100000">
                  <a:srgbClr val="4FADD1">
                    <a:lumMod val="50000"/>
                    <a:shade val="100000"/>
                    <a:satMod val="115000"/>
                  </a:srgbClr>
                </a:gs>
              </a:gsLst>
              <a:lin ang="10800000" scaled="1"/>
              <a:tileRect/>
            </a:gradFill>
            <a:ln w="9525">
              <a:noFill/>
              <a:round/>
              <a:headEnd/>
              <a:tailEnd/>
            </a:ln>
            <a:effectLst>
              <a:outerShdw dist="28398" dir="3806097" algn="ctr" rotWithShape="0">
                <a:sysClr val="windowText" lastClr="000000"/>
              </a:outerShdw>
            </a:effectLst>
          </p:spPr>
          <p:txBody>
            <a:bodyPr wrap="none" anchor="ctr"/>
            <a:lstStyle/>
            <a:p>
              <a:pPr latinLnBrk="0">
                <a:defRPr/>
              </a:pPr>
              <a:endParaRPr lang="ko-KR" altLang="en-US" b="1" i="1" kern="0">
                <a:solidFill>
                  <a:srgbClr val="000000"/>
                </a:solidFill>
                <a:latin typeface="微軟正黑體" panose="020B0604030504040204" pitchFamily="34" charset="-120"/>
                <a:ea typeface="HY견고딕" pitchFamily="18" charset="-127"/>
              </a:endParaRPr>
            </a:p>
          </p:txBody>
        </p:sp>
        <p:sp>
          <p:nvSpPr>
            <p:cNvPr id="26" name="AutoShape 68"/>
            <p:cNvSpPr>
              <a:spLocks noChangeArrowheads="1"/>
            </p:cNvSpPr>
            <p:nvPr/>
          </p:nvSpPr>
          <p:spPr bwMode="auto">
            <a:xfrm>
              <a:off x="5705064" y="1101949"/>
              <a:ext cx="2182743" cy="1165233"/>
            </a:xfrm>
            <a:prstGeom prst="roundRect">
              <a:avLst>
                <a:gd name="adj" fmla="val 8639"/>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w="9525">
              <a:noFill/>
              <a:round/>
              <a:headEnd/>
              <a:tailEnd/>
            </a:ln>
          </p:spPr>
          <p:txBody>
            <a:bodyPr wrap="none" anchor="ctr"/>
            <a:lstStyle/>
            <a:p>
              <a:pPr algn="ctr" latinLnBrk="0"/>
              <a:r>
                <a:rPr lang="zh-TW" altLang="en-US" sz="2600" b="1" i="1" kern="0" dirty="0">
                  <a:solidFill>
                    <a:sysClr val="window" lastClr="FFFFFF"/>
                  </a:solidFill>
                  <a:latin typeface="微軟正黑體" panose="020B0604030504040204" pitchFamily="34" charset="-120"/>
                  <a:ea typeface="微軟正黑體" panose="020B0604030504040204" pitchFamily="34" charset="-120"/>
                </a:rPr>
                <a:t>公車決策支援</a:t>
              </a:r>
              <a:r>
                <a:rPr lang="en-US" altLang="ko-KR" sz="2600" b="1" i="1" kern="0" dirty="0">
                  <a:solidFill>
                    <a:sysClr val="window" lastClr="FFFFFF"/>
                  </a:solidFill>
                  <a:latin typeface="微軟正黑體" panose="020B0604030504040204" pitchFamily="34" charset="-120"/>
                  <a:ea typeface="微軟正黑體" panose="020B0604030504040204" pitchFamily="34" charset="-120"/>
                </a:rPr>
                <a:t> </a:t>
              </a:r>
            </a:p>
          </p:txBody>
        </p:sp>
        <p:sp>
          <p:nvSpPr>
            <p:cNvPr id="27" name="AutoShape 70"/>
            <p:cNvSpPr>
              <a:spLocks noChangeArrowheads="1"/>
            </p:cNvSpPr>
            <p:nvPr/>
          </p:nvSpPr>
          <p:spPr bwMode="auto">
            <a:xfrm>
              <a:off x="3421410" y="1052736"/>
              <a:ext cx="2273300" cy="1285884"/>
            </a:xfrm>
            <a:prstGeom prst="roundRect">
              <a:avLst>
                <a:gd name="adj" fmla="val 9551"/>
              </a:avLst>
            </a:prstGeom>
            <a:gradFill flip="none" rotWithShape="1">
              <a:gsLst>
                <a:gs pos="0">
                  <a:srgbClr val="4FADD1">
                    <a:lumMod val="50000"/>
                    <a:shade val="30000"/>
                    <a:satMod val="115000"/>
                  </a:srgbClr>
                </a:gs>
                <a:gs pos="50000">
                  <a:srgbClr val="4FADD1">
                    <a:lumMod val="50000"/>
                    <a:shade val="67500"/>
                    <a:satMod val="115000"/>
                  </a:srgbClr>
                </a:gs>
                <a:gs pos="100000">
                  <a:srgbClr val="4FADD1">
                    <a:lumMod val="50000"/>
                    <a:shade val="100000"/>
                    <a:satMod val="115000"/>
                  </a:srgbClr>
                </a:gs>
              </a:gsLst>
              <a:lin ang="10800000" scaled="1"/>
              <a:tileRect/>
            </a:gradFill>
            <a:ln w="9525">
              <a:noFill/>
              <a:round/>
              <a:headEnd/>
              <a:tailEnd/>
            </a:ln>
            <a:effectLst>
              <a:outerShdw dist="28398" dir="3806097" algn="ctr" rotWithShape="0">
                <a:sysClr val="windowText" lastClr="000000"/>
              </a:outerShdw>
            </a:effectLst>
          </p:spPr>
          <p:txBody>
            <a:bodyPr wrap="none" anchor="ctr"/>
            <a:lstStyle/>
            <a:p>
              <a:pPr latinLnBrk="0">
                <a:defRPr/>
              </a:pPr>
              <a:endParaRPr lang="ko-KR" altLang="en-US" b="1" i="1" kern="0">
                <a:solidFill>
                  <a:srgbClr val="000000"/>
                </a:solidFill>
                <a:latin typeface="微軟正黑體" panose="020B0604030504040204" pitchFamily="34" charset="-120"/>
                <a:ea typeface="HY견고딕" pitchFamily="18" charset="-127"/>
              </a:endParaRPr>
            </a:p>
          </p:txBody>
        </p:sp>
        <p:sp>
          <p:nvSpPr>
            <p:cNvPr id="28" name="AutoShape 71"/>
            <p:cNvSpPr>
              <a:spLocks noChangeArrowheads="1"/>
            </p:cNvSpPr>
            <p:nvPr/>
          </p:nvSpPr>
          <p:spPr bwMode="auto">
            <a:xfrm>
              <a:off x="3475585" y="1101949"/>
              <a:ext cx="2182743" cy="1165233"/>
            </a:xfrm>
            <a:prstGeom prst="roundRect">
              <a:avLst>
                <a:gd name="adj" fmla="val 8639"/>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w="9525">
              <a:noFill/>
              <a:round/>
              <a:headEnd/>
              <a:tailEnd/>
            </a:ln>
          </p:spPr>
          <p:txBody>
            <a:bodyPr wrap="none" anchor="ctr"/>
            <a:lstStyle/>
            <a:p>
              <a:pPr algn="ctr"/>
              <a:r>
                <a:rPr lang="zh-TW" altLang="en-US" sz="2600" b="1" i="1" kern="0" dirty="0">
                  <a:solidFill>
                    <a:sysClr val="window" lastClr="FFFFFF"/>
                  </a:solidFill>
                  <a:latin typeface="微軟正黑體" panose="020B0604030504040204" pitchFamily="34" charset="-120"/>
                  <a:ea typeface="微軟正黑體" panose="020B0604030504040204" pitchFamily="34" charset="-120"/>
                </a:rPr>
                <a:t>共同營運平臺</a:t>
              </a:r>
              <a:endParaRPr lang="en-US" altLang="ko-KR" sz="2600" b="1" i="1" kern="0" dirty="0">
                <a:solidFill>
                  <a:sysClr val="window" lastClr="FFFFFF"/>
                </a:solidFill>
                <a:latin typeface="微軟正黑體" panose="020B0604030504040204" pitchFamily="34" charset="-120"/>
                <a:ea typeface="微軟正黑體" panose="020B0604030504040204" pitchFamily="34" charset="-120"/>
              </a:endParaRPr>
            </a:p>
          </p:txBody>
        </p:sp>
        <p:sp>
          <p:nvSpPr>
            <p:cNvPr id="29" name="AutoShape 73"/>
            <p:cNvSpPr>
              <a:spLocks noChangeArrowheads="1"/>
            </p:cNvSpPr>
            <p:nvPr/>
          </p:nvSpPr>
          <p:spPr bwMode="auto">
            <a:xfrm>
              <a:off x="1160810" y="2770025"/>
              <a:ext cx="6772275" cy="1571636"/>
            </a:xfrm>
            <a:prstGeom prst="roundRect">
              <a:avLst>
                <a:gd name="adj" fmla="val 2412"/>
              </a:avLst>
            </a:prstGeom>
            <a:gradFill rotWithShape="1">
              <a:gsLst>
                <a:gs pos="0">
                  <a:srgbClr val="03678F"/>
                </a:gs>
                <a:gs pos="100000">
                  <a:srgbClr val="00A0C6"/>
                </a:gs>
              </a:gsLst>
              <a:lin ang="5400000" scaled="1"/>
            </a:gradFill>
            <a:ln w="9525" algn="ctr">
              <a:noFill/>
              <a:round/>
              <a:headEnd/>
              <a:tailEnd/>
            </a:ln>
            <a:effectLst>
              <a:outerShdw dist="35921" dir="2700000" algn="ctr" rotWithShape="0">
                <a:srgbClr val="03678F"/>
              </a:outerShdw>
            </a:effectLst>
          </p:spPr>
          <p:txBody>
            <a:bodyPr wrap="none" anchor="ctr"/>
            <a:lstStyle/>
            <a:p>
              <a:pPr algn="ctr" latinLnBrk="0">
                <a:defRPr/>
              </a:pPr>
              <a:endParaRPr lang="ko-KR" altLang="ko-KR" b="1" kern="0">
                <a:solidFill>
                  <a:sysClr val="window" lastClr="FFFFFF"/>
                </a:solidFill>
                <a:latin typeface="微軟正黑體" panose="020B0604030504040204" pitchFamily="34" charset="-120"/>
              </a:endParaRPr>
            </a:p>
          </p:txBody>
        </p:sp>
        <p:sp>
          <p:nvSpPr>
            <p:cNvPr id="30" name="AutoShape 74"/>
            <p:cNvSpPr>
              <a:spLocks noChangeArrowheads="1"/>
            </p:cNvSpPr>
            <p:nvPr/>
          </p:nvSpPr>
          <p:spPr bwMode="auto">
            <a:xfrm>
              <a:off x="1223506" y="2914778"/>
              <a:ext cx="6710363" cy="1447733"/>
            </a:xfrm>
            <a:prstGeom prst="roundRect">
              <a:avLst>
                <a:gd name="adj" fmla="val 2065"/>
              </a:avLst>
            </a:prstGeom>
            <a:gradFill rotWithShape="1">
              <a:gsLst>
                <a:gs pos="0">
                  <a:srgbClr val="F7FDFF"/>
                </a:gs>
                <a:gs pos="100000">
                  <a:srgbClr val="28D8E6"/>
                </a:gs>
              </a:gsLst>
              <a:lin ang="5400000" scaled="1"/>
            </a:gradFill>
            <a:ln w="9525">
              <a:noFill/>
              <a:round/>
              <a:headEnd/>
              <a:tailEnd/>
            </a:ln>
          </p:spPr>
          <p:txBody>
            <a:bodyPr wrap="none" anchor="ctr"/>
            <a:lstStyle/>
            <a:p>
              <a:pPr latinLnBrk="0"/>
              <a:endParaRPr lang="ko-KR" altLang="en-US" b="1" kern="0">
                <a:solidFill>
                  <a:sysClr val="windowText" lastClr="000000"/>
                </a:solidFill>
                <a:latin typeface="微軟正黑體" panose="020B0604030504040204" pitchFamily="34" charset="-120"/>
              </a:endParaRPr>
            </a:p>
          </p:txBody>
        </p:sp>
        <p:sp>
          <p:nvSpPr>
            <p:cNvPr id="31" name="AutoShape 116"/>
            <p:cNvSpPr>
              <a:spLocks noChangeArrowheads="1"/>
            </p:cNvSpPr>
            <p:nvPr/>
          </p:nvSpPr>
          <p:spPr bwMode="auto">
            <a:xfrm rot="16200000">
              <a:off x="2090112" y="2332559"/>
              <a:ext cx="308676" cy="385460"/>
            </a:xfrm>
            <a:prstGeom prst="rightArrow">
              <a:avLst>
                <a:gd name="adj1" fmla="val 51787"/>
                <a:gd name="adj2" fmla="val 59421"/>
              </a:avLst>
            </a:prstGeom>
            <a:gradFill rotWithShape="1">
              <a:gsLst>
                <a:gs pos="0">
                  <a:srgbClr val="4FADD1">
                    <a:shade val="51000"/>
                    <a:satMod val="130000"/>
                  </a:srgbClr>
                </a:gs>
                <a:gs pos="80000">
                  <a:srgbClr val="4FADD1">
                    <a:shade val="93000"/>
                    <a:satMod val="130000"/>
                  </a:srgbClr>
                </a:gs>
                <a:gs pos="100000">
                  <a:srgbClr val="4FADD1">
                    <a:shade val="94000"/>
                    <a:satMod val="135000"/>
                  </a:srgbClr>
                </a:gs>
              </a:gsLst>
              <a:lin ang="16200000" scaled="0"/>
            </a:gradFill>
            <a:ln w="9525" cap="flat" cmpd="sng" algn="ctr">
              <a:solidFill>
                <a:srgbClr val="4FADD1">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latinLnBrk="0"/>
              <a:endParaRPr lang="ko-KR" altLang="en-US" b="1" i="1" kern="0">
                <a:solidFill>
                  <a:srgbClr val="000000"/>
                </a:solidFill>
                <a:latin typeface="微軟正黑體" panose="020B0604030504040204" pitchFamily="34" charset="-120"/>
                <a:ea typeface="HY견고딕" pitchFamily="18" charset="-127"/>
              </a:endParaRPr>
            </a:p>
          </p:txBody>
        </p:sp>
        <p:sp>
          <p:nvSpPr>
            <p:cNvPr id="32" name="AutoShape 117"/>
            <p:cNvSpPr>
              <a:spLocks noChangeArrowheads="1"/>
            </p:cNvSpPr>
            <p:nvPr/>
          </p:nvSpPr>
          <p:spPr bwMode="auto">
            <a:xfrm rot="16200000">
              <a:off x="4403721" y="2296935"/>
              <a:ext cx="308678" cy="385462"/>
            </a:xfrm>
            <a:prstGeom prst="rightArrow">
              <a:avLst>
                <a:gd name="adj1" fmla="val 51787"/>
                <a:gd name="adj2" fmla="val 59421"/>
              </a:avLst>
            </a:prstGeom>
            <a:gradFill rotWithShape="1">
              <a:gsLst>
                <a:gs pos="0">
                  <a:srgbClr val="4FADD1">
                    <a:shade val="51000"/>
                    <a:satMod val="130000"/>
                  </a:srgbClr>
                </a:gs>
                <a:gs pos="80000">
                  <a:srgbClr val="4FADD1">
                    <a:shade val="93000"/>
                    <a:satMod val="130000"/>
                  </a:srgbClr>
                </a:gs>
                <a:gs pos="100000">
                  <a:srgbClr val="4FADD1">
                    <a:shade val="94000"/>
                    <a:satMod val="135000"/>
                  </a:srgbClr>
                </a:gs>
              </a:gsLst>
              <a:lin ang="16200000" scaled="0"/>
            </a:gradFill>
            <a:ln w="9525" cap="flat" cmpd="sng" algn="ctr">
              <a:solidFill>
                <a:srgbClr val="4FADD1">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latinLnBrk="0"/>
              <a:endParaRPr lang="ko-KR" altLang="en-US" b="1" i="1" kern="0">
                <a:solidFill>
                  <a:srgbClr val="000000"/>
                </a:solidFill>
                <a:latin typeface="微軟正黑體" panose="020B0604030504040204" pitchFamily="34" charset="-120"/>
                <a:ea typeface="HY견고딕" pitchFamily="18" charset="-127"/>
              </a:endParaRPr>
            </a:p>
          </p:txBody>
        </p:sp>
        <p:sp>
          <p:nvSpPr>
            <p:cNvPr id="33" name="AutoShape 118"/>
            <p:cNvSpPr>
              <a:spLocks noChangeArrowheads="1"/>
            </p:cNvSpPr>
            <p:nvPr/>
          </p:nvSpPr>
          <p:spPr bwMode="auto">
            <a:xfrm rot="16200000">
              <a:off x="6674055" y="2346774"/>
              <a:ext cx="308678" cy="385462"/>
            </a:xfrm>
            <a:prstGeom prst="rightArrow">
              <a:avLst>
                <a:gd name="adj1" fmla="val 51787"/>
                <a:gd name="adj2" fmla="val 59421"/>
              </a:avLst>
            </a:prstGeom>
            <a:gradFill rotWithShape="1">
              <a:gsLst>
                <a:gs pos="0">
                  <a:srgbClr val="4FADD1">
                    <a:shade val="51000"/>
                    <a:satMod val="130000"/>
                  </a:srgbClr>
                </a:gs>
                <a:gs pos="80000">
                  <a:srgbClr val="4FADD1">
                    <a:shade val="93000"/>
                    <a:satMod val="130000"/>
                  </a:srgbClr>
                </a:gs>
                <a:gs pos="100000">
                  <a:srgbClr val="4FADD1">
                    <a:shade val="94000"/>
                    <a:satMod val="135000"/>
                  </a:srgbClr>
                </a:gs>
              </a:gsLst>
              <a:lin ang="16200000" scaled="0"/>
            </a:gradFill>
            <a:ln w="9525" cap="flat" cmpd="sng" algn="ctr">
              <a:solidFill>
                <a:srgbClr val="4FADD1">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latinLnBrk="0"/>
              <a:endParaRPr lang="ko-KR" altLang="en-US" b="1" i="1" kern="0">
                <a:solidFill>
                  <a:srgbClr val="000000"/>
                </a:solidFill>
                <a:latin typeface="微軟正黑體" panose="020B0604030504040204" pitchFamily="34" charset="-120"/>
                <a:ea typeface="HY견고딕" pitchFamily="18" charset="-127"/>
              </a:endParaRPr>
            </a:p>
          </p:txBody>
        </p:sp>
        <p:sp>
          <p:nvSpPr>
            <p:cNvPr id="34" name="Rectangle 119"/>
            <p:cNvSpPr>
              <a:spLocks noChangeArrowheads="1"/>
            </p:cNvSpPr>
            <p:nvPr/>
          </p:nvSpPr>
          <p:spPr bwMode="auto">
            <a:xfrm>
              <a:off x="1872010" y="3248120"/>
              <a:ext cx="850900" cy="390525"/>
            </a:xfrm>
            <a:prstGeom prst="rect">
              <a:avLst/>
            </a:prstGeom>
            <a:noFill/>
            <a:ln w="19050">
              <a:noFill/>
              <a:miter lim="800000"/>
              <a:headEnd/>
              <a:tailEnd/>
            </a:ln>
          </p:spPr>
          <p:txBody>
            <a:bodyPr wrap="none" anchor="ctr"/>
            <a:lstStyle/>
            <a:p>
              <a:pPr algn="ctr" latinLnBrk="0"/>
              <a:r>
                <a:rPr lang="zh-TW" altLang="en-US" sz="2600" b="1" dirty="0" smtClean="0">
                  <a:solidFill>
                    <a:prstClr val="black"/>
                  </a:solidFill>
                  <a:latin typeface="微軟正黑體" panose="020B0604030504040204" pitchFamily="34" charset="-120"/>
                  <a:ea typeface="微軟正黑體" panose="020B0604030504040204" pitchFamily="34" charset="-120"/>
                </a:rPr>
                <a:t>被動查詢</a:t>
              </a:r>
              <a:endParaRPr lang="en-US" altLang="ko-KR" sz="2600" b="1" dirty="0">
                <a:solidFill>
                  <a:prstClr val="black"/>
                </a:solidFill>
                <a:latin typeface="微軟正黑體" panose="020B0604030504040204" pitchFamily="34" charset="-120"/>
                <a:ea typeface="微軟正黑體" panose="020B0604030504040204" pitchFamily="34" charset="-120"/>
              </a:endParaRPr>
            </a:p>
          </p:txBody>
        </p:sp>
        <p:sp>
          <p:nvSpPr>
            <p:cNvPr id="35" name="Rectangle 120"/>
            <p:cNvSpPr>
              <a:spLocks noChangeArrowheads="1"/>
            </p:cNvSpPr>
            <p:nvPr/>
          </p:nvSpPr>
          <p:spPr bwMode="auto">
            <a:xfrm>
              <a:off x="4131981" y="3249708"/>
              <a:ext cx="869950" cy="390525"/>
            </a:xfrm>
            <a:prstGeom prst="rect">
              <a:avLst/>
            </a:prstGeom>
            <a:noFill/>
            <a:ln w="19050">
              <a:noFill/>
              <a:miter lim="800000"/>
              <a:headEnd/>
              <a:tailEnd/>
            </a:ln>
          </p:spPr>
          <p:txBody>
            <a:bodyPr wrap="none" anchor="ctr"/>
            <a:lstStyle/>
            <a:p>
              <a:pPr algn="ctr" latinLnBrk="0"/>
              <a:r>
                <a:rPr lang="zh-TW" altLang="en-US" sz="2600" b="1" dirty="0" smtClean="0">
                  <a:solidFill>
                    <a:prstClr val="black"/>
                  </a:solidFill>
                  <a:latin typeface="微軟正黑體" panose="020B0604030504040204" pitchFamily="34" charset="-120"/>
                  <a:ea typeface="微軟正黑體" panose="020B0604030504040204" pitchFamily="34" charset="-120"/>
                </a:rPr>
                <a:t>稽核查詢</a:t>
              </a:r>
              <a:endParaRPr lang="en-US" altLang="ko-KR" sz="2600" b="1" dirty="0">
                <a:solidFill>
                  <a:prstClr val="black"/>
                </a:solidFill>
                <a:latin typeface="微軟正黑體" panose="020B0604030504040204" pitchFamily="34" charset="-120"/>
                <a:ea typeface="微軟正黑體" panose="020B0604030504040204" pitchFamily="34" charset="-120"/>
              </a:endParaRPr>
            </a:p>
          </p:txBody>
        </p:sp>
        <p:sp>
          <p:nvSpPr>
            <p:cNvPr id="36" name="Rectangle 121"/>
            <p:cNvSpPr>
              <a:spLocks noChangeArrowheads="1"/>
            </p:cNvSpPr>
            <p:nvPr/>
          </p:nvSpPr>
          <p:spPr bwMode="auto">
            <a:xfrm>
              <a:off x="6415435" y="3249708"/>
              <a:ext cx="762000" cy="390525"/>
            </a:xfrm>
            <a:prstGeom prst="rect">
              <a:avLst/>
            </a:prstGeom>
            <a:noFill/>
            <a:ln w="19050">
              <a:noFill/>
              <a:miter lim="800000"/>
              <a:headEnd/>
              <a:tailEnd/>
            </a:ln>
          </p:spPr>
          <p:txBody>
            <a:bodyPr wrap="none" anchor="ctr"/>
            <a:lstStyle/>
            <a:p>
              <a:pPr algn="ctr" latinLnBrk="0"/>
              <a:r>
                <a:rPr lang="zh-TW" altLang="en-US" sz="2600" b="1" dirty="0" smtClean="0">
                  <a:solidFill>
                    <a:prstClr val="black"/>
                  </a:solidFill>
                  <a:latin typeface="微軟正黑體" panose="020B0604030504040204" pitchFamily="34" charset="-120"/>
                  <a:ea typeface="微軟正黑體" panose="020B0604030504040204" pitchFamily="34" charset="-120"/>
                </a:rPr>
                <a:t>營運管理</a:t>
              </a:r>
              <a:endParaRPr lang="en-US" altLang="ko-KR" sz="2600" b="1" dirty="0">
                <a:solidFill>
                  <a:prstClr val="black"/>
                </a:solidFill>
                <a:latin typeface="微軟正黑體" panose="020B0604030504040204" pitchFamily="34" charset="-120"/>
                <a:ea typeface="微軟正黑體" panose="020B0604030504040204" pitchFamily="34" charset="-120"/>
              </a:endParaRPr>
            </a:p>
          </p:txBody>
        </p:sp>
        <p:sp>
          <p:nvSpPr>
            <p:cNvPr id="37" name="Line 128"/>
            <p:cNvSpPr>
              <a:spLocks noChangeShapeType="1"/>
            </p:cNvSpPr>
            <p:nvPr/>
          </p:nvSpPr>
          <p:spPr bwMode="auto">
            <a:xfrm>
              <a:off x="3457294" y="2782645"/>
              <a:ext cx="0" cy="1328748"/>
            </a:xfrm>
            <a:prstGeom prst="line">
              <a:avLst/>
            </a:prstGeom>
            <a:noFill/>
            <a:ln w="12700">
              <a:solidFill>
                <a:srgbClr val="3F949A"/>
              </a:solidFill>
              <a:prstDash val="sysDash"/>
              <a:round/>
              <a:headEnd/>
              <a:tailEnd/>
            </a:ln>
          </p:spPr>
          <p:txBody>
            <a:bodyPr/>
            <a:lstStyle/>
            <a:p>
              <a:pPr latinLnBrk="0"/>
              <a:endParaRPr lang="ko-KR" altLang="en-US" b="1" kern="0">
                <a:solidFill>
                  <a:sysClr val="windowText" lastClr="000000"/>
                </a:solidFill>
                <a:latin typeface="微軟正黑體" panose="020B0604030504040204" pitchFamily="34" charset="-120"/>
              </a:endParaRPr>
            </a:p>
          </p:txBody>
        </p:sp>
        <p:sp>
          <p:nvSpPr>
            <p:cNvPr id="38" name="Line 129"/>
            <p:cNvSpPr>
              <a:spLocks noChangeShapeType="1"/>
            </p:cNvSpPr>
            <p:nvPr/>
          </p:nvSpPr>
          <p:spPr bwMode="auto">
            <a:xfrm>
              <a:off x="5676619" y="2782645"/>
              <a:ext cx="0" cy="1328748"/>
            </a:xfrm>
            <a:prstGeom prst="line">
              <a:avLst/>
            </a:prstGeom>
            <a:noFill/>
            <a:ln w="12700">
              <a:solidFill>
                <a:srgbClr val="3F949A"/>
              </a:solidFill>
              <a:prstDash val="sysDash"/>
              <a:round/>
              <a:headEnd/>
              <a:tailEnd/>
            </a:ln>
          </p:spPr>
          <p:txBody>
            <a:bodyPr/>
            <a:lstStyle/>
            <a:p>
              <a:pPr latinLnBrk="0"/>
              <a:endParaRPr lang="ko-KR" altLang="en-US" b="1" kern="0">
                <a:solidFill>
                  <a:sysClr val="windowText" lastClr="000000"/>
                </a:solidFill>
                <a:latin typeface="微軟正黑體" panose="020B0604030504040204" pitchFamily="34" charset="-120"/>
              </a:endParaRPr>
            </a:p>
          </p:txBody>
        </p:sp>
      </p:grpSp>
      <p:grpSp>
        <p:nvGrpSpPr>
          <p:cNvPr id="39" name="群組 38"/>
          <p:cNvGrpSpPr/>
          <p:nvPr/>
        </p:nvGrpSpPr>
        <p:grpSpPr>
          <a:xfrm>
            <a:off x="-252536" y="1213122"/>
            <a:ext cx="8923338" cy="5456238"/>
            <a:chOff x="-923925" y="533400"/>
            <a:chExt cx="8923338" cy="5456238"/>
          </a:xfrm>
        </p:grpSpPr>
        <p:sp>
          <p:nvSpPr>
            <p:cNvPr id="40" name="AutoShape 79"/>
            <p:cNvSpPr>
              <a:spLocks noChangeArrowheads="1"/>
            </p:cNvSpPr>
            <p:nvPr/>
          </p:nvSpPr>
          <p:spPr bwMode="auto">
            <a:xfrm rot="10443842" flipH="1">
              <a:off x="-923925" y="533400"/>
              <a:ext cx="8923338" cy="5456238"/>
            </a:xfrm>
            <a:custGeom>
              <a:avLst/>
              <a:gdLst>
                <a:gd name="G0" fmla="+- -650172 0 0"/>
                <a:gd name="G1" fmla="+- -9331280 0 0"/>
                <a:gd name="G2" fmla="+- -650172 0 -9331280"/>
                <a:gd name="G3" fmla="+- 10800 0 0"/>
                <a:gd name="G4" fmla="+- 0 0 -650172"/>
                <a:gd name="T0" fmla="*/ 360 256 1"/>
                <a:gd name="T1" fmla="*/ 0 256 1"/>
                <a:gd name="G5" fmla="+- G2 T0 T1"/>
                <a:gd name="G6" fmla="?: G2 G2 G5"/>
                <a:gd name="G7" fmla="+- 0 0 G6"/>
                <a:gd name="G8" fmla="+- 4684 0 0"/>
                <a:gd name="G9" fmla="+- 0 0 -9331280"/>
                <a:gd name="G10" fmla="+- 4684 0 2700"/>
                <a:gd name="G11" fmla="cos G10 -650172"/>
                <a:gd name="G12" fmla="sin G10 -650172"/>
                <a:gd name="G13" fmla="cos 13500 -650172"/>
                <a:gd name="G14" fmla="sin 13500 -650172"/>
                <a:gd name="G15" fmla="+- G11 10800 0"/>
                <a:gd name="G16" fmla="+- G12 10800 0"/>
                <a:gd name="G17" fmla="+- G13 10800 0"/>
                <a:gd name="G18" fmla="+- G14 10800 0"/>
                <a:gd name="G19" fmla="*/ 4684 1 2"/>
                <a:gd name="G20" fmla="+- G19 5400 0"/>
                <a:gd name="G21" fmla="cos G20 -650172"/>
                <a:gd name="G22" fmla="sin G20 -650172"/>
                <a:gd name="G23" fmla="+- G21 10800 0"/>
                <a:gd name="G24" fmla="+- G12 G23 G22"/>
                <a:gd name="G25" fmla="+- G22 G23 G11"/>
                <a:gd name="G26" fmla="cos 10800 -650172"/>
                <a:gd name="G27" fmla="sin 10800 -650172"/>
                <a:gd name="G28" fmla="cos 4684 -650172"/>
                <a:gd name="G29" fmla="sin 4684 -650172"/>
                <a:gd name="G30" fmla="+- G26 10800 0"/>
                <a:gd name="G31" fmla="+- G27 10800 0"/>
                <a:gd name="G32" fmla="+- G28 10800 0"/>
                <a:gd name="G33" fmla="+- G29 10800 0"/>
                <a:gd name="G34" fmla="+- G19 5400 0"/>
                <a:gd name="G35" fmla="cos G34 -9331280"/>
                <a:gd name="G36" fmla="sin G34 -9331280"/>
                <a:gd name="G37" fmla="+/ -9331280 -650172 2"/>
                <a:gd name="T2" fmla="*/ 180 256 1"/>
                <a:gd name="T3" fmla="*/ 0 256 1"/>
                <a:gd name="G38" fmla="+- G37 T2 T3"/>
                <a:gd name="G39" fmla="?: G2 G37 G38"/>
                <a:gd name="G40" fmla="cos 10800 G39"/>
                <a:gd name="G41" fmla="sin 10800 G39"/>
                <a:gd name="G42" fmla="cos 4684 G39"/>
                <a:gd name="G43" fmla="sin 4684 G39"/>
                <a:gd name="G44" fmla="+- G40 10800 0"/>
                <a:gd name="G45" fmla="+- G41 10800 0"/>
                <a:gd name="G46" fmla="+- G42 10800 0"/>
                <a:gd name="G47" fmla="+- G43 10800 0"/>
                <a:gd name="G48" fmla="+- G35 10800 0"/>
                <a:gd name="G49" fmla="+- G36 10800 0"/>
                <a:gd name="T4" fmla="*/ 13384 w 21600"/>
                <a:gd name="T5" fmla="*/ 313 h 21600"/>
                <a:gd name="T6" fmla="*/ 4667 w 21600"/>
                <a:gd name="T7" fmla="*/ 6074 h 21600"/>
                <a:gd name="T8" fmla="*/ 11921 w 21600"/>
                <a:gd name="T9" fmla="*/ 6252 h 21600"/>
                <a:gd name="T10" fmla="*/ 24098 w 21600"/>
                <a:gd name="T11" fmla="*/ 8474 h 21600"/>
                <a:gd name="T12" fmla="*/ 19418 w 21600"/>
                <a:gd name="T13" fmla="*/ 15138 h 21600"/>
                <a:gd name="T14" fmla="*/ 12754 w 21600"/>
                <a:gd name="T15" fmla="*/ 10458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5413" y="9993"/>
                  </a:moveTo>
                  <a:cubicBezTo>
                    <a:pt x="15021" y="7751"/>
                    <a:pt x="13075" y="6116"/>
                    <a:pt x="10800" y="6116"/>
                  </a:cubicBezTo>
                  <a:cubicBezTo>
                    <a:pt x="9347" y="6115"/>
                    <a:pt x="7976" y="6790"/>
                    <a:pt x="7089" y="7941"/>
                  </a:cubicBezTo>
                  <a:lnTo>
                    <a:pt x="2245" y="4208"/>
                  </a:lnTo>
                  <a:cubicBezTo>
                    <a:pt x="4289" y="1554"/>
                    <a:pt x="7450" y="-1"/>
                    <a:pt x="10800" y="0"/>
                  </a:cubicBezTo>
                  <a:cubicBezTo>
                    <a:pt x="16046" y="0"/>
                    <a:pt x="20534" y="3770"/>
                    <a:pt x="21438" y="8939"/>
                  </a:cubicBezTo>
                  <a:lnTo>
                    <a:pt x="24098" y="8474"/>
                  </a:lnTo>
                  <a:lnTo>
                    <a:pt x="19418" y="15138"/>
                  </a:lnTo>
                  <a:lnTo>
                    <a:pt x="12754" y="10458"/>
                  </a:lnTo>
                  <a:lnTo>
                    <a:pt x="15413" y="9993"/>
                  </a:lnTo>
                  <a:close/>
                </a:path>
              </a:pathLst>
            </a:custGeom>
            <a:solidFill>
              <a:srgbClr val="B48ED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1" name="Oval 82"/>
            <p:cNvSpPr>
              <a:spLocks noChangeArrowheads="1"/>
            </p:cNvSpPr>
            <p:nvPr/>
          </p:nvSpPr>
          <p:spPr bwMode="auto">
            <a:xfrm>
              <a:off x="5729288" y="2495550"/>
              <a:ext cx="1608137" cy="1733550"/>
            </a:xfrm>
            <a:prstGeom prst="ellipse">
              <a:avLst/>
            </a:prstGeom>
            <a:gradFill rotWithShape="0">
              <a:gsLst>
                <a:gs pos="0">
                  <a:srgbClr val="FF6600"/>
                </a:gs>
                <a:gs pos="100000">
                  <a:srgbClr val="FF6600">
                    <a:gamma/>
                    <a:shade val="25882"/>
                    <a:invGamma/>
                  </a:srgbClr>
                </a:gs>
              </a:gsLst>
              <a:path path="rect">
                <a:fillToRect r="100000" b="100000"/>
              </a:path>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latinLnBrk="1"/>
              <a:r>
                <a:rPr lang="zh-TW" altLang="en-US" sz="2600" b="1" dirty="0" smtClean="0">
                  <a:solidFill>
                    <a:srgbClr val="FFFFFF"/>
                  </a:solidFill>
                  <a:latin typeface="微軟正黑體" panose="020B0604030504040204" pitchFamily="34" charset="-120"/>
                  <a:ea typeface="微軟正黑體" panose="020B0604030504040204" pitchFamily="34" charset="-120"/>
                </a:rPr>
                <a:t>決策支援</a:t>
              </a:r>
              <a:endParaRPr lang="en-US" altLang="zh-TW" sz="2600" b="1" dirty="0" smtClean="0">
                <a:solidFill>
                  <a:srgbClr val="FFFFFF"/>
                </a:solidFill>
                <a:latin typeface="微軟正黑體" panose="020B0604030504040204" pitchFamily="34" charset="-120"/>
                <a:ea typeface="微軟正黑體" panose="020B0604030504040204" pitchFamily="34" charset="-120"/>
              </a:endParaRPr>
            </a:p>
            <a:p>
              <a:pPr algn="ctr" latinLnBrk="1"/>
              <a:r>
                <a:rPr lang="zh-TW" altLang="en-US" sz="2600" b="1" dirty="0" smtClean="0">
                  <a:solidFill>
                    <a:srgbClr val="FFFFFF"/>
                  </a:solidFill>
                  <a:latin typeface="微軟正黑體" panose="020B0604030504040204" pitchFamily="34" charset="-120"/>
                  <a:ea typeface="微軟正黑體" panose="020B0604030504040204" pitchFamily="34" charset="-120"/>
                </a:rPr>
                <a:t>系統</a:t>
              </a:r>
              <a:endParaRPr lang="ko-KR" altLang="en-US" sz="2600" b="1" dirty="0">
                <a:solidFill>
                  <a:srgbClr val="FFFFFF"/>
                </a:solidFill>
                <a:latin typeface="微軟正黑體" panose="020B0604030504040204" pitchFamily="34" charset="-120"/>
                <a:ea typeface="標楷體" pitchFamily="65" charset="-120"/>
              </a:endParaRPr>
            </a:p>
          </p:txBody>
        </p:sp>
        <p:sp>
          <p:nvSpPr>
            <p:cNvPr id="42" name="Oval 84"/>
            <p:cNvSpPr>
              <a:spLocks noChangeArrowheads="1"/>
            </p:cNvSpPr>
            <p:nvPr/>
          </p:nvSpPr>
          <p:spPr bwMode="auto">
            <a:xfrm>
              <a:off x="4297363" y="3482975"/>
              <a:ext cx="1687512" cy="1735138"/>
            </a:xfrm>
            <a:prstGeom prst="ellipse">
              <a:avLst/>
            </a:prstGeom>
            <a:gradFill rotWithShape="0">
              <a:gsLst>
                <a:gs pos="0">
                  <a:srgbClr val="33CC33"/>
                </a:gs>
                <a:gs pos="100000">
                  <a:srgbClr val="33CC33">
                    <a:gamma/>
                    <a:shade val="25882"/>
                    <a:invGamma/>
                  </a:srgbClr>
                </a:gs>
              </a:gsLst>
              <a:path path="rect">
                <a:fillToRect r="100000" b="100000"/>
              </a:path>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latinLnBrk="1"/>
              <a:r>
                <a:rPr lang="zh-TW" altLang="en-US" sz="2600" b="1" dirty="0" smtClean="0">
                  <a:solidFill>
                    <a:srgbClr val="FFFFFF"/>
                  </a:solidFill>
                  <a:latin typeface="微軟正黑體" panose="020B0604030504040204" pitchFamily="34" charset="-120"/>
                  <a:ea typeface="微軟正黑體" panose="020B0604030504040204" pitchFamily="34" charset="-120"/>
                </a:rPr>
                <a:t>共同參與</a:t>
              </a:r>
              <a:endParaRPr lang="en-US" altLang="zh-TW" sz="2600" b="1" dirty="0" smtClean="0">
                <a:solidFill>
                  <a:srgbClr val="FFFFFF"/>
                </a:solidFill>
                <a:latin typeface="微軟正黑體" panose="020B0604030504040204" pitchFamily="34" charset="-120"/>
                <a:ea typeface="微軟正黑體" panose="020B0604030504040204" pitchFamily="34" charset="-120"/>
              </a:endParaRPr>
            </a:p>
            <a:p>
              <a:pPr algn="ctr" latinLnBrk="1"/>
              <a:r>
                <a:rPr lang="zh-TW" altLang="en-US" sz="2600" b="1" dirty="0" smtClean="0">
                  <a:solidFill>
                    <a:srgbClr val="FFFFFF"/>
                  </a:solidFill>
                  <a:latin typeface="微軟正黑體" panose="020B0604030504040204" pitchFamily="34" charset="-120"/>
                  <a:ea typeface="微軟正黑體" panose="020B0604030504040204" pitchFamily="34" charset="-120"/>
                </a:rPr>
                <a:t>營運</a:t>
              </a:r>
              <a:endParaRPr lang="ko-KR" altLang="en-US" sz="2600" b="1" dirty="0">
                <a:solidFill>
                  <a:srgbClr val="FFFFFF"/>
                </a:solidFill>
                <a:latin typeface="微軟正黑體" panose="020B0604030504040204" pitchFamily="34" charset="-120"/>
                <a:ea typeface="標楷體" pitchFamily="65" charset="-120"/>
              </a:endParaRPr>
            </a:p>
          </p:txBody>
        </p:sp>
        <p:sp>
          <p:nvSpPr>
            <p:cNvPr id="43" name="Oval 86"/>
            <p:cNvSpPr>
              <a:spLocks noChangeArrowheads="1"/>
            </p:cNvSpPr>
            <p:nvPr/>
          </p:nvSpPr>
          <p:spPr bwMode="auto">
            <a:xfrm>
              <a:off x="2625725" y="3914775"/>
              <a:ext cx="1649413" cy="1733550"/>
            </a:xfrm>
            <a:prstGeom prst="ellipse">
              <a:avLst/>
            </a:prstGeom>
            <a:gradFill rotWithShape="0">
              <a:gsLst>
                <a:gs pos="0">
                  <a:srgbClr val="FF9933"/>
                </a:gs>
                <a:gs pos="100000">
                  <a:srgbClr val="FF9933">
                    <a:gamma/>
                    <a:shade val="25882"/>
                    <a:invGamma/>
                  </a:srgbClr>
                </a:gs>
              </a:gsLst>
              <a:path path="rect">
                <a:fillToRect r="100000" b="100000"/>
              </a:path>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latinLnBrk="1"/>
              <a:r>
                <a:rPr lang="zh-TW" altLang="en-US" sz="2600" b="1" dirty="0" smtClean="0">
                  <a:solidFill>
                    <a:srgbClr val="FFFFFF"/>
                  </a:solidFill>
                  <a:latin typeface="微軟正黑體" panose="020B0604030504040204" pitchFamily="34" charset="-120"/>
                  <a:ea typeface="微軟正黑體" panose="020B0604030504040204" pitchFamily="34" charset="-120"/>
                </a:rPr>
                <a:t>主動性</a:t>
              </a:r>
              <a:endParaRPr lang="en-US" altLang="zh-TW" sz="2600" b="1" dirty="0" smtClean="0">
                <a:solidFill>
                  <a:srgbClr val="FFFFFF"/>
                </a:solidFill>
                <a:latin typeface="微軟正黑體" panose="020B0604030504040204" pitchFamily="34" charset="-120"/>
                <a:ea typeface="微軟正黑體" panose="020B0604030504040204" pitchFamily="34" charset="-120"/>
              </a:endParaRPr>
            </a:p>
          </p:txBody>
        </p:sp>
        <p:sp>
          <p:nvSpPr>
            <p:cNvPr id="44" name="Oval 88"/>
            <p:cNvSpPr>
              <a:spLocks noChangeArrowheads="1"/>
            </p:cNvSpPr>
            <p:nvPr/>
          </p:nvSpPr>
          <p:spPr bwMode="auto">
            <a:xfrm>
              <a:off x="825500" y="3848100"/>
              <a:ext cx="1679575" cy="1735138"/>
            </a:xfrm>
            <a:prstGeom prst="ellipse">
              <a:avLst/>
            </a:prstGeom>
            <a:gradFill rotWithShape="0">
              <a:gsLst>
                <a:gs pos="0">
                  <a:srgbClr val="CC99FF"/>
                </a:gs>
                <a:gs pos="100000">
                  <a:srgbClr val="CC99FF">
                    <a:gamma/>
                    <a:shade val="25882"/>
                    <a:invGamma/>
                  </a:srgbClr>
                </a:gs>
              </a:gsLst>
              <a:path path="rect">
                <a:fillToRect r="100000" b="100000"/>
              </a:path>
            </a:gra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latinLnBrk="1"/>
              <a:r>
                <a:rPr lang="zh-TW" altLang="en-US" sz="2600" b="1" dirty="0" smtClean="0">
                  <a:solidFill>
                    <a:srgbClr val="FFFFFF"/>
                  </a:solidFill>
                  <a:latin typeface="微軟正黑體" panose="020B0604030504040204" pitchFamily="34" charset="-120"/>
                  <a:ea typeface="微軟正黑體" panose="020B0604030504040204" pitchFamily="34" charset="-120"/>
                </a:rPr>
                <a:t>即時性</a:t>
              </a:r>
              <a:endParaRPr lang="en-US" altLang="ko-KR" sz="2600" b="1" dirty="0">
                <a:solidFill>
                  <a:srgbClr val="FFFFFF"/>
                </a:solidFill>
                <a:latin typeface="微軟正黑體" panose="020B0604030504040204" pitchFamily="34" charset="-120"/>
                <a:ea typeface="微軟正黑體" panose="020B0604030504040204" pitchFamily="34" charset="-120"/>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anim calcmode="lin" valueType="num">
                                      <p:cBhvr>
                                        <p:cTn id="12" dur="1000" fill="hold"/>
                                        <p:tgtEl>
                                          <p:spTgt spid="39"/>
                                        </p:tgtEl>
                                        <p:attrNameLst>
                                          <p:attrName>ppt_x</p:attrName>
                                        </p:attrNameLst>
                                      </p:cBhvr>
                                      <p:tavLst>
                                        <p:tav tm="0">
                                          <p:val>
                                            <p:strVal val="#ppt_x"/>
                                          </p:val>
                                        </p:tav>
                                        <p:tav tm="100000">
                                          <p:val>
                                            <p:strVal val="#ppt_x"/>
                                          </p:val>
                                        </p:tav>
                                      </p:tavLst>
                                    </p:anim>
                                    <p:anim calcmode="lin" valueType="num">
                                      <p:cBhvr>
                                        <p:cTn id="1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p:cNvSpPr>
            <a:spLocks noGrp="1"/>
          </p:cNvSpPr>
          <p:nvPr>
            <p:ph type="title"/>
          </p:nvPr>
        </p:nvSpPr>
        <p:spPr>
          <a:xfrm>
            <a:off x="609599" y="228600"/>
            <a:ext cx="7177111" cy="457200"/>
          </a:xfrm>
        </p:spPr>
        <p:txBody>
          <a:bodyPr/>
          <a:lstStyle/>
          <a:p>
            <a:pPr>
              <a:defRPr/>
            </a:pPr>
            <a:r>
              <a:rPr lang="zh-TW" altLang="en-US" dirty="0" smtClean="0">
                <a:latin typeface="微軟正黑體" pitchFamily="34" charset="-120"/>
                <a:ea typeface="微軟正黑體" pitchFamily="34" charset="-120"/>
              </a:rPr>
              <a:t>管理智慧化</a:t>
            </a:r>
            <a:r>
              <a:rPr lang="en-US" altLang="zh-TW" dirty="0" smtClean="0">
                <a:latin typeface="微軟正黑體" pitchFamily="34" charset="-120"/>
                <a:ea typeface="微軟正黑體" pitchFamily="34" charset="-120"/>
              </a:rPr>
              <a:t>-</a:t>
            </a:r>
            <a:r>
              <a:rPr lang="zh-TW" altLang="en-US" dirty="0" smtClean="0">
                <a:latin typeface="微軟正黑體" pitchFamily="34" charset="-120"/>
                <a:ea typeface="微軟正黑體" pitchFamily="34" charset="-120"/>
              </a:rPr>
              <a:t>大數據分析</a:t>
            </a:r>
            <a:r>
              <a:rPr lang="en-US" altLang="zh-TW" dirty="0" smtClean="0">
                <a:latin typeface="微軟正黑體" pitchFamily="34" charset="-120"/>
                <a:ea typeface="微軟正黑體" pitchFamily="34" charset="-120"/>
              </a:rPr>
              <a:t>-OD</a:t>
            </a:r>
            <a:r>
              <a:rPr lang="zh-TW" altLang="en-US" dirty="0" smtClean="0">
                <a:latin typeface="微軟正黑體" pitchFamily="34" charset="-120"/>
                <a:ea typeface="微軟正黑體" pitchFamily="34" charset="-120"/>
              </a:rPr>
              <a:t>分析</a:t>
            </a:r>
            <a:r>
              <a:rPr lang="en-US" altLang="zh-TW" dirty="0" smtClean="0">
                <a:latin typeface="微軟正黑體" pitchFamily="34" charset="-120"/>
                <a:ea typeface="微軟正黑體" pitchFamily="34" charset="-120"/>
              </a:rPr>
              <a:t>(1/2)</a:t>
            </a:r>
            <a:endParaRPr lang="zh-TW" altLang="en-US" dirty="0">
              <a:latin typeface="微軟正黑體" pitchFamily="34" charset="-120"/>
              <a:ea typeface="微軟正黑體" pitchFamily="34" charset="-120"/>
            </a:endParaRPr>
          </a:p>
        </p:txBody>
      </p:sp>
      <p:sp>
        <p:nvSpPr>
          <p:cNvPr id="16" name="投影片編號版面配置區 3"/>
          <p:cNvSpPr>
            <a:spLocks noGrp="1"/>
          </p:cNvSpPr>
          <p:nvPr>
            <p:ph type="sldNum" sz="quarter" idx="4294967295"/>
          </p:nvPr>
        </p:nvSpPr>
        <p:spPr>
          <a:xfrm>
            <a:off x="7453313" y="6453188"/>
            <a:ext cx="1655762" cy="404812"/>
          </a:xfrm>
          <a:prstGeom prst="rect">
            <a:avLst/>
          </a:prstGeom>
        </p:spPr>
        <p:txBody>
          <a:bodyPr/>
          <a:lstStyle/>
          <a:p>
            <a:pPr>
              <a:defRPr/>
            </a:pPr>
            <a:fld id="{8E7DD6B4-50AC-423F-9F88-423038D78F15}" type="slidenum">
              <a:rPr lang="zh-TW" altLang="en-US" b="1" smtClean="0">
                <a:latin typeface="微軟正黑體" panose="020B0604030504040204" pitchFamily="34" charset="-120"/>
                <a:ea typeface="微軟正黑體" panose="020B0604030504040204" pitchFamily="34" charset="-120"/>
              </a:rPr>
              <a:pPr>
                <a:defRPr/>
              </a:pPr>
              <a:t>48</a:t>
            </a:fld>
            <a:endParaRPr lang="en-US" altLang="zh-TW" b="1">
              <a:latin typeface="微軟正黑體" panose="020B0604030504040204" pitchFamily="34" charset="-120"/>
              <a:ea typeface="微軟正黑體" panose="020B0604030504040204" pitchFamily="34" charset="-120"/>
            </a:endParaRPr>
          </a:p>
        </p:txBody>
      </p:sp>
      <p:pic>
        <p:nvPicPr>
          <p:cNvPr id="45" name="圖片 44" descr="big-data5.jpg"/>
          <p:cNvPicPr>
            <a:picLocks noChangeAspect="1"/>
          </p:cNvPicPr>
          <p:nvPr/>
        </p:nvPicPr>
        <p:blipFill>
          <a:blip r:embed="rId3" cstate="print"/>
          <a:stretch>
            <a:fillRect/>
          </a:stretch>
        </p:blipFill>
        <p:spPr>
          <a:xfrm>
            <a:off x="2777079" y="1931082"/>
            <a:ext cx="2937929" cy="4286280"/>
          </a:xfrm>
          <a:prstGeom prst="rect">
            <a:avLst/>
          </a:prstGeom>
        </p:spPr>
      </p:pic>
      <p:pic>
        <p:nvPicPr>
          <p:cNvPr id="46" name="Picture 3"/>
          <p:cNvPicPr>
            <a:picLocks noChangeAspect="1" noChangeArrowheads="1"/>
          </p:cNvPicPr>
          <p:nvPr/>
        </p:nvPicPr>
        <p:blipFill>
          <a:blip r:embed="rId4" cstate="print"/>
          <a:srcRect/>
          <a:stretch>
            <a:fillRect/>
          </a:stretch>
        </p:blipFill>
        <p:spPr bwMode="auto">
          <a:xfrm>
            <a:off x="1438214" y="2243118"/>
            <a:ext cx="457200" cy="428625"/>
          </a:xfrm>
          <a:prstGeom prst="rect">
            <a:avLst/>
          </a:prstGeom>
          <a:noFill/>
          <a:ln w="9525">
            <a:noFill/>
            <a:miter lim="800000"/>
            <a:headEnd/>
            <a:tailEnd/>
          </a:ln>
        </p:spPr>
      </p:pic>
      <p:pic>
        <p:nvPicPr>
          <p:cNvPr id="47" name="圖片 11" descr="250px-EasyCard_Sample.svg.png"/>
          <p:cNvPicPr>
            <a:picLocks noChangeAspect="1"/>
          </p:cNvPicPr>
          <p:nvPr/>
        </p:nvPicPr>
        <p:blipFill>
          <a:blip r:embed="rId5" cstate="print"/>
          <a:srcRect/>
          <a:stretch>
            <a:fillRect/>
          </a:stretch>
        </p:blipFill>
        <p:spPr bwMode="auto">
          <a:xfrm>
            <a:off x="223777" y="2643186"/>
            <a:ext cx="898525" cy="571500"/>
          </a:xfrm>
          <a:prstGeom prst="rect">
            <a:avLst/>
          </a:prstGeom>
          <a:noFill/>
          <a:ln w="9525">
            <a:noFill/>
            <a:miter lim="800000"/>
            <a:headEnd/>
            <a:tailEnd/>
          </a:ln>
        </p:spPr>
      </p:pic>
      <p:pic>
        <p:nvPicPr>
          <p:cNvPr id="48" name="Picture 2"/>
          <p:cNvPicPr>
            <a:picLocks noChangeAspect="1" noChangeArrowheads="1"/>
          </p:cNvPicPr>
          <p:nvPr/>
        </p:nvPicPr>
        <p:blipFill>
          <a:blip r:embed="rId6" cstate="print"/>
          <a:srcRect/>
          <a:stretch>
            <a:fillRect/>
          </a:stretch>
        </p:blipFill>
        <p:spPr bwMode="auto">
          <a:xfrm>
            <a:off x="1295339" y="3145530"/>
            <a:ext cx="696913" cy="285750"/>
          </a:xfrm>
          <a:prstGeom prst="rect">
            <a:avLst/>
          </a:prstGeom>
          <a:noFill/>
          <a:ln w="9525">
            <a:noFill/>
            <a:miter lim="800000"/>
            <a:headEnd/>
            <a:tailEnd/>
          </a:ln>
        </p:spPr>
      </p:pic>
      <p:pic>
        <p:nvPicPr>
          <p:cNvPr id="49" name="Picture 4"/>
          <p:cNvPicPr>
            <a:picLocks noChangeAspect="1" noChangeArrowheads="1"/>
          </p:cNvPicPr>
          <p:nvPr/>
        </p:nvPicPr>
        <p:blipFill>
          <a:blip r:embed="rId7" cstate="print"/>
          <a:srcRect/>
          <a:stretch>
            <a:fillRect/>
          </a:stretch>
        </p:blipFill>
        <p:spPr bwMode="auto">
          <a:xfrm>
            <a:off x="1438214" y="1785923"/>
            <a:ext cx="428625" cy="393700"/>
          </a:xfrm>
          <a:prstGeom prst="rect">
            <a:avLst/>
          </a:prstGeom>
          <a:noFill/>
          <a:ln w="9525">
            <a:noFill/>
            <a:miter lim="800000"/>
            <a:headEnd/>
            <a:tailEnd/>
          </a:ln>
        </p:spPr>
      </p:pic>
      <p:pic>
        <p:nvPicPr>
          <p:cNvPr id="50" name="圖片 13" descr="聯營公車.jpg"/>
          <p:cNvPicPr>
            <a:picLocks noChangeAspect="1"/>
          </p:cNvPicPr>
          <p:nvPr/>
        </p:nvPicPr>
        <p:blipFill>
          <a:blip r:embed="rId8" cstate="print"/>
          <a:srcRect/>
          <a:stretch>
            <a:fillRect/>
          </a:stretch>
        </p:blipFill>
        <p:spPr bwMode="auto">
          <a:xfrm>
            <a:off x="1366777" y="1357298"/>
            <a:ext cx="600075" cy="357188"/>
          </a:xfrm>
          <a:prstGeom prst="rect">
            <a:avLst/>
          </a:prstGeom>
          <a:noFill/>
          <a:ln w="9525">
            <a:noFill/>
            <a:miter lim="800000"/>
            <a:headEnd/>
            <a:tailEnd/>
          </a:ln>
        </p:spPr>
      </p:pic>
      <p:pic>
        <p:nvPicPr>
          <p:cNvPr id="51" name="圖片 14" descr="125px-Taipei_City_seal.svg.png"/>
          <p:cNvPicPr>
            <a:picLocks noChangeAspect="1"/>
          </p:cNvPicPr>
          <p:nvPr/>
        </p:nvPicPr>
        <p:blipFill>
          <a:blip r:embed="rId9" cstate="print"/>
          <a:srcRect/>
          <a:stretch>
            <a:fillRect/>
          </a:stretch>
        </p:blipFill>
        <p:spPr bwMode="auto">
          <a:xfrm>
            <a:off x="223777" y="1571623"/>
            <a:ext cx="823912" cy="928688"/>
          </a:xfrm>
          <a:prstGeom prst="rect">
            <a:avLst/>
          </a:prstGeom>
          <a:noFill/>
          <a:ln w="9525">
            <a:noFill/>
            <a:miter lim="800000"/>
            <a:headEnd/>
            <a:tailEnd/>
          </a:ln>
        </p:spPr>
      </p:pic>
      <p:pic>
        <p:nvPicPr>
          <p:cNvPr id="52" name="Picture 5"/>
          <p:cNvPicPr>
            <a:picLocks noChangeAspect="1" noChangeArrowheads="1"/>
          </p:cNvPicPr>
          <p:nvPr/>
        </p:nvPicPr>
        <p:blipFill>
          <a:blip r:embed="rId10" cstate="print"/>
          <a:srcRect/>
          <a:stretch>
            <a:fillRect/>
          </a:stretch>
        </p:blipFill>
        <p:spPr bwMode="auto">
          <a:xfrm>
            <a:off x="206302" y="3958344"/>
            <a:ext cx="1511300" cy="928687"/>
          </a:xfrm>
          <a:prstGeom prst="rect">
            <a:avLst/>
          </a:prstGeom>
          <a:noFill/>
          <a:ln w="3175">
            <a:solidFill>
              <a:schemeClr val="bg1">
                <a:lumMod val="65000"/>
              </a:schemeClr>
            </a:solidFill>
            <a:miter lim="800000"/>
            <a:headEnd/>
            <a:tailEnd/>
          </a:ln>
          <a:effectLst/>
        </p:spPr>
      </p:pic>
      <p:sp>
        <p:nvSpPr>
          <p:cNvPr id="53" name="圓角矩形 40"/>
          <p:cNvSpPr>
            <a:spLocks noChangeArrowheads="1"/>
          </p:cNvSpPr>
          <p:nvPr/>
        </p:nvSpPr>
        <p:spPr bwMode="auto">
          <a:xfrm>
            <a:off x="214292" y="4931481"/>
            <a:ext cx="1428750" cy="428625"/>
          </a:xfrm>
          <a:prstGeom prst="roundRect">
            <a:avLst>
              <a:gd name="adj" fmla="val 16667"/>
            </a:avLst>
          </a:prstGeom>
          <a:noFill/>
          <a:ln w="12700" algn="ctr">
            <a:solidFill>
              <a:srgbClr val="0070C0"/>
            </a:solidFill>
            <a:round/>
            <a:headEnd/>
            <a:tailEnd/>
          </a:ln>
        </p:spPr>
        <p:txBody>
          <a:bodyPr wrap="none" anchor="ctr"/>
          <a:lstStyle/>
          <a:p>
            <a:pPr algn="ctr"/>
            <a:r>
              <a:rPr kumimoji="0" lang="zh-TW" altLang="en-US" sz="1600" b="1" dirty="0">
                <a:solidFill>
                  <a:schemeClr val="tx1">
                    <a:lumMod val="85000"/>
                    <a:lumOff val="15000"/>
                  </a:schemeClr>
                </a:solidFill>
                <a:latin typeface="微軟正黑體"/>
                <a:ea typeface="微軟正黑體"/>
              </a:rPr>
              <a:t>公車動態系統</a:t>
            </a:r>
          </a:p>
        </p:txBody>
      </p:sp>
      <p:sp>
        <p:nvSpPr>
          <p:cNvPr id="54" name="向右箭號 53"/>
          <p:cNvSpPr/>
          <p:nvPr/>
        </p:nvSpPr>
        <p:spPr bwMode="auto">
          <a:xfrm>
            <a:off x="1992252" y="4002784"/>
            <a:ext cx="714380" cy="595317"/>
          </a:xfrm>
          <a:prstGeom prst="rightArrow">
            <a:avLst/>
          </a:prstGeom>
          <a:solidFill>
            <a:srgbClr val="009900"/>
          </a:solidFill>
          <a:ln/>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kumimoji="0" lang="zh-TW" altLang="en-US" sz="1800">
              <a:solidFill>
                <a:prstClr val="white"/>
              </a:solidFill>
            </a:endParaRPr>
          </a:p>
        </p:txBody>
      </p:sp>
      <p:sp>
        <p:nvSpPr>
          <p:cNvPr id="55" name="向右箭號 54"/>
          <p:cNvSpPr/>
          <p:nvPr/>
        </p:nvSpPr>
        <p:spPr bwMode="auto">
          <a:xfrm>
            <a:off x="1992252" y="2216834"/>
            <a:ext cx="714380" cy="595317"/>
          </a:xfrm>
          <a:prstGeom prst="rightArrow">
            <a:avLst/>
          </a:prstGeom>
          <a:solidFill>
            <a:schemeClr val="accent2">
              <a:lumMod val="75000"/>
            </a:schemeClr>
          </a:solidFill>
          <a:ln/>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endParaRPr kumimoji="0" lang="zh-TW" altLang="en-US" sz="1800">
              <a:solidFill>
                <a:prstClr val="white"/>
              </a:solidFill>
            </a:endParaRPr>
          </a:p>
        </p:txBody>
      </p:sp>
      <p:grpSp>
        <p:nvGrpSpPr>
          <p:cNvPr id="56" name="群組 35"/>
          <p:cNvGrpSpPr/>
          <p:nvPr/>
        </p:nvGrpSpPr>
        <p:grpSpPr>
          <a:xfrm>
            <a:off x="1361232" y="4286256"/>
            <a:ext cx="2922736" cy="2021354"/>
            <a:chOff x="1361232" y="4286256"/>
            <a:chExt cx="2567826" cy="2021354"/>
          </a:xfrm>
        </p:grpSpPr>
        <p:sp>
          <p:nvSpPr>
            <p:cNvPr id="57" name="AutoShape 31"/>
            <p:cNvSpPr>
              <a:spLocks noChangeArrowheads="1"/>
            </p:cNvSpPr>
            <p:nvPr/>
          </p:nvSpPr>
          <p:spPr bwMode="auto">
            <a:xfrm>
              <a:off x="1428728" y="4286256"/>
              <a:ext cx="2500330" cy="2021354"/>
            </a:xfrm>
            <a:prstGeom prst="irregularSeal2">
              <a:avLst/>
            </a:prstGeom>
            <a:solidFill>
              <a:srgbClr val="B0CA7C"/>
            </a:solidFill>
            <a:ln w="9525">
              <a:noFill/>
              <a:miter lim="800000"/>
              <a:headEnd/>
              <a:tailEnd/>
            </a:ln>
          </p:spPr>
          <p:txBody>
            <a:bodyPr wrap="none" anchor="ctr"/>
            <a:lstStyle/>
            <a:p>
              <a:r>
                <a:rPr lang="zh-TW" altLang="en-US" sz="1800" b="1" dirty="0" smtClean="0">
                  <a:solidFill>
                    <a:srgbClr val="FFFFFF"/>
                  </a:solidFill>
                  <a:latin typeface="微軟正黑體" pitchFamily="34" charset="-120"/>
                </a:rPr>
                <a:t>      </a:t>
              </a:r>
              <a:endParaRPr lang="zh-TW" altLang="en-US" sz="1800" b="1" dirty="0">
                <a:solidFill>
                  <a:srgbClr val="FFFFFF"/>
                </a:solidFill>
                <a:latin typeface="微軟正黑體" pitchFamily="34" charset="-120"/>
              </a:endParaRPr>
            </a:p>
          </p:txBody>
        </p:sp>
        <p:sp>
          <p:nvSpPr>
            <p:cNvPr id="58" name="文字方塊 57"/>
            <p:cNvSpPr txBox="1"/>
            <p:nvPr/>
          </p:nvSpPr>
          <p:spPr>
            <a:xfrm>
              <a:off x="1361232" y="4878651"/>
              <a:ext cx="2301654" cy="923330"/>
            </a:xfrm>
            <a:prstGeom prst="rect">
              <a:avLst/>
            </a:prstGeom>
            <a:noFill/>
          </p:spPr>
          <p:txBody>
            <a:bodyPr wrap="square" rtlCol="0">
              <a:spAutoFit/>
            </a:bodyPr>
            <a:lstStyle/>
            <a:p>
              <a:r>
                <a:rPr lang="zh-TW" altLang="en-US" sz="1800" b="1" dirty="0" smtClean="0">
                  <a:solidFill>
                    <a:srgbClr val="0000FF"/>
                  </a:solidFill>
                  <a:latin typeface="微軟正黑體" pitchFamily="34" charset="-120"/>
                </a:rPr>
                <a:t>         每日</a:t>
              </a:r>
              <a:r>
                <a:rPr lang="en-US" altLang="zh-TW" sz="1800" b="1" dirty="0" smtClean="0">
                  <a:solidFill>
                    <a:srgbClr val="0000FF"/>
                  </a:solidFill>
                  <a:latin typeface="微軟正黑體" pitchFamily="34" charset="-120"/>
                </a:rPr>
                <a:t/>
              </a:r>
              <a:br>
                <a:rPr lang="en-US" altLang="zh-TW" sz="1800" b="1" dirty="0" smtClean="0">
                  <a:solidFill>
                    <a:srgbClr val="0000FF"/>
                  </a:solidFill>
                  <a:latin typeface="微軟正黑體" pitchFamily="34" charset="-120"/>
                </a:rPr>
              </a:br>
              <a:r>
                <a:rPr lang="en-US" altLang="zh-TW" sz="1800" b="1" dirty="0" smtClean="0">
                  <a:solidFill>
                    <a:srgbClr val="0000FF"/>
                  </a:solidFill>
                  <a:latin typeface="微軟正黑體" pitchFamily="34" charset="-120"/>
                </a:rPr>
                <a:t>   </a:t>
              </a:r>
              <a:r>
                <a:rPr lang="zh-TW" altLang="en-US" sz="1800" b="1" dirty="0" smtClean="0">
                  <a:solidFill>
                    <a:srgbClr val="0000FF"/>
                  </a:solidFill>
                  <a:latin typeface="微軟正黑體" pitchFamily="34" charset="-120"/>
                </a:rPr>
                <a:t>到離站</a:t>
              </a:r>
              <a:r>
                <a:rPr lang="en-US" altLang="zh-TW" sz="1800" b="1" dirty="0" smtClean="0">
                  <a:solidFill>
                    <a:srgbClr val="0000FF"/>
                  </a:solidFill>
                  <a:latin typeface="微軟正黑體" pitchFamily="34" charset="-120"/>
                </a:rPr>
                <a:t>: 324</a:t>
              </a:r>
              <a:r>
                <a:rPr lang="zh-TW" altLang="en-US" sz="1800" b="1" dirty="0" smtClean="0">
                  <a:solidFill>
                    <a:srgbClr val="0000FF"/>
                  </a:solidFill>
                  <a:latin typeface="微軟正黑體" pitchFamily="34" charset="-120"/>
                </a:rPr>
                <a:t>萬筆</a:t>
              </a:r>
              <a:r>
                <a:rPr lang="en-US" altLang="zh-TW" sz="1800" b="1" dirty="0" smtClean="0">
                  <a:solidFill>
                    <a:srgbClr val="0000FF"/>
                  </a:solidFill>
                  <a:latin typeface="微軟正黑體" pitchFamily="34" charset="-120"/>
                </a:rPr>
                <a:t/>
              </a:r>
              <a:br>
                <a:rPr lang="en-US" altLang="zh-TW" sz="1800" b="1" dirty="0" smtClean="0">
                  <a:solidFill>
                    <a:srgbClr val="0000FF"/>
                  </a:solidFill>
                  <a:latin typeface="微軟正黑體" pitchFamily="34" charset="-120"/>
                </a:rPr>
              </a:br>
              <a:r>
                <a:rPr lang="en-US" altLang="zh-TW" sz="1800" b="1" dirty="0" smtClean="0">
                  <a:solidFill>
                    <a:srgbClr val="0000FF"/>
                  </a:solidFill>
                  <a:latin typeface="微軟正黑體" pitchFamily="34" charset="-120"/>
                </a:rPr>
                <a:t> </a:t>
              </a:r>
              <a:r>
                <a:rPr lang="en-US" altLang="zh-TW" sz="1800" dirty="0" smtClean="0">
                  <a:solidFill>
                    <a:srgbClr val="0000FF"/>
                  </a:solidFill>
                  <a:latin typeface="微軟正黑體" pitchFamily="34" charset="-120"/>
                </a:rPr>
                <a:t>GPS</a:t>
              </a:r>
              <a:r>
                <a:rPr lang="zh-TW" altLang="en-US" sz="1800" dirty="0" smtClean="0">
                  <a:solidFill>
                    <a:srgbClr val="0000FF"/>
                  </a:solidFill>
                  <a:latin typeface="微軟正黑體" pitchFamily="34" charset="-120"/>
                </a:rPr>
                <a:t>點位</a:t>
              </a:r>
              <a:r>
                <a:rPr lang="en-US" altLang="zh-TW" sz="1800" b="1" dirty="0" smtClean="0">
                  <a:solidFill>
                    <a:srgbClr val="0000FF"/>
                  </a:solidFill>
                  <a:latin typeface="微軟正黑體" pitchFamily="34" charset="-120"/>
                </a:rPr>
                <a:t>: </a:t>
              </a:r>
              <a:r>
                <a:rPr lang="en-US" altLang="zh-TW" sz="1800" dirty="0" smtClean="0">
                  <a:solidFill>
                    <a:srgbClr val="0000FF"/>
                  </a:solidFill>
                  <a:latin typeface="微軟正黑體" pitchFamily="34" charset="-120"/>
                </a:rPr>
                <a:t>20</a:t>
              </a:r>
              <a:r>
                <a:rPr lang="en-US" altLang="zh-TW" sz="1800" b="1" dirty="0" smtClean="0">
                  <a:solidFill>
                    <a:srgbClr val="0000FF"/>
                  </a:solidFill>
                  <a:latin typeface="微軟正黑體" pitchFamily="34" charset="-120"/>
                </a:rPr>
                <a:t>00</a:t>
              </a:r>
              <a:r>
                <a:rPr lang="zh-TW" altLang="en-US" sz="1800" b="1" dirty="0" smtClean="0">
                  <a:solidFill>
                    <a:srgbClr val="0000FF"/>
                  </a:solidFill>
                  <a:latin typeface="微軟正黑體" pitchFamily="34" charset="-120"/>
                </a:rPr>
                <a:t>萬筆</a:t>
              </a:r>
              <a:endParaRPr lang="zh-TW" altLang="en-US" sz="1800" dirty="0">
                <a:solidFill>
                  <a:srgbClr val="0000FF"/>
                </a:solidFill>
              </a:endParaRPr>
            </a:p>
          </p:txBody>
        </p:sp>
      </p:grpSp>
      <p:grpSp>
        <p:nvGrpSpPr>
          <p:cNvPr id="59" name="群組 35"/>
          <p:cNvGrpSpPr/>
          <p:nvPr/>
        </p:nvGrpSpPr>
        <p:grpSpPr>
          <a:xfrm>
            <a:off x="5500694" y="1697086"/>
            <a:ext cx="3357586" cy="4520276"/>
            <a:chOff x="5500694" y="1697086"/>
            <a:chExt cx="3357586" cy="4520276"/>
          </a:xfrm>
        </p:grpSpPr>
        <p:sp>
          <p:nvSpPr>
            <p:cNvPr id="60" name="六邊形 59"/>
            <p:cNvSpPr/>
            <p:nvPr/>
          </p:nvSpPr>
          <p:spPr bwMode="auto">
            <a:xfrm>
              <a:off x="6572264" y="2288272"/>
              <a:ext cx="1214446" cy="1071570"/>
            </a:xfrm>
            <a:prstGeom prst="hexagon">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r>
                <a:rPr lang="zh-TW" altLang="en-US" dirty="0">
                  <a:solidFill>
                    <a:srgbClr val="FFFFFF"/>
                  </a:solidFill>
                  <a:latin typeface="微軟正黑體" pitchFamily="34" charset="-120"/>
                  <a:ea typeface="微軟正黑體" pitchFamily="34" charset="-120"/>
                </a:rPr>
                <a:t>路線</a:t>
              </a:r>
            </a:p>
          </p:txBody>
        </p:sp>
        <p:sp>
          <p:nvSpPr>
            <p:cNvPr id="61" name="六邊形 60"/>
            <p:cNvSpPr/>
            <p:nvPr/>
          </p:nvSpPr>
          <p:spPr bwMode="auto">
            <a:xfrm>
              <a:off x="5500694" y="2859776"/>
              <a:ext cx="1214446" cy="1071570"/>
            </a:xfrm>
            <a:prstGeom prst="hexagon">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r>
                <a:rPr lang="zh-TW" altLang="en-US" dirty="0">
                  <a:solidFill>
                    <a:srgbClr val="FFFFFF"/>
                  </a:solidFill>
                  <a:latin typeface="微軟正黑體" pitchFamily="34" charset="-120"/>
                  <a:ea typeface="微軟正黑體" pitchFamily="34" charset="-120"/>
                </a:rPr>
                <a:t>運具</a:t>
              </a:r>
            </a:p>
          </p:txBody>
        </p:sp>
        <p:sp>
          <p:nvSpPr>
            <p:cNvPr id="62" name="六邊形 61"/>
            <p:cNvSpPr/>
            <p:nvPr/>
          </p:nvSpPr>
          <p:spPr bwMode="auto">
            <a:xfrm>
              <a:off x="7643802" y="2859776"/>
              <a:ext cx="1214446" cy="1071570"/>
            </a:xfrm>
            <a:prstGeom prst="hexagon">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r>
                <a:rPr lang="zh-TW" altLang="en-US" dirty="0">
                  <a:solidFill>
                    <a:srgbClr val="FFFFFF"/>
                  </a:solidFill>
                  <a:latin typeface="微軟正黑體" pitchFamily="34" charset="-120"/>
                  <a:ea typeface="微軟正黑體" pitchFamily="34" charset="-120"/>
                </a:rPr>
                <a:t>站位</a:t>
              </a:r>
            </a:p>
          </p:txBody>
        </p:sp>
        <p:sp>
          <p:nvSpPr>
            <p:cNvPr id="63" name="六邊形 62"/>
            <p:cNvSpPr/>
            <p:nvPr/>
          </p:nvSpPr>
          <p:spPr bwMode="auto">
            <a:xfrm>
              <a:off x="7643834" y="4002784"/>
              <a:ext cx="1214446" cy="1071570"/>
            </a:xfrm>
            <a:prstGeom prst="hexagon">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r>
                <a:rPr lang="zh-TW" altLang="en-US" dirty="0">
                  <a:solidFill>
                    <a:srgbClr val="FFFFFF"/>
                  </a:solidFill>
                  <a:latin typeface="微軟正黑體" pitchFamily="34" charset="-120"/>
                  <a:ea typeface="微軟正黑體" pitchFamily="34" charset="-120"/>
                </a:rPr>
                <a:t>站牌</a:t>
              </a:r>
            </a:p>
          </p:txBody>
        </p:sp>
        <p:sp>
          <p:nvSpPr>
            <p:cNvPr id="64" name="六邊形 63"/>
            <p:cNvSpPr/>
            <p:nvPr/>
          </p:nvSpPr>
          <p:spPr bwMode="auto">
            <a:xfrm>
              <a:off x="7626582" y="1697086"/>
              <a:ext cx="1214446" cy="1071570"/>
            </a:xfrm>
            <a:prstGeom prst="hexagon">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r>
                <a:rPr lang="zh-TW" altLang="en-US" dirty="0">
                  <a:solidFill>
                    <a:srgbClr val="FFFFFF"/>
                  </a:solidFill>
                  <a:latin typeface="微軟正黑體" pitchFamily="34" charset="-120"/>
                  <a:ea typeface="微軟正黑體" pitchFamily="34" charset="-120"/>
                </a:rPr>
                <a:t>交通分區</a:t>
              </a:r>
            </a:p>
          </p:txBody>
        </p:sp>
        <p:sp>
          <p:nvSpPr>
            <p:cNvPr id="65" name="六邊形 64"/>
            <p:cNvSpPr/>
            <p:nvPr/>
          </p:nvSpPr>
          <p:spPr bwMode="auto">
            <a:xfrm>
              <a:off x="7643834" y="5145792"/>
              <a:ext cx="1214446" cy="1071570"/>
            </a:xfrm>
            <a:prstGeom prst="hexagon">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r>
                <a:rPr lang="zh-TW" altLang="en-US" dirty="0">
                  <a:solidFill>
                    <a:srgbClr val="FFFFFF"/>
                  </a:solidFill>
                  <a:latin typeface="微軟正黑體" pitchFamily="34" charset="-120"/>
                  <a:ea typeface="微軟正黑體" pitchFamily="34" charset="-120"/>
                </a:rPr>
                <a:t>路廊</a:t>
              </a:r>
            </a:p>
          </p:txBody>
        </p:sp>
      </p:grpSp>
      <p:grpSp>
        <p:nvGrpSpPr>
          <p:cNvPr id="66" name="群組 38"/>
          <p:cNvGrpSpPr/>
          <p:nvPr/>
        </p:nvGrpSpPr>
        <p:grpSpPr>
          <a:xfrm>
            <a:off x="5500694" y="1124744"/>
            <a:ext cx="2286016" cy="4592552"/>
            <a:chOff x="5500694" y="1124744"/>
            <a:chExt cx="2286016" cy="4592552"/>
          </a:xfrm>
        </p:grpSpPr>
        <p:sp>
          <p:nvSpPr>
            <p:cNvPr id="67" name="六邊形 66"/>
            <p:cNvSpPr/>
            <p:nvPr/>
          </p:nvSpPr>
          <p:spPr bwMode="auto">
            <a:xfrm>
              <a:off x="5500694" y="4002784"/>
              <a:ext cx="1214446" cy="1071570"/>
            </a:xfrm>
            <a:prstGeom prst="hexagon">
              <a:avLst/>
            </a:prstGeom>
            <a:solidFill>
              <a:srgbClr val="009900"/>
            </a:solidFill>
            <a:ln>
              <a:headEnd type="none" w="med" len="med"/>
              <a:tailEnd type="none"/>
            </a:ln>
          </p:spPr>
          <p:style>
            <a:lnRef idx="0">
              <a:schemeClr val="accent3"/>
            </a:lnRef>
            <a:fillRef idx="3">
              <a:schemeClr val="accent3"/>
            </a:fillRef>
            <a:effectRef idx="3">
              <a:schemeClr val="accent3"/>
            </a:effectRef>
            <a:fontRef idx="minor">
              <a:schemeClr val="lt1"/>
            </a:fontRef>
          </p:style>
          <p:txBody>
            <a:bodyPr rtlCol="0" anchor="ctr"/>
            <a:lstStyle/>
            <a:p>
              <a:r>
                <a:rPr lang="zh-TW" altLang="en-US" dirty="0">
                  <a:solidFill>
                    <a:srgbClr val="FFFFFF"/>
                  </a:solidFill>
                  <a:latin typeface="微軟正黑體" pitchFamily="34" charset="-120"/>
                  <a:ea typeface="微軟正黑體" pitchFamily="34" charset="-120"/>
                </a:rPr>
                <a:t>交易時間</a:t>
              </a:r>
            </a:p>
          </p:txBody>
        </p:sp>
        <p:sp>
          <p:nvSpPr>
            <p:cNvPr id="68" name="六邊形 67"/>
            <p:cNvSpPr/>
            <p:nvPr/>
          </p:nvSpPr>
          <p:spPr bwMode="auto">
            <a:xfrm>
              <a:off x="6572264" y="4645726"/>
              <a:ext cx="1214446" cy="1071570"/>
            </a:xfrm>
            <a:prstGeom prst="hexagon">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r>
                <a:rPr lang="zh-TW" altLang="en-US" dirty="0">
                  <a:solidFill>
                    <a:srgbClr val="FFFFFF"/>
                  </a:solidFill>
                  <a:latin typeface="微軟正黑體" pitchFamily="34" charset="-120"/>
                  <a:ea typeface="微軟正黑體" pitchFamily="34" charset="-120"/>
                </a:rPr>
                <a:t>到站離站</a:t>
              </a:r>
            </a:p>
          </p:txBody>
        </p:sp>
        <p:sp>
          <p:nvSpPr>
            <p:cNvPr id="69" name="六邊形 68"/>
            <p:cNvSpPr/>
            <p:nvPr/>
          </p:nvSpPr>
          <p:spPr bwMode="auto">
            <a:xfrm>
              <a:off x="6562346" y="1124744"/>
              <a:ext cx="1214446" cy="1071570"/>
            </a:xfrm>
            <a:prstGeom prst="hexagon">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anchor="ctr"/>
            <a:lstStyle/>
            <a:p>
              <a:r>
                <a:rPr lang="zh-TW" altLang="en-US" dirty="0">
                  <a:solidFill>
                    <a:srgbClr val="FFFFFF"/>
                  </a:solidFill>
                  <a:latin typeface="微軟正黑體" pitchFamily="34" charset="-120"/>
                  <a:ea typeface="微軟正黑體" pitchFamily="34" charset="-120"/>
                </a:rPr>
                <a:t>公車動態</a:t>
              </a:r>
            </a:p>
          </p:txBody>
        </p:sp>
      </p:grpSp>
      <p:grpSp>
        <p:nvGrpSpPr>
          <p:cNvPr id="70" name="群組 37"/>
          <p:cNvGrpSpPr/>
          <p:nvPr/>
        </p:nvGrpSpPr>
        <p:grpSpPr>
          <a:xfrm>
            <a:off x="5500694" y="1716768"/>
            <a:ext cx="2286016" cy="4572032"/>
            <a:chOff x="5500694" y="1716768"/>
            <a:chExt cx="2286016" cy="4572032"/>
          </a:xfrm>
        </p:grpSpPr>
        <p:sp>
          <p:nvSpPr>
            <p:cNvPr id="71" name="六邊形 70"/>
            <p:cNvSpPr/>
            <p:nvPr/>
          </p:nvSpPr>
          <p:spPr bwMode="auto">
            <a:xfrm>
              <a:off x="5500694" y="1716768"/>
              <a:ext cx="1214446" cy="1071570"/>
            </a:xfrm>
            <a:prstGeom prst="hexagon">
              <a:avLst/>
            </a:prstGeom>
            <a:solidFill>
              <a:srgbClr val="009900"/>
            </a:solidFill>
            <a:ln>
              <a:headEnd type="none" w="med" len="med"/>
              <a:tailEnd type="none"/>
            </a:ln>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smtClean="0">
                  <a:solidFill>
                    <a:srgbClr val="FFFFFF"/>
                  </a:solidFill>
                  <a:latin typeface="微軟正黑體" pitchFamily="34" charset="-120"/>
                  <a:ea typeface="微軟正黑體" pitchFamily="34" charset="-120"/>
                </a:rPr>
                <a:t>卡號</a:t>
              </a:r>
              <a:endParaRPr lang="zh-TW" altLang="en-US" b="1" dirty="0">
                <a:solidFill>
                  <a:srgbClr val="FFFFFF"/>
                </a:solidFill>
                <a:latin typeface="微軟正黑體" pitchFamily="34" charset="-120"/>
                <a:ea typeface="微軟正黑體" pitchFamily="34" charset="-120"/>
              </a:endParaRPr>
            </a:p>
          </p:txBody>
        </p:sp>
        <p:sp>
          <p:nvSpPr>
            <p:cNvPr id="72" name="六邊形 71"/>
            <p:cNvSpPr/>
            <p:nvPr/>
          </p:nvSpPr>
          <p:spPr bwMode="auto">
            <a:xfrm>
              <a:off x="5500694" y="5217230"/>
              <a:ext cx="1214446" cy="1071570"/>
            </a:xfrm>
            <a:prstGeom prst="hexagon">
              <a:avLst/>
            </a:prstGeom>
            <a:solidFill>
              <a:srgbClr val="009900"/>
            </a:solidFill>
            <a:ln>
              <a:headEnd type="none" w="med" len="med"/>
              <a:tailEnd type="none"/>
            </a:ln>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smtClean="0">
                  <a:solidFill>
                    <a:srgbClr val="FFFFFF"/>
                  </a:solidFill>
                  <a:latin typeface="微軟正黑體"/>
                  <a:ea typeface="微軟正黑體"/>
                </a:rPr>
                <a:t>轉乘資訊</a:t>
              </a:r>
              <a:endParaRPr lang="zh-TW" altLang="en-US" b="1" dirty="0">
                <a:solidFill>
                  <a:srgbClr val="FFFFFF"/>
                </a:solidFill>
                <a:latin typeface="微軟正黑體"/>
                <a:ea typeface="微軟正黑體"/>
              </a:endParaRPr>
            </a:p>
          </p:txBody>
        </p:sp>
        <p:sp>
          <p:nvSpPr>
            <p:cNvPr id="73" name="六邊形 72"/>
            <p:cNvSpPr/>
            <p:nvPr/>
          </p:nvSpPr>
          <p:spPr bwMode="auto">
            <a:xfrm>
              <a:off x="6572264" y="3431280"/>
              <a:ext cx="1214446" cy="1071570"/>
            </a:xfrm>
            <a:prstGeom prst="hexagon">
              <a:avLst/>
            </a:prstGeom>
            <a:solidFill>
              <a:srgbClr val="009900"/>
            </a:solidFill>
            <a:ln>
              <a:headEnd type="none" w="med" len="med"/>
              <a:tailEnd type="none"/>
            </a:ln>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b="1" dirty="0" smtClean="0">
                  <a:solidFill>
                    <a:srgbClr val="FFFFFF"/>
                  </a:solidFill>
                  <a:latin typeface="微軟正黑體" pitchFamily="34" charset="-120"/>
                  <a:ea typeface="微軟正黑體" pitchFamily="34" charset="-120"/>
                </a:rPr>
                <a:t>班次時間</a:t>
              </a:r>
              <a:endParaRPr lang="zh-TW" altLang="en-US" b="1" dirty="0">
                <a:solidFill>
                  <a:srgbClr val="FFFFFF"/>
                </a:solidFill>
                <a:latin typeface="微軟正黑體" pitchFamily="34" charset="-120"/>
                <a:ea typeface="微軟正黑體" pitchFamily="34" charset="-120"/>
              </a:endParaRPr>
            </a:p>
          </p:txBody>
        </p:sp>
      </p:grpSp>
      <p:pic>
        <p:nvPicPr>
          <p:cNvPr id="74" name="圖片 73" descr="公總.png"/>
          <p:cNvPicPr>
            <a:picLocks noChangeAspect="1"/>
          </p:cNvPicPr>
          <p:nvPr/>
        </p:nvPicPr>
        <p:blipFill>
          <a:blip r:embed="rId11" cstate="print"/>
          <a:stretch>
            <a:fillRect/>
          </a:stretch>
        </p:blipFill>
        <p:spPr>
          <a:xfrm>
            <a:off x="1142976" y="2771770"/>
            <a:ext cx="1071570" cy="300040"/>
          </a:xfrm>
          <a:prstGeom prst="rect">
            <a:avLst/>
          </a:prstGeom>
        </p:spPr>
      </p:pic>
    </p:spTree>
    <p:extLst>
      <p:ext uri="{BB962C8B-B14F-4D97-AF65-F5344CB8AC3E}">
        <p14:creationId xmlns:p14="http://schemas.microsoft.com/office/powerpoint/2010/main" val="77053532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dissolve">
                                      <p:cBhvr>
                                        <p:cTn id="11" dur="500"/>
                                        <p:tgtEl>
                                          <p:spTgt spid="59"/>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dissolve">
                                      <p:cBhvr>
                                        <p:cTn id="15" dur="500"/>
                                        <p:tgtEl>
                                          <p:spTgt spid="70"/>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dissolve">
                                      <p:cBhvr>
                                        <p:cTn id="1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228600"/>
            <a:ext cx="7543800" cy="457200"/>
          </a:xfrm>
        </p:spPr>
        <p:txBody>
          <a:bodyPr/>
          <a:lstStyle/>
          <a:p>
            <a:r>
              <a:rPr lang="zh-TW" altLang="en-US" dirty="0">
                <a:latin typeface="微軟正黑體" pitchFamily="34" charset="-120"/>
                <a:ea typeface="微軟正黑體" pitchFamily="34" charset="-120"/>
              </a:rPr>
              <a:t>管理智慧化</a:t>
            </a:r>
            <a:r>
              <a:rPr lang="en-US" altLang="zh-TW" dirty="0">
                <a:latin typeface="微軟正黑體" pitchFamily="34" charset="-120"/>
                <a:ea typeface="微軟正黑體" pitchFamily="34" charset="-120"/>
              </a:rPr>
              <a:t>-</a:t>
            </a:r>
            <a:r>
              <a:rPr lang="zh-TW" altLang="en-US" dirty="0">
                <a:latin typeface="微軟正黑體" pitchFamily="34" charset="-120"/>
                <a:ea typeface="微軟正黑體" pitchFamily="34" charset="-120"/>
              </a:rPr>
              <a:t>大數據分析</a:t>
            </a:r>
            <a:r>
              <a:rPr lang="en-US" altLang="zh-TW" dirty="0">
                <a:latin typeface="微軟正黑體" pitchFamily="34" charset="-120"/>
                <a:ea typeface="微軟正黑體" pitchFamily="34" charset="-120"/>
              </a:rPr>
              <a:t>-OD</a:t>
            </a:r>
            <a:r>
              <a:rPr lang="zh-TW" altLang="en-US" dirty="0">
                <a:latin typeface="微軟正黑體" pitchFamily="34" charset="-120"/>
                <a:ea typeface="微軟正黑體" pitchFamily="34" charset="-120"/>
              </a:rPr>
              <a:t>分析</a:t>
            </a:r>
            <a:r>
              <a:rPr lang="en-US" altLang="zh-TW" dirty="0" smtClean="0">
                <a:latin typeface="微軟正黑體" pitchFamily="34" charset="-120"/>
                <a:ea typeface="微軟正黑體" pitchFamily="34" charset="-120"/>
              </a:rPr>
              <a:t>(2/2</a:t>
            </a:r>
            <a:r>
              <a:rPr lang="en-US" altLang="zh-TW" dirty="0">
                <a:latin typeface="微軟正黑體" pitchFamily="34" charset="-120"/>
                <a:ea typeface="微軟正黑體" pitchFamily="34" charset="-120"/>
              </a:rPr>
              <a:t>)</a:t>
            </a:r>
            <a:endParaRPr lang="zh-TW" altLang="en-US" dirty="0"/>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49</a:t>
            </a:fld>
            <a:endParaRPr lang="zh-TW" altLang="zh-TW"/>
          </a:p>
        </p:txBody>
      </p:sp>
      <p:pic>
        <p:nvPicPr>
          <p:cNvPr id="5" name="Picture 2"/>
          <p:cNvPicPr>
            <a:picLocks noChangeAspect="1" noChangeArrowheads="1"/>
          </p:cNvPicPr>
          <p:nvPr/>
        </p:nvPicPr>
        <p:blipFill>
          <a:blip r:embed="rId3" cstate="print">
            <a:clrChange>
              <a:clrFrom>
                <a:srgbClr val="FC9D1B"/>
              </a:clrFrom>
              <a:clrTo>
                <a:srgbClr val="FC9D1B">
                  <a:alpha val="0"/>
                </a:srgbClr>
              </a:clrTo>
            </a:clrChange>
            <a:duotone>
              <a:schemeClr val="bg2">
                <a:shade val="45000"/>
                <a:satMod val="135000"/>
              </a:schemeClr>
              <a:prstClr val="white"/>
            </a:duotone>
          </a:blip>
          <a:srcRect/>
          <a:stretch>
            <a:fillRect/>
          </a:stretch>
        </p:blipFill>
        <p:spPr bwMode="auto">
          <a:xfrm>
            <a:off x="1006811" y="2708920"/>
            <a:ext cx="6301493" cy="3968413"/>
          </a:xfrm>
          <a:prstGeom prst="cloud">
            <a:avLst/>
          </a:prstGeom>
          <a:noFill/>
          <a:ln w="9525">
            <a:noFill/>
            <a:miter lim="800000"/>
            <a:headEnd/>
            <a:tailEnd/>
          </a:ln>
          <a:effectLst>
            <a:glow rad="63500">
              <a:schemeClr val="accent4">
                <a:satMod val="175000"/>
                <a:alpha val="40000"/>
              </a:schemeClr>
            </a:glow>
            <a:outerShdw blurRad="685800" dir="5400000" algn="ctr" rotWithShape="0">
              <a:srgbClr val="000000">
                <a:alpha val="43137"/>
              </a:srgbClr>
            </a:outerShdw>
          </a:effectLst>
        </p:spPr>
      </p:pic>
      <p:sp>
        <p:nvSpPr>
          <p:cNvPr id="6" name="內容版面配置區 5"/>
          <p:cNvSpPr>
            <a:spLocks/>
          </p:cNvSpPr>
          <p:nvPr/>
        </p:nvSpPr>
        <p:spPr bwMode="auto">
          <a:xfrm>
            <a:off x="193684" y="908720"/>
            <a:ext cx="8657704" cy="1719684"/>
          </a:xfrm>
          <a:prstGeom prst="rect">
            <a:avLst/>
          </a:prstGeom>
          <a:gradFill rotWithShape="1">
            <a:gsLst>
              <a:gs pos="0">
                <a:srgbClr val="99CCFF"/>
              </a:gs>
              <a:gs pos="100000">
                <a:schemeClr val="bg1"/>
              </a:gs>
            </a:gsLst>
            <a:lin ang="0" scaled="1"/>
          </a:gradFill>
          <a:ln w="9525">
            <a:noFill/>
            <a:miter lim="800000"/>
            <a:headEnd/>
            <a:tailEnd/>
          </a:ln>
          <a:effectLst/>
        </p:spPr>
        <p:txBody>
          <a:bodyPr anchor="ctr"/>
          <a:lstStyle/>
          <a:p>
            <a:pPr marL="342900" indent="-342900" algn="l" eaLnBrk="0" hangingPunct="0">
              <a:spcBef>
                <a:spcPct val="20000"/>
              </a:spcBef>
              <a:buClr>
                <a:srgbClr val="008080"/>
              </a:buClr>
              <a:buFont typeface="Wingdings" pitchFamily="2" charset="2"/>
              <a:buChar char="p"/>
            </a:pPr>
            <a:r>
              <a:rPr lang="zh-TW" altLang="en-US" dirty="0">
                <a:solidFill>
                  <a:schemeClr val="bg2">
                    <a:lumMod val="50000"/>
                  </a:schemeClr>
                </a:solidFill>
                <a:latin typeface="微軟正黑體" pitchFamily="34" charset="-120"/>
                <a:ea typeface="微軟正黑體" pitchFamily="34" charset="-120"/>
              </a:rPr>
              <a:t>整合</a:t>
            </a:r>
            <a:r>
              <a:rPr lang="zh-TW" altLang="en-US" b="1" u="sng" dirty="0" smtClean="0">
                <a:solidFill>
                  <a:srgbClr val="C00000"/>
                </a:solidFill>
                <a:latin typeface="微軟正黑體" pitchFamily="34" charset="-120"/>
                <a:ea typeface="微軟正黑體" pitchFamily="34" charset="-120"/>
              </a:rPr>
              <a:t>公車站位</a:t>
            </a:r>
            <a:r>
              <a:rPr lang="zh-TW" altLang="en-US" dirty="0">
                <a:solidFill>
                  <a:schemeClr val="bg2">
                    <a:lumMod val="50000"/>
                  </a:schemeClr>
                </a:solidFill>
                <a:latin typeface="微軟正黑體" pitchFamily="34" charset="-120"/>
                <a:ea typeface="微軟正黑體" pitchFamily="34" charset="-120"/>
              </a:rPr>
              <a:t>、</a:t>
            </a:r>
            <a:r>
              <a:rPr lang="zh-TW" altLang="en-US" b="1" u="sng" dirty="0" smtClean="0">
                <a:solidFill>
                  <a:srgbClr val="C00000"/>
                </a:solidFill>
                <a:latin typeface="微軟正黑體" pitchFamily="34" charset="-120"/>
                <a:ea typeface="微軟正黑體" pitchFamily="34" charset="-120"/>
              </a:rPr>
              <a:t>捷運站</a:t>
            </a:r>
            <a:r>
              <a:rPr lang="zh-TW" altLang="en-US" dirty="0">
                <a:solidFill>
                  <a:schemeClr val="bg2">
                    <a:lumMod val="50000"/>
                  </a:schemeClr>
                </a:solidFill>
                <a:latin typeface="微軟正黑體" pitchFamily="34" charset="-120"/>
                <a:ea typeface="微軟正黑體" pitchFamily="34" charset="-120"/>
              </a:rPr>
              <a:t>、</a:t>
            </a:r>
            <a:r>
              <a:rPr lang="zh-TW" altLang="en-US" b="1" u="sng" dirty="0" smtClean="0">
                <a:solidFill>
                  <a:srgbClr val="C00000"/>
                </a:solidFill>
                <a:latin typeface="微軟正黑體" pitchFamily="34" charset="-120"/>
                <a:ea typeface="微軟正黑體" pitchFamily="34" charset="-120"/>
              </a:rPr>
              <a:t>火車站</a:t>
            </a:r>
            <a:r>
              <a:rPr lang="zh-TW" altLang="en-US" dirty="0">
                <a:solidFill>
                  <a:schemeClr val="bg2">
                    <a:lumMod val="50000"/>
                  </a:schemeClr>
                </a:solidFill>
                <a:latin typeface="微軟正黑體" pitchFamily="34" charset="-120"/>
                <a:ea typeface="微軟正黑體" pitchFamily="34" charset="-120"/>
              </a:rPr>
              <a:t>與</a:t>
            </a:r>
            <a:r>
              <a:rPr lang="en-US" altLang="zh-TW" b="1" u="sng" dirty="0" err="1" smtClean="0">
                <a:solidFill>
                  <a:srgbClr val="C00000"/>
                </a:solidFill>
                <a:latin typeface="微軟正黑體" pitchFamily="34" charset="-120"/>
                <a:ea typeface="微軟正黑體" pitchFamily="34" charset="-120"/>
              </a:rPr>
              <a:t>YouBike</a:t>
            </a:r>
            <a:r>
              <a:rPr lang="zh-TW" altLang="en-US" b="1" u="sng" dirty="0" smtClean="0">
                <a:solidFill>
                  <a:srgbClr val="C00000"/>
                </a:solidFill>
                <a:latin typeface="微軟正黑體" pitchFamily="34" charset="-120"/>
                <a:ea typeface="微軟正黑體" pitchFamily="34" charset="-120"/>
              </a:rPr>
              <a:t>租借站</a:t>
            </a:r>
            <a:r>
              <a:rPr lang="zh-TW" altLang="en-US" b="1" dirty="0" smtClean="0">
                <a:latin typeface="微軟正黑體" pitchFamily="34" charset="-120"/>
                <a:ea typeface="微軟正黑體" pitchFamily="34" charset="-120"/>
              </a:rPr>
              <a:t>，並加入</a:t>
            </a:r>
            <a:r>
              <a:rPr lang="zh-TW" altLang="en-US" b="1" u="sng" dirty="0" smtClean="0">
                <a:solidFill>
                  <a:srgbClr val="C00000"/>
                </a:solidFill>
                <a:latin typeface="微軟正黑體" pitchFamily="34" charset="-120"/>
                <a:ea typeface="微軟正黑體" pitchFamily="34" charset="-120"/>
              </a:rPr>
              <a:t>交通分區</a:t>
            </a:r>
            <a:r>
              <a:rPr lang="zh-TW" altLang="en-US" dirty="0">
                <a:solidFill>
                  <a:schemeClr val="bg2">
                    <a:lumMod val="50000"/>
                  </a:schemeClr>
                </a:solidFill>
                <a:latin typeface="微軟正黑體" pitchFamily="34" charset="-120"/>
                <a:ea typeface="微軟正黑體" pitchFamily="34" charset="-120"/>
              </a:rPr>
              <a:t>資料，進行大眾運輸乘客旅運需求分析</a:t>
            </a:r>
            <a:r>
              <a:rPr lang="en-US" altLang="zh-TW" dirty="0" smtClean="0">
                <a:solidFill>
                  <a:schemeClr val="bg2">
                    <a:lumMod val="50000"/>
                  </a:schemeClr>
                </a:solidFill>
                <a:latin typeface="微軟正黑體" pitchFamily="34" charset="-120"/>
                <a:ea typeface="微軟正黑體" pitchFamily="34" charset="-120"/>
              </a:rPr>
              <a:t>OD</a:t>
            </a:r>
            <a:endParaRPr lang="en-US" altLang="zh-TW" dirty="0">
              <a:latin typeface="微軟正黑體" pitchFamily="34" charset="-120"/>
              <a:ea typeface="微軟正黑體" pitchFamily="34" charset="-120"/>
            </a:endParaRPr>
          </a:p>
          <a:p>
            <a:pPr marL="342900" indent="-342900" algn="l" eaLnBrk="0" hangingPunct="0">
              <a:spcBef>
                <a:spcPct val="20000"/>
              </a:spcBef>
              <a:buClr>
                <a:srgbClr val="008080"/>
              </a:buClr>
              <a:buFont typeface="Wingdings" pitchFamily="2" charset="2"/>
              <a:buChar char="p"/>
            </a:pPr>
            <a:r>
              <a:rPr lang="zh-TW" altLang="en-US" dirty="0" smtClean="0">
                <a:solidFill>
                  <a:schemeClr val="bg2">
                    <a:lumMod val="50000"/>
                  </a:schemeClr>
                </a:solidFill>
                <a:latin typeface="微軟正黑體" pitchFamily="34" charset="-120"/>
                <a:ea typeface="微軟正黑體" pitchFamily="34" charset="-120"/>
              </a:rPr>
              <a:t>提供</a:t>
            </a:r>
            <a:r>
              <a:rPr lang="zh-TW" altLang="en-US" dirty="0">
                <a:solidFill>
                  <a:schemeClr val="bg2">
                    <a:lumMod val="50000"/>
                  </a:schemeClr>
                </a:solidFill>
                <a:latin typeface="微軟正黑體" pitchFamily="34" charset="-120"/>
                <a:ea typeface="微軟正黑體" pitchFamily="34" charset="-120"/>
              </a:rPr>
              <a:t>三個層級交互分析：</a:t>
            </a:r>
            <a:r>
              <a:rPr lang="zh-TW" altLang="en-US" b="1" u="sng" dirty="0" smtClean="0">
                <a:solidFill>
                  <a:srgbClr val="C00000"/>
                </a:solidFill>
                <a:latin typeface="微軟正黑體" pitchFamily="34" charset="-120"/>
                <a:ea typeface="微軟正黑體" pitchFamily="34" charset="-120"/>
              </a:rPr>
              <a:t>站位</a:t>
            </a:r>
            <a:r>
              <a:rPr lang="zh-TW" altLang="en-US" b="1" dirty="0" smtClean="0">
                <a:latin typeface="微軟正黑體" pitchFamily="34" charset="-120"/>
                <a:ea typeface="微軟正黑體" pitchFamily="34" charset="-120"/>
              </a:rPr>
              <a:t>、</a:t>
            </a:r>
            <a:r>
              <a:rPr lang="zh-TW" altLang="en-US" b="1" u="sng" dirty="0" smtClean="0">
                <a:solidFill>
                  <a:srgbClr val="C00000"/>
                </a:solidFill>
                <a:latin typeface="微軟正黑體" pitchFamily="34" charset="-120"/>
                <a:ea typeface="微軟正黑體" pitchFamily="34" charset="-120"/>
              </a:rPr>
              <a:t>站位群組</a:t>
            </a:r>
            <a:r>
              <a:rPr lang="zh-TW" altLang="en-US" b="1" dirty="0" smtClean="0">
                <a:latin typeface="微軟正黑體" pitchFamily="34" charset="-120"/>
                <a:ea typeface="微軟正黑體" pitchFamily="34" charset="-120"/>
              </a:rPr>
              <a:t>、</a:t>
            </a:r>
            <a:r>
              <a:rPr lang="zh-TW" altLang="en-US" b="1" u="sng" dirty="0" smtClean="0">
                <a:solidFill>
                  <a:srgbClr val="C00000"/>
                </a:solidFill>
                <a:latin typeface="微軟正黑體" pitchFamily="34" charset="-120"/>
                <a:ea typeface="微軟正黑體" pitchFamily="34" charset="-120"/>
              </a:rPr>
              <a:t>交通分區</a:t>
            </a:r>
            <a:endParaRPr lang="en-US" altLang="zh-TW" b="1" u="sng" dirty="0" smtClean="0">
              <a:solidFill>
                <a:srgbClr val="C00000"/>
              </a:solidFill>
              <a:latin typeface="微軟正黑體" pitchFamily="34" charset="-120"/>
              <a:ea typeface="微軟正黑體" pitchFamily="34" charset="-120"/>
            </a:endParaRPr>
          </a:p>
          <a:p>
            <a:pPr marL="342900" indent="-342900" algn="l" eaLnBrk="0" hangingPunct="0">
              <a:spcBef>
                <a:spcPct val="20000"/>
              </a:spcBef>
              <a:buClr>
                <a:srgbClr val="008080"/>
              </a:buClr>
              <a:buFont typeface="Wingdings" pitchFamily="2" charset="2"/>
              <a:buChar char="p"/>
            </a:pPr>
            <a:r>
              <a:rPr lang="zh-TW" altLang="en-US" b="1" dirty="0" smtClean="0">
                <a:solidFill>
                  <a:schemeClr val="bg2">
                    <a:lumMod val="50000"/>
                  </a:schemeClr>
                </a:solidFill>
                <a:latin typeface="微軟正黑體" pitchFamily="34" charset="-120"/>
                <a:ea typeface="微軟正黑體" pitchFamily="34" charset="-120"/>
              </a:rPr>
              <a:t>透過</a:t>
            </a:r>
            <a:r>
              <a:rPr lang="zh-TW" altLang="en-US" b="1" u="sng" dirty="0" smtClean="0">
                <a:solidFill>
                  <a:srgbClr val="C00000"/>
                </a:solidFill>
                <a:latin typeface="微軟正黑體" pitchFamily="34" charset="-120"/>
                <a:ea typeface="微軟正黑體" pitchFamily="34" charset="-120"/>
              </a:rPr>
              <a:t>路廊</a:t>
            </a:r>
            <a:r>
              <a:rPr lang="zh-TW" altLang="en-US" b="1" dirty="0" smtClean="0">
                <a:solidFill>
                  <a:schemeClr val="bg2">
                    <a:lumMod val="50000"/>
                  </a:schemeClr>
                </a:solidFill>
                <a:latin typeface="微軟正黑體" pitchFamily="34" charset="-120"/>
                <a:ea typeface="微軟正黑體" pitchFamily="34" charset="-120"/>
              </a:rPr>
              <a:t>、</a:t>
            </a:r>
            <a:r>
              <a:rPr lang="zh-TW" altLang="en-US" b="1" u="sng" dirty="0" smtClean="0">
                <a:solidFill>
                  <a:srgbClr val="C00000"/>
                </a:solidFill>
                <a:latin typeface="微軟正黑體" pitchFamily="34" charset="-120"/>
                <a:ea typeface="微軟正黑體" pitchFamily="34" charset="-120"/>
              </a:rPr>
              <a:t>站位</a:t>
            </a:r>
            <a:r>
              <a:rPr lang="zh-TW" altLang="en-US" b="1" dirty="0" smtClean="0">
                <a:solidFill>
                  <a:schemeClr val="bg2">
                    <a:lumMod val="50000"/>
                  </a:schemeClr>
                </a:solidFill>
                <a:latin typeface="微軟正黑體" pitchFamily="34" charset="-120"/>
                <a:ea typeface="微軟正黑體" pitchFamily="34" charset="-120"/>
              </a:rPr>
              <a:t>與</a:t>
            </a:r>
            <a:r>
              <a:rPr lang="zh-TW" altLang="en-US" b="1" u="sng" dirty="0" smtClean="0">
                <a:solidFill>
                  <a:srgbClr val="C00000"/>
                </a:solidFill>
                <a:latin typeface="微軟正黑體" pitchFamily="34" charset="-120"/>
                <a:ea typeface="微軟正黑體" pitchFamily="34" charset="-120"/>
              </a:rPr>
              <a:t>站位群組</a:t>
            </a:r>
            <a:r>
              <a:rPr lang="zh-TW" altLang="en-US" dirty="0">
                <a:solidFill>
                  <a:schemeClr val="bg2">
                    <a:lumMod val="50000"/>
                  </a:schemeClr>
                </a:solidFill>
                <a:latin typeface="微軟正黑體" pitchFamily="34" charset="-120"/>
                <a:ea typeface="微軟正黑體" pitchFamily="34" charset="-120"/>
              </a:rPr>
              <a:t>等方式來進行</a:t>
            </a:r>
            <a:r>
              <a:rPr lang="en-US" altLang="zh-TW" dirty="0">
                <a:solidFill>
                  <a:schemeClr val="bg2">
                    <a:lumMod val="50000"/>
                  </a:schemeClr>
                </a:solidFill>
                <a:latin typeface="微軟正黑體" pitchFamily="34" charset="-120"/>
                <a:ea typeface="微軟正黑體" pitchFamily="34" charset="-120"/>
              </a:rPr>
              <a:t>OD</a:t>
            </a:r>
            <a:r>
              <a:rPr lang="zh-TW" altLang="en-US" dirty="0">
                <a:solidFill>
                  <a:schemeClr val="bg2">
                    <a:lumMod val="50000"/>
                  </a:schemeClr>
                </a:solidFill>
                <a:latin typeface="微軟正黑體" pitchFamily="34" charset="-120"/>
                <a:ea typeface="微軟正黑體" pitchFamily="34" charset="-120"/>
              </a:rPr>
              <a:t>路網資料查詢</a:t>
            </a:r>
            <a:endParaRPr lang="en-US" altLang="zh-TW" dirty="0">
              <a:solidFill>
                <a:schemeClr val="bg2">
                  <a:lumMod val="50000"/>
                </a:schemeClr>
              </a:solidFill>
              <a:latin typeface="微軟正黑體" pitchFamily="34" charset="-120"/>
              <a:ea typeface="微軟正黑體" pitchFamily="34" charset="-120"/>
            </a:endParaRPr>
          </a:p>
        </p:txBody>
      </p:sp>
      <p:sp>
        <p:nvSpPr>
          <p:cNvPr id="7" name="圓角矩形 6"/>
          <p:cNvSpPr/>
          <p:nvPr/>
        </p:nvSpPr>
        <p:spPr bwMode="auto">
          <a:xfrm>
            <a:off x="2629602" y="3472349"/>
            <a:ext cx="648072" cy="360040"/>
          </a:xfrm>
          <a:prstGeom prst="roundRect">
            <a:avLst/>
          </a:prstGeom>
          <a:solidFill>
            <a:srgbClr val="FF6600"/>
          </a:solidFill>
          <a:ln w="9525" cap="flat" cmpd="sng" algn="ctr">
            <a:solidFill>
              <a:schemeClr val="accent1">
                <a:lumMod val="20000"/>
                <a:lumOff val="80000"/>
              </a:schemeClr>
            </a:solidFill>
            <a:prstDash val="solid"/>
            <a:round/>
            <a:headEnd type="none" w="med" len="med"/>
            <a:tailEnd type="none" w="med" len="med"/>
          </a:ln>
          <a:effectLst/>
          <a:scene3d>
            <a:camera prst="orthographicFront"/>
            <a:lightRig rig="threePt" dir="t"/>
          </a:scene3d>
          <a:sp3d>
            <a:bevelT/>
          </a:sp3d>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2000" b="1" i="0" u="none" strike="noStrike" cap="none" normalizeH="0" baseline="0" dirty="0" smtClean="0">
                <a:ln>
                  <a:noFill/>
                </a:ln>
                <a:solidFill>
                  <a:schemeClr val="bg1"/>
                </a:solidFill>
                <a:effectLst/>
                <a:latin typeface="微軟正黑體" pitchFamily="34" charset="-120"/>
                <a:ea typeface="微軟正黑體" pitchFamily="34" charset="-120"/>
              </a:rPr>
              <a:t>站位</a:t>
            </a:r>
          </a:p>
        </p:txBody>
      </p:sp>
      <p:sp>
        <p:nvSpPr>
          <p:cNvPr id="8" name="圓角矩形 7"/>
          <p:cNvSpPr/>
          <p:nvPr/>
        </p:nvSpPr>
        <p:spPr bwMode="auto">
          <a:xfrm>
            <a:off x="2341570" y="4385593"/>
            <a:ext cx="1260000" cy="360040"/>
          </a:xfrm>
          <a:prstGeom prst="roundRect">
            <a:avLst/>
          </a:prstGeom>
          <a:solidFill>
            <a:srgbClr val="FF6600"/>
          </a:solidFill>
          <a:ln w="9525" cap="flat" cmpd="sng" algn="ctr">
            <a:solidFill>
              <a:schemeClr val="accent1">
                <a:lumMod val="20000"/>
                <a:lumOff val="80000"/>
              </a:schemeClr>
            </a:solidFill>
            <a:prstDash val="solid"/>
            <a:round/>
            <a:headEnd type="none" w="med" len="med"/>
            <a:tailEnd type="none" w="med" len="med"/>
          </a:ln>
          <a:effectLst/>
          <a:scene3d>
            <a:camera prst="orthographicFront"/>
            <a:lightRig rig="threePt" dir="t"/>
          </a:scene3d>
          <a:sp3d>
            <a:bevelT/>
          </a:sp3d>
        </p:spPr>
        <p:txBody>
          <a:bodyPr vert="horz" wrap="none" lIns="91440" tIns="45720" rIns="91440" bIns="45720" numCol="1" rtlCol="0" anchor="ctr" anchorCtr="0" compatLnSpc="1">
            <a:prstTxWarp prst="textNoShape">
              <a:avLst/>
            </a:prstTxWarp>
          </a:bodyPr>
          <a:lstStyle/>
          <a:p>
            <a:pPr algn="ctr"/>
            <a:r>
              <a:rPr lang="zh-TW" altLang="en-US" sz="2000" b="1" dirty="0" smtClean="0">
                <a:solidFill>
                  <a:schemeClr val="bg1"/>
                </a:solidFill>
                <a:latin typeface="微軟正黑體" pitchFamily="34" charset="-120"/>
                <a:ea typeface="微軟正黑體" pitchFamily="34" charset="-120"/>
              </a:rPr>
              <a:t>站位群組</a:t>
            </a:r>
          </a:p>
        </p:txBody>
      </p:sp>
      <p:sp>
        <p:nvSpPr>
          <p:cNvPr id="9" name="圓角矩形 8"/>
          <p:cNvSpPr/>
          <p:nvPr/>
        </p:nvSpPr>
        <p:spPr bwMode="auto">
          <a:xfrm>
            <a:off x="2341570" y="5272549"/>
            <a:ext cx="1260000" cy="360040"/>
          </a:xfrm>
          <a:prstGeom prst="roundRect">
            <a:avLst/>
          </a:prstGeom>
          <a:solidFill>
            <a:srgbClr val="FF6600"/>
          </a:solidFill>
          <a:ln w="9525" cap="flat" cmpd="sng" algn="ctr">
            <a:solidFill>
              <a:schemeClr val="accent1">
                <a:lumMod val="20000"/>
                <a:lumOff val="80000"/>
              </a:schemeClr>
            </a:solidFill>
            <a:prstDash val="solid"/>
            <a:round/>
            <a:headEnd type="none" w="med" len="med"/>
            <a:tailEnd type="none" w="med" len="med"/>
          </a:ln>
          <a:effectLst/>
          <a:scene3d>
            <a:camera prst="orthographicFront"/>
            <a:lightRig rig="threePt" dir="t"/>
          </a:scene3d>
          <a:sp3d>
            <a:bevelT/>
          </a:sp3d>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2000" b="1" i="0" u="none" strike="noStrike" cap="none" normalizeH="0" baseline="0" dirty="0" smtClean="0">
                <a:ln>
                  <a:noFill/>
                </a:ln>
                <a:solidFill>
                  <a:schemeClr val="bg1"/>
                </a:solidFill>
                <a:effectLst/>
                <a:latin typeface="微軟正黑體" pitchFamily="34" charset="-120"/>
                <a:ea typeface="微軟正黑體" pitchFamily="34" charset="-120"/>
              </a:rPr>
              <a:t>交通分區</a:t>
            </a:r>
          </a:p>
        </p:txBody>
      </p:sp>
      <p:sp>
        <p:nvSpPr>
          <p:cNvPr id="10" name="圓角矩形 9"/>
          <p:cNvSpPr/>
          <p:nvPr/>
        </p:nvSpPr>
        <p:spPr bwMode="auto">
          <a:xfrm>
            <a:off x="4861850" y="3472349"/>
            <a:ext cx="648072" cy="360040"/>
          </a:xfrm>
          <a:prstGeom prst="roundRect">
            <a:avLst/>
          </a:prstGeom>
          <a:solidFill>
            <a:srgbClr val="FFFFCC"/>
          </a:solidFill>
          <a:ln w="9525" cap="flat" cmpd="sng" algn="ctr">
            <a:solidFill>
              <a:schemeClr val="accent1">
                <a:lumMod val="20000"/>
                <a:lumOff val="80000"/>
              </a:schemeClr>
            </a:solidFill>
            <a:prstDash val="solid"/>
            <a:round/>
            <a:headEnd type="none" w="med" len="med"/>
            <a:tailEnd type="none" w="med" len="med"/>
          </a:ln>
          <a:effectLst/>
          <a:scene3d>
            <a:camera prst="orthographicFront"/>
            <a:lightRig rig="threePt" dir="t"/>
          </a:scene3d>
          <a:sp3d>
            <a:bevelT w="152400" h="50800" prst="softRound"/>
          </a:sp3d>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2000" b="1" i="0" u="none" strike="noStrike" cap="none" normalizeH="0" baseline="0" dirty="0" smtClean="0">
                <a:ln>
                  <a:noFill/>
                </a:ln>
                <a:solidFill>
                  <a:schemeClr val="bg2">
                    <a:lumMod val="50000"/>
                  </a:schemeClr>
                </a:solidFill>
                <a:effectLst/>
                <a:latin typeface="微軟正黑體" pitchFamily="34" charset="-120"/>
                <a:ea typeface="微軟正黑體" pitchFamily="34" charset="-120"/>
              </a:rPr>
              <a:t>站位</a:t>
            </a:r>
          </a:p>
        </p:txBody>
      </p:sp>
      <p:sp>
        <p:nvSpPr>
          <p:cNvPr id="11" name="圓角矩形 10"/>
          <p:cNvSpPr/>
          <p:nvPr/>
        </p:nvSpPr>
        <p:spPr bwMode="auto">
          <a:xfrm>
            <a:off x="4573818" y="4385593"/>
            <a:ext cx="1260000" cy="360040"/>
          </a:xfrm>
          <a:prstGeom prst="roundRect">
            <a:avLst/>
          </a:prstGeom>
          <a:solidFill>
            <a:srgbClr val="FFFFCC"/>
          </a:solidFill>
          <a:ln w="9525" cap="flat" cmpd="sng" algn="ctr">
            <a:solidFill>
              <a:schemeClr val="accent1">
                <a:lumMod val="20000"/>
                <a:lumOff val="80000"/>
              </a:schemeClr>
            </a:solidFill>
            <a:prstDash val="solid"/>
            <a:round/>
            <a:headEnd type="none" w="med" len="med"/>
            <a:tailEnd type="none" w="med" len="med"/>
          </a:ln>
          <a:effectLst/>
          <a:scene3d>
            <a:camera prst="orthographicFront"/>
            <a:lightRig rig="threePt" dir="t"/>
          </a:scene3d>
          <a:sp3d>
            <a:bevelT w="152400" h="50800" prst="softRound"/>
          </a:sp3d>
        </p:spPr>
        <p:txBody>
          <a:bodyPr vert="horz" wrap="none" lIns="91440" tIns="45720" rIns="91440" bIns="45720" numCol="1" rtlCol="0" anchor="ctr" anchorCtr="0" compatLnSpc="1">
            <a:prstTxWarp prst="textNoShape">
              <a:avLst/>
            </a:prstTxWarp>
          </a:bodyPr>
          <a:lstStyle/>
          <a:p>
            <a:pPr algn="ctr"/>
            <a:r>
              <a:rPr lang="zh-TW" altLang="en-US" sz="2000" b="1" dirty="0" smtClean="0">
                <a:solidFill>
                  <a:schemeClr val="bg2">
                    <a:lumMod val="50000"/>
                  </a:schemeClr>
                </a:solidFill>
                <a:latin typeface="微軟正黑體" pitchFamily="34" charset="-120"/>
                <a:ea typeface="微軟正黑體" pitchFamily="34" charset="-120"/>
              </a:rPr>
              <a:t>站位群組</a:t>
            </a:r>
          </a:p>
        </p:txBody>
      </p:sp>
      <p:sp>
        <p:nvSpPr>
          <p:cNvPr id="12" name="圓角矩形 11"/>
          <p:cNvSpPr/>
          <p:nvPr/>
        </p:nvSpPr>
        <p:spPr bwMode="auto">
          <a:xfrm>
            <a:off x="4573818" y="5272549"/>
            <a:ext cx="1260000" cy="360040"/>
          </a:xfrm>
          <a:prstGeom prst="roundRect">
            <a:avLst/>
          </a:prstGeom>
          <a:solidFill>
            <a:srgbClr val="FFFFCC"/>
          </a:solidFill>
          <a:ln w="9525" cap="flat" cmpd="sng" algn="ctr">
            <a:solidFill>
              <a:schemeClr val="accent1">
                <a:lumMod val="20000"/>
                <a:lumOff val="80000"/>
              </a:schemeClr>
            </a:solidFill>
            <a:prstDash val="solid"/>
            <a:round/>
            <a:headEnd type="none" w="med" len="med"/>
            <a:tailEnd type="none" w="med" len="med"/>
          </a:ln>
          <a:effectLst/>
          <a:scene3d>
            <a:camera prst="orthographicFront"/>
            <a:lightRig rig="threePt" dir="t"/>
          </a:scene3d>
          <a:sp3d>
            <a:bevelT w="152400" h="50800" prst="softRound"/>
          </a:sp3d>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2000" b="1" i="0" u="none" strike="noStrike" cap="none" normalizeH="0" baseline="0" dirty="0" smtClean="0">
                <a:ln>
                  <a:noFill/>
                </a:ln>
                <a:solidFill>
                  <a:schemeClr val="bg2">
                    <a:lumMod val="50000"/>
                  </a:schemeClr>
                </a:solidFill>
                <a:effectLst/>
                <a:latin typeface="微軟正黑體" pitchFamily="34" charset="-120"/>
                <a:ea typeface="微軟正黑體" pitchFamily="34" charset="-120"/>
              </a:rPr>
              <a:t>交通分區</a:t>
            </a:r>
          </a:p>
        </p:txBody>
      </p:sp>
      <p:pic>
        <p:nvPicPr>
          <p:cNvPr id="13" name="Picture 11" descr="D:\__myStudy\GMaps\markers\IconsLandVistaMapMarkersIconsDemo\IconsLandVistaMapMarkersIconsDemo\PNG\NotCentered\64x64\MapMarker_ChequeredFlag_Right_Pink.png"/>
          <p:cNvPicPr>
            <a:picLocks noChangeAspect="1" noChangeArrowheads="1"/>
          </p:cNvPicPr>
          <p:nvPr/>
        </p:nvPicPr>
        <p:blipFill>
          <a:blip r:embed="rId4" cstate="print"/>
          <a:srcRect/>
          <a:stretch>
            <a:fillRect/>
          </a:stretch>
        </p:blipFill>
        <p:spPr bwMode="auto">
          <a:xfrm>
            <a:off x="1585346" y="5056525"/>
            <a:ext cx="609600" cy="609600"/>
          </a:xfrm>
          <a:prstGeom prst="rect">
            <a:avLst/>
          </a:prstGeom>
          <a:noFill/>
        </p:spPr>
      </p:pic>
      <p:pic>
        <p:nvPicPr>
          <p:cNvPr id="14" name="Picture 13" descr="D:\__myStudy\GMaps\markers\IconsLandVistaMapMarkersIconsDemo\IconsLandVistaMapMarkersIconsDemo\PNG\Centered\128x128\MapMarker_PushPin2__Pink.png"/>
          <p:cNvPicPr>
            <a:picLocks noChangeAspect="1" noChangeArrowheads="1"/>
          </p:cNvPicPr>
          <p:nvPr/>
        </p:nvPicPr>
        <p:blipFill>
          <a:blip r:embed="rId5" cstate="print"/>
          <a:srcRect/>
          <a:stretch>
            <a:fillRect/>
          </a:stretch>
        </p:blipFill>
        <p:spPr bwMode="auto">
          <a:xfrm>
            <a:off x="1547843" y="4163552"/>
            <a:ext cx="682752" cy="682752"/>
          </a:xfrm>
          <a:prstGeom prst="rect">
            <a:avLst/>
          </a:prstGeom>
          <a:noFill/>
        </p:spPr>
      </p:pic>
      <p:pic>
        <p:nvPicPr>
          <p:cNvPr id="15" name="Picture 22" descr="D:\__myStudy\GMaps\markers\IconsLandVistaMapMarkersIconsDemo\IconsLandVistaMapMarkersIconsDemo\PNG\Centered\48x48\MapMarker_Ball__Pink.png"/>
          <p:cNvPicPr>
            <a:picLocks noChangeAspect="1" noChangeArrowheads="1"/>
          </p:cNvPicPr>
          <p:nvPr/>
        </p:nvPicPr>
        <p:blipFill>
          <a:blip r:embed="rId6" cstate="print"/>
          <a:srcRect/>
          <a:stretch>
            <a:fillRect/>
          </a:stretch>
        </p:blipFill>
        <p:spPr bwMode="auto">
          <a:xfrm>
            <a:off x="1657354" y="3400341"/>
            <a:ext cx="458968" cy="458968"/>
          </a:xfrm>
          <a:prstGeom prst="rect">
            <a:avLst/>
          </a:prstGeom>
          <a:noFill/>
        </p:spPr>
      </p:pic>
      <p:pic>
        <p:nvPicPr>
          <p:cNvPr id="16" name="Picture 23" descr="D:\__myStudy\GMaps\markers\IconsLandVistaMapMarkersIconsDemo\IconsLandVistaMapMarkersIconsDemo\PNG\Centered\48x48\MapMarker_Ball__Azure.png"/>
          <p:cNvPicPr>
            <a:picLocks noChangeAspect="1" noChangeArrowheads="1"/>
          </p:cNvPicPr>
          <p:nvPr/>
        </p:nvPicPr>
        <p:blipFill>
          <a:blip r:embed="rId7" cstate="print"/>
          <a:srcRect/>
          <a:stretch>
            <a:fillRect/>
          </a:stretch>
        </p:blipFill>
        <p:spPr bwMode="auto">
          <a:xfrm>
            <a:off x="5946704" y="3328333"/>
            <a:ext cx="457200" cy="457200"/>
          </a:xfrm>
          <a:prstGeom prst="rect">
            <a:avLst/>
          </a:prstGeom>
          <a:noFill/>
        </p:spPr>
      </p:pic>
      <p:pic>
        <p:nvPicPr>
          <p:cNvPr id="17" name="Picture 19" descr="D:\__myStudy\GMaps\markers\IconsLandVistaMapMarkersIconsDemo\IconsLandVistaMapMarkersIconsDemo\PNG\Centered\128x128\MapMarker_PushPin2__Azure.png"/>
          <p:cNvPicPr>
            <a:picLocks noChangeAspect="1" noChangeArrowheads="1"/>
          </p:cNvPicPr>
          <p:nvPr/>
        </p:nvPicPr>
        <p:blipFill>
          <a:blip r:embed="rId8" cstate="print"/>
          <a:srcRect/>
          <a:stretch>
            <a:fillRect/>
          </a:stretch>
        </p:blipFill>
        <p:spPr bwMode="auto">
          <a:xfrm>
            <a:off x="5866070" y="4154925"/>
            <a:ext cx="682752" cy="682752"/>
          </a:xfrm>
          <a:prstGeom prst="rect">
            <a:avLst/>
          </a:prstGeom>
          <a:noFill/>
        </p:spPr>
      </p:pic>
      <p:pic>
        <p:nvPicPr>
          <p:cNvPr id="18" name="Picture 21" descr="D:\__myStudy\GMaps\markers\IconsLandVistaMapMarkersIconsDemo\IconsLandVistaMapMarkersIconsDemo\PNG\NotCentered\128x128\MapMarker_ChequeredFlag_Right_Azure.png"/>
          <p:cNvPicPr>
            <a:picLocks noChangeAspect="1" noChangeArrowheads="1"/>
          </p:cNvPicPr>
          <p:nvPr/>
        </p:nvPicPr>
        <p:blipFill>
          <a:blip r:embed="rId9" cstate="print"/>
          <a:srcRect/>
          <a:stretch>
            <a:fillRect/>
          </a:stretch>
        </p:blipFill>
        <p:spPr bwMode="auto">
          <a:xfrm>
            <a:off x="6018712" y="5128533"/>
            <a:ext cx="604723" cy="604723"/>
          </a:xfrm>
          <a:prstGeom prst="rect">
            <a:avLst/>
          </a:prstGeom>
          <a:noFill/>
        </p:spPr>
      </p:pic>
      <p:cxnSp>
        <p:nvCxnSpPr>
          <p:cNvPr id="19" name="直線接點 18"/>
          <p:cNvCxnSpPr>
            <a:stCxn id="7" idx="3"/>
            <a:endCxn id="10" idx="1"/>
          </p:cNvCxnSpPr>
          <p:nvPr/>
        </p:nvCxnSpPr>
        <p:spPr bwMode="auto">
          <a:xfrm>
            <a:off x="3277674" y="3652369"/>
            <a:ext cx="1584176" cy="0"/>
          </a:xfrm>
          <a:prstGeom prst="line">
            <a:avLst/>
          </a:prstGeom>
          <a:solidFill>
            <a:schemeClr val="bg1"/>
          </a:solidFill>
          <a:ln w="38100" cap="flat" cmpd="sng" algn="ctr">
            <a:solidFill>
              <a:srgbClr val="0070C0"/>
            </a:solidFill>
            <a:prstDash val="solid"/>
            <a:round/>
            <a:headEnd type="none" w="med" len="med"/>
            <a:tailEnd type="none" w="med" len="med"/>
          </a:ln>
          <a:effectLst/>
        </p:spPr>
      </p:cxnSp>
      <p:cxnSp>
        <p:nvCxnSpPr>
          <p:cNvPr id="20" name="直線接點 19"/>
          <p:cNvCxnSpPr>
            <a:stCxn id="7" idx="3"/>
            <a:endCxn id="11" idx="1"/>
          </p:cNvCxnSpPr>
          <p:nvPr/>
        </p:nvCxnSpPr>
        <p:spPr bwMode="auto">
          <a:xfrm>
            <a:off x="3277674" y="3652369"/>
            <a:ext cx="1296144" cy="913244"/>
          </a:xfrm>
          <a:prstGeom prst="line">
            <a:avLst/>
          </a:prstGeom>
          <a:solidFill>
            <a:schemeClr val="bg1"/>
          </a:solidFill>
          <a:ln w="38100" cap="flat" cmpd="sng" algn="ctr">
            <a:solidFill>
              <a:srgbClr val="0070C0"/>
            </a:solidFill>
            <a:prstDash val="solid"/>
            <a:round/>
            <a:headEnd type="none" w="med" len="med"/>
            <a:tailEnd type="none" w="med" len="med"/>
          </a:ln>
          <a:effectLst/>
        </p:spPr>
      </p:cxnSp>
      <p:cxnSp>
        <p:nvCxnSpPr>
          <p:cNvPr id="21" name="直線接點 20"/>
          <p:cNvCxnSpPr>
            <a:stCxn id="7" idx="3"/>
            <a:endCxn id="12" idx="1"/>
          </p:cNvCxnSpPr>
          <p:nvPr/>
        </p:nvCxnSpPr>
        <p:spPr bwMode="auto">
          <a:xfrm>
            <a:off x="3277674" y="3652369"/>
            <a:ext cx="1296144" cy="1800200"/>
          </a:xfrm>
          <a:prstGeom prst="line">
            <a:avLst/>
          </a:prstGeom>
          <a:solidFill>
            <a:schemeClr val="bg1"/>
          </a:solidFill>
          <a:ln w="38100" cap="flat" cmpd="sng" algn="ctr">
            <a:solidFill>
              <a:srgbClr val="0070C0"/>
            </a:solidFill>
            <a:prstDash val="solid"/>
            <a:round/>
            <a:headEnd type="none" w="med" len="med"/>
            <a:tailEnd type="none" w="med" len="med"/>
          </a:ln>
          <a:effectLst/>
        </p:spPr>
      </p:cxnSp>
      <p:cxnSp>
        <p:nvCxnSpPr>
          <p:cNvPr id="22" name="直線接點 21"/>
          <p:cNvCxnSpPr>
            <a:stCxn id="8" idx="3"/>
            <a:endCxn id="11" idx="1"/>
          </p:cNvCxnSpPr>
          <p:nvPr/>
        </p:nvCxnSpPr>
        <p:spPr bwMode="auto">
          <a:xfrm>
            <a:off x="3601570" y="4565613"/>
            <a:ext cx="972248" cy="0"/>
          </a:xfrm>
          <a:prstGeom prst="line">
            <a:avLst/>
          </a:prstGeom>
          <a:solidFill>
            <a:schemeClr val="bg1"/>
          </a:solidFill>
          <a:ln w="38100" cap="flat" cmpd="sng" algn="ctr">
            <a:solidFill>
              <a:srgbClr val="FF0000"/>
            </a:solidFill>
            <a:prstDash val="solid"/>
            <a:round/>
            <a:headEnd type="none" w="med" len="med"/>
            <a:tailEnd type="none" w="med" len="med"/>
          </a:ln>
          <a:effectLst/>
        </p:spPr>
      </p:cxnSp>
      <p:cxnSp>
        <p:nvCxnSpPr>
          <p:cNvPr id="23" name="直線接點 22"/>
          <p:cNvCxnSpPr>
            <a:stCxn id="8" idx="3"/>
            <a:endCxn id="10" idx="1"/>
          </p:cNvCxnSpPr>
          <p:nvPr/>
        </p:nvCxnSpPr>
        <p:spPr bwMode="auto">
          <a:xfrm flipV="1">
            <a:off x="3601570" y="3652369"/>
            <a:ext cx="1260280" cy="913244"/>
          </a:xfrm>
          <a:prstGeom prst="line">
            <a:avLst/>
          </a:prstGeom>
          <a:solidFill>
            <a:schemeClr val="bg1"/>
          </a:solidFill>
          <a:ln w="38100" cap="flat" cmpd="sng" algn="ctr">
            <a:solidFill>
              <a:srgbClr val="FF0000"/>
            </a:solidFill>
            <a:prstDash val="solid"/>
            <a:round/>
            <a:headEnd type="none" w="med" len="med"/>
            <a:tailEnd type="none" w="med" len="med"/>
          </a:ln>
          <a:effectLst/>
        </p:spPr>
      </p:cxnSp>
      <p:cxnSp>
        <p:nvCxnSpPr>
          <p:cNvPr id="24" name="直線接點 23"/>
          <p:cNvCxnSpPr>
            <a:endCxn id="12" idx="1"/>
          </p:cNvCxnSpPr>
          <p:nvPr/>
        </p:nvCxnSpPr>
        <p:spPr bwMode="auto">
          <a:xfrm>
            <a:off x="3601570" y="4552469"/>
            <a:ext cx="972248" cy="900100"/>
          </a:xfrm>
          <a:prstGeom prst="line">
            <a:avLst/>
          </a:prstGeom>
          <a:solidFill>
            <a:schemeClr val="bg1"/>
          </a:solidFill>
          <a:ln w="38100" cap="flat" cmpd="sng" algn="ctr">
            <a:solidFill>
              <a:srgbClr val="FF0000"/>
            </a:solidFill>
            <a:prstDash val="solid"/>
            <a:round/>
            <a:headEnd type="none" w="med" len="med"/>
            <a:tailEnd type="none" w="med" len="med"/>
          </a:ln>
          <a:effectLst/>
        </p:spPr>
      </p:cxnSp>
      <p:cxnSp>
        <p:nvCxnSpPr>
          <p:cNvPr id="25" name="直線接點 24"/>
          <p:cNvCxnSpPr>
            <a:stCxn id="9" idx="3"/>
            <a:endCxn id="12" idx="1"/>
          </p:cNvCxnSpPr>
          <p:nvPr/>
        </p:nvCxnSpPr>
        <p:spPr bwMode="auto">
          <a:xfrm>
            <a:off x="3601570" y="5452569"/>
            <a:ext cx="972248" cy="0"/>
          </a:xfrm>
          <a:prstGeom prst="line">
            <a:avLst/>
          </a:prstGeom>
          <a:solidFill>
            <a:schemeClr val="bg1"/>
          </a:solidFill>
          <a:ln w="38100" cap="flat" cmpd="sng" algn="ctr">
            <a:solidFill>
              <a:srgbClr val="00B050"/>
            </a:solidFill>
            <a:prstDash val="solid"/>
            <a:round/>
            <a:headEnd type="none" w="med" len="med"/>
            <a:tailEnd type="none" w="med" len="med"/>
          </a:ln>
          <a:effectLst/>
        </p:spPr>
      </p:cxnSp>
      <p:cxnSp>
        <p:nvCxnSpPr>
          <p:cNvPr id="26" name="直線接點 25"/>
          <p:cNvCxnSpPr>
            <a:stCxn id="9" idx="3"/>
            <a:endCxn id="11" idx="1"/>
          </p:cNvCxnSpPr>
          <p:nvPr/>
        </p:nvCxnSpPr>
        <p:spPr bwMode="auto">
          <a:xfrm flipV="1">
            <a:off x="3601570" y="4565613"/>
            <a:ext cx="972248" cy="886956"/>
          </a:xfrm>
          <a:prstGeom prst="line">
            <a:avLst/>
          </a:prstGeom>
          <a:solidFill>
            <a:schemeClr val="bg1"/>
          </a:solidFill>
          <a:ln w="38100" cap="flat" cmpd="sng" algn="ctr">
            <a:solidFill>
              <a:srgbClr val="00B050"/>
            </a:solidFill>
            <a:prstDash val="solid"/>
            <a:round/>
            <a:headEnd type="none" w="med" len="med"/>
            <a:tailEnd type="none" w="med" len="med"/>
          </a:ln>
          <a:effectLst/>
        </p:spPr>
      </p:cxnSp>
      <p:cxnSp>
        <p:nvCxnSpPr>
          <p:cNvPr id="27" name="直線接點 26"/>
          <p:cNvCxnSpPr>
            <a:stCxn id="9" idx="3"/>
            <a:endCxn id="10" idx="1"/>
          </p:cNvCxnSpPr>
          <p:nvPr/>
        </p:nvCxnSpPr>
        <p:spPr bwMode="auto">
          <a:xfrm flipV="1">
            <a:off x="3601570" y="3652369"/>
            <a:ext cx="1260280" cy="1800200"/>
          </a:xfrm>
          <a:prstGeom prst="line">
            <a:avLst/>
          </a:prstGeom>
          <a:solidFill>
            <a:schemeClr val="bg1"/>
          </a:solidFill>
          <a:ln w="38100" cap="flat" cmpd="sng" algn="ctr">
            <a:solidFill>
              <a:srgbClr val="00B050"/>
            </a:solidFill>
            <a:prstDash val="solid"/>
            <a:round/>
            <a:headEnd type="none" w="med" len="med"/>
            <a:tailEnd type="none" w="med" len="med"/>
          </a:ln>
          <a:effectLst/>
        </p:spPr>
      </p:cxnSp>
      <p:pic>
        <p:nvPicPr>
          <p:cNvPr id="28" name="Picture 4" descr="D:\__公司專案\PowerPoint 圖庫\交通相關 Icon\bus_other.png"/>
          <p:cNvPicPr>
            <a:picLocks noChangeAspect="1" noChangeArrowheads="1"/>
          </p:cNvPicPr>
          <p:nvPr/>
        </p:nvPicPr>
        <p:blipFill>
          <a:blip r:embed="rId10" cstate="print"/>
          <a:srcRect/>
          <a:stretch>
            <a:fillRect/>
          </a:stretch>
        </p:blipFill>
        <p:spPr bwMode="auto">
          <a:xfrm flipH="1">
            <a:off x="251520" y="2852936"/>
            <a:ext cx="1224136" cy="1224136"/>
          </a:xfrm>
          <a:prstGeom prst="rect">
            <a:avLst/>
          </a:prstGeom>
          <a:noFill/>
        </p:spPr>
      </p:pic>
      <p:pic>
        <p:nvPicPr>
          <p:cNvPr id="29" name="Picture 6" descr="D:\__公司專案\PowerPoint 圖庫\交通相關 Icon\Ubike-logo1.jpg"/>
          <p:cNvPicPr>
            <a:picLocks noChangeAspect="1" noChangeArrowheads="1"/>
          </p:cNvPicPr>
          <p:nvPr/>
        </p:nvPicPr>
        <p:blipFill>
          <a:blip r:embed="rId11" cstate="print"/>
          <a:srcRect/>
          <a:stretch>
            <a:fillRect/>
          </a:stretch>
        </p:blipFill>
        <p:spPr bwMode="auto">
          <a:xfrm>
            <a:off x="7164288" y="5661248"/>
            <a:ext cx="1559497" cy="592933"/>
          </a:xfrm>
          <a:prstGeom prst="rect">
            <a:avLst/>
          </a:prstGeom>
          <a:noFill/>
        </p:spPr>
      </p:pic>
      <p:pic>
        <p:nvPicPr>
          <p:cNvPr id="30" name="Picture 8" descr="D:\__公司專案\PowerPoint 圖庫\交通相關 Icon\taipei-metro.gif"/>
          <p:cNvPicPr>
            <a:picLocks noChangeAspect="1" noChangeArrowheads="1"/>
          </p:cNvPicPr>
          <p:nvPr/>
        </p:nvPicPr>
        <p:blipFill>
          <a:blip r:embed="rId12" cstate="print"/>
          <a:srcRect/>
          <a:stretch>
            <a:fillRect/>
          </a:stretch>
        </p:blipFill>
        <p:spPr bwMode="auto">
          <a:xfrm>
            <a:off x="7548578" y="3212977"/>
            <a:ext cx="1248411" cy="1296144"/>
          </a:xfrm>
          <a:prstGeom prst="rect">
            <a:avLst/>
          </a:prstGeom>
          <a:noFill/>
        </p:spPr>
      </p:pic>
      <p:pic>
        <p:nvPicPr>
          <p:cNvPr id="31" name="Picture 9" descr="D:\__公司專案\PowerPoint 圖庫\交通相關 Icon\TRA_Logo.png"/>
          <p:cNvPicPr>
            <a:picLocks noChangeAspect="1" noChangeArrowheads="1"/>
          </p:cNvPicPr>
          <p:nvPr/>
        </p:nvPicPr>
        <p:blipFill>
          <a:blip r:embed="rId13" cstate="print"/>
          <a:srcRect/>
          <a:stretch>
            <a:fillRect/>
          </a:stretch>
        </p:blipFill>
        <p:spPr bwMode="auto">
          <a:xfrm>
            <a:off x="251520" y="5445224"/>
            <a:ext cx="936625" cy="928688"/>
          </a:xfrm>
          <a:prstGeom prst="rect">
            <a:avLst/>
          </a:prstGeom>
          <a:noFill/>
        </p:spPr>
      </p:pic>
      <p:pic>
        <p:nvPicPr>
          <p:cNvPr id="32" name="圖片 31" descr="公總.png"/>
          <p:cNvPicPr>
            <a:picLocks noChangeAspect="1"/>
          </p:cNvPicPr>
          <p:nvPr/>
        </p:nvPicPr>
        <p:blipFill>
          <a:blip r:embed="rId14" cstate="print"/>
          <a:stretch>
            <a:fillRect/>
          </a:stretch>
        </p:blipFill>
        <p:spPr>
          <a:xfrm>
            <a:off x="7596336" y="4941168"/>
            <a:ext cx="1285855" cy="360040"/>
          </a:xfrm>
          <a:prstGeom prst="rect">
            <a:avLst/>
          </a:prstGeom>
        </p:spPr>
      </p:pic>
    </p:spTree>
    <p:extLst>
      <p:ext uri="{BB962C8B-B14F-4D97-AF65-F5344CB8AC3E}">
        <p14:creationId xmlns:p14="http://schemas.microsoft.com/office/powerpoint/2010/main" val="1416657907"/>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itchFamily="34" charset="-120"/>
                <a:ea typeface="微軟正黑體" pitchFamily="34" charset="-120"/>
              </a:rPr>
              <a:t>前言</a:t>
            </a:r>
            <a:r>
              <a:rPr lang="en-US" altLang="zh-TW" dirty="0" smtClean="0">
                <a:latin typeface="微軟正黑體" pitchFamily="34" charset="-120"/>
                <a:ea typeface="微軟正黑體" pitchFamily="34" charset="-120"/>
              </a:rPr>
              <a:t>(1/4)</a:t>
            </a:r>
            <a:endParaRPr lang="zh-TW" altLang="en-US" dirty="0">
              <a:latin typeface="微軟正黑體" pitchFamily="34" charset="-120"/>
              <a:ea typeface="微軟正黑體" pitchFamily="34" charset="-120"/>
            </a:endParaRPr>
          </a:p>
        </p:txBody>
      </p:sp>
      <p:sp>
        <p:nvSpPr>
          <p:cNvPr id="3" name="內容版面配置區 2"/>
          <p:cNvSpPr>
            <a:spLocks noGrp="1"/>
          </p:cNvSpPr>
          <p:nvPr>
            <p:ph idx="1"/>
          </p:nvPr>
        </p:nvSpPr>
        <p:spPr>
          <a:xfrm>
            <a:off x="179512" y="764704"/>
            <a:ext cx="8278688" cy="5331296"/>
          </a:xfrm>
        </p:spPr>
        <p:txBody>
          <a:bodyPr/>
          <a:lstStyle/>
          <a:p>
            <a:r>
              <a:rPr lang="en-US" altLang="zh-TW" dirty="0" smtClean="0"/>
              <a:t>What is ITS</a:t>
            </a:r>
            <a:r>
              <a:rPr lang="zh-TW" altLang="en-US" dirty="0" smtClean="0"/>
              <a:t>？</a:t>
            </a:r>
            <a:endParaRPr lang="en-US" altLang="zh-TW" dirty="0" smtClean="0"/>
          </a:p>
          <a:p>
            <a:pPr lvl="1"/>
            <a:r>
              <a:rPr lang="zh-TW" altLang="en-US" sz="2000" dirty="0" smtClean="0">
                <a:latin typeface="微軟正黑體" pitchFamily="34" charset="-120"/>
                <a:ea typeface="微軟正黑體" pitchFamily="34" charset="-120"/>
              </a:rPr>
              <a:t>智慧型運輸系統</a:t>
            </a:r>
            <a:r>
              <a:rPr lang="en-US" altLang="zh-TW" sz="2000" dirty="0" smtClean="0">
                <a:latin typeface="微軟正黑體" pitchFamily="34" charset="-120"/>
                <a:ea typeface="微軟正黑體" pitchFamily="34" charset="-120"/>
              </a:rPr>
              <a:t>(Intelligent Transportation System , ITS)</a:t>
            </a:r>
            <a:r>
              <a:rPr lang="zh-TW" altLang="en-US" sz="2000" dirty="0" smtClean="0">
                <a:latin typeface="微軟正黑體" pitchFamily="34" charset="-120"/>
                <a:ea typeface="微軟正黑體" pitchFamily="34" charset="-120"/>
              </a:rPr>
              <a:t>係利用先進之</a:t>
            </a:r>
            <a:r>
              <a:rPr lang="zh-TW" altLang="en-US" sz="2000" dirty="0" smtClean="0">
                <a:solidFill>
                  <a:srgbClr val="FF0000"/>
                </a:solidFill>
                <a:latin typeface="微軟正黑體" pitchFamily="34" charset="-120"/>
                <a:ea typeface="微軟正黑體" pitchFamily="34" charset="-120"/>
              </a:rPr>
              <a:t>電子、通信、資訊、控制及運輸管理</a:t>
            </a:r>
            <a:r>
              <a:rPr lang="zh-TW" altLang="en-US" sz="2000" dirty="0" smtClean="0">
                <a:latin typeface="微軟正黑體" pitchFamily="34" charset="-120"/>
                <a:ea typeface="微軟正黑體" pitchFamily="34" charset="-120"/>
              </a:rPr>
              <a:t>等技術於各種運輸系統</a:t>
            </a:r>
            <a:r>
              <a:rPr lang="en-US" altLang="zh-TW" sz="2000" dirty="0" smtClean="0">
                <a:latin typeface="微軟正黑體" pitchFamily="34" charset="-120"/>
                <a:ea typeface="微軟正黑體" pitchFamily="34" charset="-120"/>
              </a:rPr>
              <a:t>(</a:t>
            </a:r>
            <a:r>
              <a:rPr lang="zh-TW" altLang="en-US" sz="2000" dirty="0" smtClean="0">
                <a:latin typeface="微軟正黑體" pitchFamily="34" charset="-120"/>
                <a:ea typeface="微軟正黑體" pitchFamily="34" charset="-120"/>
              </a:rPr>
              <a:t>尤指陸上運輸</a:t>
            </a:r>
            <a:r>
              <a:rPr lang="en-US" altLang="zh-TW" sz="2000" dirty="0" smtClean="0">
                <a:latin typeface="微軟正黑體" pitchFamily="34" charset="-120"/>
                <a:ea typeface="微軟正黑體" pitchFamily="34" charset="-120"/>
              </a:rPr>
              <a:t>)</a:t>
            </a:r>
            <a:r>
              <a:rPr lang="zh-TW" altLang="en-US" sz="2000" dirty="0" smtClean="0">
                <a:latin typeface="微軟正黑體" pitchFamily="34" charset="-120"/>
                <a:ea typeface="微軟正黑體" pitchFamily="34" charset="-120"/>
              </a:rPr>
              <a:t>，透過即時資訊傳輸，以</a:t>
            </a:r>
            <a:r>
              <a:rPr lang="zh-TW" altLang="en-US" sz="2000" dirty="0" smtClean="0">
                <a:solidFill>
                  <a:srgbClr val="FF0000"/>
                </a:solidFill>
                <a:latin typeface="微軟正黑體" pitchFamily="34" charset="-120"/>
                <a:ea typeface="微軟正黑體" pitchFamily="34" charset="-120"/>
              </a:rPr>
              <a:t>增進安全、效率與服務，改善交通問題</a:t>
            </a:r>
            <a:r>
              <a:rPr lang="zh-TW" altLang="en-US" sz="2000" dirty="0" smtClean="0">
                <a:latin typeface="微軟正黑體" pitchFamily="34" charset="-120"/>
                <a:ea typeface="微軟正黑體" pitchFamily="34" charset="-120"/>
              </a:rPr>
              <a:t>。</a:t>
            </a:r>
            <a:endParaRPr lang="zh-TW" altLang="en-US" dirty="0">
              <a:latin typeface="微軟正黑體" pitchFamily="34" charset="-120"/>
              <a:ea typeface="微軟正黑體" pitchFamily="34" charset="-120"/>
            </a:endParaRPr>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5</a:t>
            </a:fld>
            <a:endParaRPr lang="zh-TW" altLang="zh-TW"/>
          </a:p>
        </p:txBody>
      </p:sp>
      <p:graphicFrame>
        <p:nvGraphicFramePr>
          <p:cNvPr id="6" name="表格 5"/>
          <p:cNvGraphicFramePr>
            <a:graphicFrameLocks noGrp="1"/>
          </p:cNvGraphicFramePr>
          <p:nvPr>
            <p:extLst>
              <p:ext uri="{D42A27DB-BD31-4B8C-83A1-F6EECF244321}">
                <p14:modId xmlns:p14="http://schemas.microsoft.com/office/powerpoint/2010/main" val="637145254"/>
              </p:ext>
            </p:extLst>
          </p:nvPr>
        </p:nvGraphicFramePr>
        <p:xfrm>
          <a:off x="323529" y="2492895"/>
          <a:ext cx="8424935" cy="4032449"/>
        </p:xfrm>
        <a:graphic>
          <a:graphicData uri="http://schemas.openxmlformats.org/drawingml/2006/table">
            <a:tbl>
              <a:tblPr/>
              <a:tblGrid>
                <a:gridCol w="1586583">
                  <a:extLst>
                    <a:ext uri="{9D8B030D-6E8A-4147-A177-3AD203B41FA5}">
                      <a16:colId xmlns:a16="http://schemas.microsoft.com/office/drawing/2014/main" val="20000"/>
                    </a:ext>
                  </a:extLst>
                </a:gridCol>
                <a:gridCol w="2610975">
                  <a:extLst>
                    <a:ext uri="{9D8B030D-6E8A-4147-A177-3AD203B41FA5}">
                      <a16:colId xmlns:a16="http://schemas.microsoft.com/office/drawing/2014/main" val="20001"/>
                    </a:ext>
                  </a:extLst>
                </a:gridCol>
                <a:gridCol w="1616402">
                  <a:extLst>
                    <a:ext uri="{9D8B030D-6E8A-4147-A177-3AD203B41FA5}">
                      <a16:colId xmlns:a16="http://schemas.microsoft.com/office/drawing/2014/main" val="20002"/>
                    </a:ext>
                  </a:extLst>
                </a:gridCol>
                <a:gridCol w="2610975">
                  <a:extLst>
                    <a:ext uri="{9D8B030D-6E8A-4147-A177-3AD203B41FA5}">
                      <a16:colId xmlns:a16="http://schemas.microsoft.com/office/drawing/2014/main" val="20003"/>
                    </a:ext>
                  </a:extLst>
                </a:gridCol>
              </a:tblGrid>
              <a:tr h="183293">
                <a:tc>
                  <a:txBody>
                    <a:bodyPr/>
                    <a:lstStyle/>
                    <a:p>
                      <a:pPr algn="ctr">
                        <a:spcAft>
                          <a:spcPts val="0"/>
                        </a:spcAft>
                      </a:pPr>
                      <a:r>
                        <a:rPr lang="zh-TW" sz="1200" b="1" kern="100" dirty="0">
                          <a:solidFill>
                            <a:srgbClr val="000000"/>
                          </a:solidFill>
                          <a:latin typeface="微軟正黑體" pitchFamily="34" charset="-120"/>
                          <a:ea typeface="微軟正黑體" pitchFamily="34" charset="-120"/>
                          <a:cs typeface="標楷體"/>
                        </a:rPr>
                        <a:t>服務領域 </a:t>
                      </a:r>
                    </a:p>
                  </a:txBody>
                  <a:tcPr marL="57767" marR="57767" marT="0" marB="0">
                    <a:lnL w="12700" cap="flat" cmpd="sng" algn="ctr">
                      <a:solidFill>
                        <a:srgbClr val="CF7B79"/>
                      </a:solidFill>
                      <a:prstDash val="solid"/>
                      <a:round/>
                      <a:headEnd type="none" w="med" len="med"/>
                      <a:tailEnd type="none" w="med" len="med"/>
                    </a:lnL>
                    <a:lnR>
                      <a:noFill/>
                    </a:lnR>
                    <a:lnT w="12700" cap="flat" cmpd="sng" algn="ctr">
                      <a:solidFill>
                        <a:srgbClr val="CF7B79"/>
                      </a:solidFill>
                      <a:prstDash val="solid"/>
                      <a:round/>
                      <a:headEnd type="none" w="med" len="med"/>
                      <a:tailEnd type="none" w="med" len="med"/>
                    </a:lnT>
                    <a:lnB w="12700" cap="flat" cmpd="sng" algn="ctr">
                      <a:solidFill>
                        <a:srgbClr val="CF7B79"/>
                      </a:solidFill>
                      <a:prstDash val="solid"/>
                      <a:round/>
                      <a:headEnd type="none" w="med" len="med"/>
                      <a:tailEnd type="none" w="med" len="med"/>
                    </a:lnB>
                    <a:solidFill>
                      <a:schemeClr val="tx1">
                        <a:lumMod val="40000"/>
                        <a:lumOff val="60000"/>
                      </a:schemeClr>
                    </a:solidFill>
                  </a:tcPr>
                </a:tc>
                <a:tc>
                  <a:txBody>
                    <a:bodyPr/>
                    <a:lstStyle/>
                    <a:p>
                      <a:pPr algn="ctr">
                        <a:spcAft>
                          <a:spcPts val="0"/>
                        </a:spcAft>
                      </a:pPr>
                      <a:r>
                        <a:rPr lang="zh-TW" sz="1200" b="1" kern="100" dirty="0">
                          <a:solidFill>
                            <a:srgbClr val="000000"/>
                          </a:solidFill>
                          <a:latin typeface="微軟正黑體" pitchFamily="34" charset="-120"/>
                          <a:ea typeface="微軟正黑體" pitchFamily="34" charset="-120"/>
                          <a:cs typeface="標楷體"/>
                        </a:rPr>
                        <a:t>使用者服務項目</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txBody>
                  <a:tcPr marL="57767" marR="57767" marT="0" marB="0">
                    <a:lnL>
                      <a:noFill/>
                    </a:lnL>
                    <a:lnR>
                      <a:noFill/>
                    </a:lnR>
                    <a:lnT w="12700" cap="flat" cmpd="sng" algn="ctr">
                      <a:solidFill>
                        <a:srgbClr val="CF7B79"/>
                      </a:solidFill>
                      <a:prstDash val="solid"/>
                      <a:round/>
                      <a:headEnd type="none" w="med" len="med"/>
                      <a:tailEnd type="none" w="med" len="med"/>
                    </a:lnT>
                    <a:lnB w="12700" cap="flat" cmpd="sng" algn="ctr">
                      <a:solidFill>
                        <a:srgbClr val="CF7B79"/>
                      </a:solidFill>
                      <a:prstDash val="solid"/>
                      <a:round/>
                      <a:headEnd type="none" w="med" len="med"/>
                      <a:tailEnd type="none" w="med" len="med"/>
                    </a:lnB>
                    <a:solidFill>
                      <a:schemeClr val="tx1">
                        <a:lumMod val="40000"/>
                        <a:lumOff val="60000"/>
                      </a:schemeClr>
                    </a:solidFill>
                  </a:tcPr>
                </a:tc>
                <a:tc>
                  <a:txBody>
                    <a:bodyPr/>
                    <a:lstStyle/>
                    <a:p>
                      <a:pPr algn="ctr">
                        <a:spcAft>
                          <a:spcPts val="0"/>
                        </a:spcAft>
                      </a:pPr>
                      <a:r>
                        <a:rPr lang="zh-TW" sz="1200" b="1" kern="100" dirty="0">
                          <a:solidFill>
                            <a:srgbClr val="000000"/>
                          </a:solidFill>
                          <a:latin typeface="微軟正黑體" pitchFamily="34" charset="-120"/>
                          <a:ea typeface="微軟正黑體" pitchFamily="34" charset="-120"/>
                          <a:cs typeface="標楷體"/>
                        </a:rPr>
                        <a:t>服務領域</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txBody>
                  <a:tcPr marL="57767" marR="57767" marT="0" marB="0">
                    <a:lnL>
                      <a:noFill/>
                    </a:lnL>
                    <a:lnR>
                      <a:noFill/>
                    </a:lnR>
                    <a:lnT w="12700" cap="flat" cmpd="sng" algn="ctr">
                      <a:solidFill>
                        <a:srgbClr val="CF7B79"/>
                      </a:solidFill>
                      <a:prstDash val="solid"/>
                      <a:round/>
                      <a:headEnd type="none" w="med" len="med"/>
                      <a:tailEnd type="none" w="med" len="med"/>
                    </a:lnT>
                    <a:lnB w="12700" cap="flat" cmpd="sng" algn="ctr">
                      <a:solidFill>
                        <a:srgbClr val="CF7B79"/>
                      </a:solidFill>
                      <a:prstDash val="solid"/>
                      <a:round/>
                      <a:headEnd type="none" w="med" len="med"/>
                      <a:tailEnd type="none" w="med" len="med"/>
                    </a:lnB>
                    <a:solidFill>
                      <a:schemeClr val="tx1">
                        <a:lumMod val="40000"/>
                        <a:lumOff val="60000"/>
                      </a:schemeClr>
                    </a:solidFill>
                  </a:tcPr>
                </a:tc>
                <a:tc>
                  <a:txBody>
                    <a:bodyPr/>
                    <a:lstStyle/>
                    <a:p>
                      <a:pPr algn="ctr">
                        <a:spcAft>
                          <a:spcPts val="0"/>
                        </a:spcAft>
                      </a:pPr>
                      <a:r>
                        <a:rPr lang="zh-TW" sz="1200" b="1" kern="100" dirty="0">
                          <a:solidFill>
                            <a:srgbClr val="000000"/>
                          </a:solidFill>
                          <a:latin typeface="微軟正黑體" pitchFamily="34" charset="-120"/>
                          <a:ea typeface="微軟正黑體" pitchFamily="34" charset="-120"/>
                          <a:cs typeface="標楷體"/>
                        </a:rPr>
                        <a:t>使用者服務項目</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txBody>
                  <a:tcPr marL="57767" marR="57767" marT="0" marB="0">
                    <a:lnL>
                      <a:noFill/>
                    </a:lnL>
                    <a:lnR w="12700" cap="flat" cmpd="sng" algn="ctr">
                      <a:solidFill>
                        <a:srgbClr val="CF7B79"/>
                      </a:solidFill>
                      <a:prstDash val="solid"/>
                      <a:round/>
                      <a:headEnd type="none" w="med" len="med"/>
                      <a:tailEnd type="none" w="med" len="med"/>
                    </a:lnR>
                    <a:lnT w="12700" cap="flat" cmpd="sng" algn="ctr">
                      <a:solidFill>
                        <a:srgbClr val="CF7B79"/>
                      </a:solidFill>
                      <a:prstDash val="solid"/>
                      <a:round/>
                      <a:headEnd type="none" w="med" len="med"/>
                      <a:tailEnd type="none" w="med" len="med"/>
                    </a:lnT>
                    <a:lnB w="12700" cap="flat" cmpd="sng" algn="ctr">
                      <a:solidFill>
                        <a:srgbClr val="CF7B79"/>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10000"/>
                  </a:ext>
                </a:extLst>
              </a:tr>
              <a:tr h="916466">
                <a:tc>
                  <a:txBody>
                    <a:bodyPr/>
                    <a:lstStyle/>
                    <a:p>
                      <a:pPr>
                        <a:spcAft>
                          <a:spcPts val="0"/>
                        </a:spcAft>
                      </a:pPr>
                      <a:r>
                        <a:rPr lang="zh-TW" sz="1200" b="1" kern="100" dirty="0">
                          <a:solidFill>
                            <a:srgbClr val="000000"/>
                          </a:solidFill>
                          <a:latin typeface="微軟正黑體" pitchFamily="34" charset="-120"/>
                          <a:ea typeface="微軟正黑體" pitchFamily="34" charset="-120"/>
                          <a:cs typeface="標楷體"/>
                        </a:rPr>
                        <a:t>一、先進交通管理服務</a:t>
                      </a:r>
                      <a:r>
                        <a:rPr lang="en-US" sz="1200" b="1" kern="100" dirty="0">
                          <a:solidFill>
                            <a:srgbClr val="000000"/>
                          </a:solidFill>
                          <a:latin typeface="微軟正黑體" pitchFamily="34" charset="-120"/>
                          <a:ea typeface="微軟正黑體" pitchFamily="34" charset="-120"/>
                          <a:cs typeface="Times New Roman"/>
                        </a:rPr>
                        <a:t>(ATMS) </a:t>
                      </a:r>
                      <a:endParaRPr lang="zh-TW" sz="1200" b="1" kern="100" dirty="0">
                        <a:solidFill>
                          <a:srgbClr val="000000"/>
                        </a:solidFill>
                        <a:latin typeface="微軟正黑體" pitchFamily="34" charset="-120"/>
                        <a:ea typeface="微軟正黑體" pitchFamily="34" charset="-120"/>
                        <a:cs typeface="標楷體"/>
                      </a:endParaRPr>
                    </a:p>
                  </a:txBody>
                  <a:tcPr marL="57767" marR="57767" marT="0" marB="0">
                    <a:lnL w="12700" cap="flat" cmpd="sng" algn="ctr">
                      <a:solidFill>
                        <a:srgbClr val="CF7B79"/>
                      </a:solidFill>
                      <a:prstDash val="solid"/>
                      <a:round/>
                      <a:headEnd type="none" w="med" len="med"/>
                      <a:tailEnd type="none" w="med" len="med"/>
                    </a:lnL>
                    <a:lnR>
                      <a:noFill/>
                    </a:lnR>
                    <a:lnT w="12700" cap="flat" cmpd="sng" algn="ctr">
                      <a:solidFill>
                        <a:srgbClr val="CF7B79"/>
                      </a:solidFill>
                      <a:prstDash val="solid"/>
                      <a:round/>
                      <a:headEnd type="none" w="med" len="med"/>
                      <a:tailEnd type="none" w="med" len="med"/>
                    </a:lnT>
                    <a:lnB w="12700" cap="flat" cmpd="sng" algn="ctr">
                      <a:solidFill>
                        <a:srgbClr val="CF7B79"/>
                      </a:solidFill>
                      <a:prstDash val="solid"/>
                      <a:round/>
                      <a:headEnd type="none" w="med" len="med"/>
                      <a:tailEnd type="none" w="med" len="med"/>
                    </a:lnB>
                    <a:solidFill>
                      <a:schemeClr val="accent2">
                        <a:lumMod val="20000"/>
                        <a:lumOff val="80000"/>
                      </a:schemeClr>
                    </a:solidFill>
                  </a:tcPr>
                </a:tc>
                <a:tc>
                  <a:txBody>
                    <a:bodyPr/>
                    <a:lstStyle/>
                    <a:p>
                      <a:pPr>
                        <a:spcAft>
                          <a:spcPts val="0"/>
                        </a:spcAft>
                      </a:pPr>
                      <a:r>
                        <a:rPr lang="en-US" sz="1200" b="1" kern="100" dirty="0">
                          <a:solidFill>
                            <a:srgbClr val="000000"/>
                          </a:solidFill>
                          <a:latin typeface="微軟正黑體" pitchFamily="34" charset="-120"/>
                          <a:ea typeface="微軟正黑體" pitchFamily="34" charset="-120"/>
                          <a:cs typeface="Arial"/>
                        </a:rPr>
                        <a:t>1.</a:t>
                      </a:r>
                      <a:r>
                        <a:rPr lang="zh-TW" sz="1200" b="1" kern="100" dirty="0">
                          <a:solidFill>
                            <a:srgbClr val="000000"/>
                          </a:solidFill>
                          <a:latin typeface="微軟正黑體" pitchFamily="34" charset="-120"/>
                          <a:ea typeface="微軟正黑體" pitchFamily="34" charset="-120"/>
                          <a:cs typeface="標楷體"/>
                        </a:rPr>
                        <a:t>交通控制</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2.</a:t>
                      </a:r>
                      <a:r>
                        <a:rPr lang="zh-TW" sz="1200" b="1" kern="100" dirty="0">
                          <a:solidFill>
                            <a:srgbClr val="000000"/>
                          </a:solidFill>
                          <a:latin typeface="微軟正黑體" pitchFamily="34" charset="-120"/>
                          <a:ea typeface="微軟正黑體" pitchFamily="34" charset="-120"/>
                          <a:cs typeface="標楷體"/>
                        </a:rPr>
                        <a:t>交通監控</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3.</a:t>
                      </a:r>
                      <a:r>
                        <a:rPr lang="zh-TW" sz="1200" b="1" kern="100" dirty="0">
                          <a:solidFill>
                            <a:srgbClr val="000000"/>
                          </a:solidFill>
                          <a:latin typeface="微軟正黑體" pitchFamily="34" charset="-120"/>
                          <a:ea typeface="微軟正黑體" pitchFamily="34" charset="-120"/>
                          <a:cs typeface="標楷體"/>
                        </a:rPr>
                        <a:t>事件管理</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4.</a:t>
                      </a:r>
                      <a:r>
                        <a:rPr lang="zh-TW" sz="1200" b="1" kern="100" dirty="0">
                          <a:solidFill>
                            <a:srgbClr val="000000"/>
                          </a:solidFill>
                          <a:latin typeface="微軟正黑體" pitchFamily="34" charset="-120"/>
                          <a:ea typeface="微軟正黑體" pitchFamily="34" charset="-120"/>
                          <a:cs typeface="標楷體"/>
                        </a:rPr>
                        <a:t>旅次需求管理</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5.</a:t>
                      </a:r>
                      <a:r>
                        <a:rPr lang="zh-TW" sz="1200" b="1" kern="100" dirty="0">
                          <a:solidFill>
                            <a:srgbClr val="000000"/>
                          </a:solidFill>
                          <a:latin typeface="微軟正黑體" pitchFamily="34" charset="-120"/>
                          <a:ea typeface="微軟正黑體" pitchFamily="34" charset="-120"/>
                          <a:cs typeface="標楷體"/>
                        </a:rPr>
                        <a:t>交通環境影響管理</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txBody>
                  <a:tcPr marL="57767" marR="57767" marT="0" marB="0">
                    <a:lnL>
                      <a:noFill/>
                    </a:lnL>
                    <a:lnR>
                      <a:noFill/>
                    </a:lnR>
                    <a:lnT w="12700" cap="flat" cmpd="sng" algn="ctr">
                      <a:solidFill>
                        <a:srgbClr val="CF7B79"/>
                      </a:solidFill>
                      <a:prstDash val="solid"/>
                      <a:round/>
                      <a:headEnd type="none" w="med" len="med"/>
                      <a:tailEnd type="none" w="med" len="med"/>
                    </a:lnT>
                    <a:lnB w="12700" cap="flat" cmpd="sng" algn="ctr">
                      <a:solidFill>
                        <a:srgbClr val="CF7B79"/>
                      </a:solidFill>
                      <a:prstDash val="solid"/>
                      <a:round/>
                      <a:headEnd type="none" w="med" len="med"/>
                      <a:tailEnd type="none" w="med" len="med"/>
                    </a:lnB>
                    <a:solidFill>
                      <a:schemeClr val="accent2">
                        <a:lumMod val="20000"/>
                        <a:lumOff val="80000"/>
                      </a:schemeClr>
                    </a:solidFill>
                  </a:tcPr>
                </a:tc>
                <a:tc>
                  <a:txBody>
                    <a:bodyPr/>
                    <a:lstStyle/>
                    <a:p>
                      <a:pPr>
                        <a:spcAft>
                          <a:spcPts val="0"/>
                        </a:spcAft>
                      </a:pPr>
                      <a:r>
                        <a:rPr lang="zh-TW" sz="1200" b="1" kern="100" dirty="0">
                          <a:solidFill>
                            <a:srgbClr val="000000"/>
                          </a:solidFill>
                          <a:latin typeface="微軟正黑體" pitchFamily="34" charset="-120"/>
                          <a:ea typeface="微軟正黑體" pitchFamily="34" charset="-120"/>
                          <a:cs typeface="標楷體"/>
                        </a:rPr>
                        <a:t>六、緊急救援管理服務</a:t>
                      </a:r>
                      <a:r>
                        <a:rPr lang="en-US" sz="1200" b="1" kern="100" dirty="0">
                          <a:solidFill>
                            <a:srgbClr val="000000"/>
                          </a:solidFill>
                          <a:latin typeface="微軟正黑體" pitchFamily="34" charset="-120"/>
                          <a:ea typeface="微軟正黑體" pitchFamily="34" charset="-120"/>
                          <a:cs typeface="Times New Roman"/>
                        </a:rPr>
                        <a:t>(EMS) </a:t>
                      </a:r>
                      <a:endParaRPr lang="zh-TW" sz="1200" b="1" kern="100" dirty="0">
                        <a:solidFill>
                          <a:srgbClr val="000000"/>
                        </a:solidFill>
                        <a:latin typeface="微軟正黑體" pitchFamily="34" charset="-120"/>
                        <a:ea typeface="微軟正黑體" pitchFamily="34" charset="-120"/>
                        <a:cs typeface="標楷體"/>
                      </a:endParaRPr>
                    </a:p>
                  </a:txBody>
                  <a:tcPr marL="57767" marR="57767" marT="0" marB="0">
                    <a:lnL>
                      <a:noFill/>
                    </a:lnL>
                    <a:lnR>
                      <a:noFill/>
                    </a:lnR>
                    <a:lnT w="12700" cap="flat" cmpd="sng" algn="ctr">
                      <a:solidFill>
                        <a:srgbClr val="CF7B79"/>
                      </a:solidFill>
                      <a:prstDash val="solid"/>
                      <a:round/>
                      <a:headEnd type="none" w="med" len="med"/>
                      <a:tailEnd type="none" w="med" len="med"/>
                    </a:lnT>
                    <a:lnB w="12700" cap="flat" cmpd="sng" algn="ctr">
                      <a:solidFill>
                        <a:srgbClr val="CF7B79"/>
                      </a:solidFill>
                      <a:prstDash val="solid"/>
                      <a:round/>
                      <a:headEnd type="none" w="med" len="med"/>
                      <a:tailEnd type="none" w="med" len="med"/>
                    </a:lnB>
                    <a:solidFill>
                      <a:schemeClr val="accent2">
                        <a:lumMod val="20000"/>
                        <a:lumOff val="80000"/>
                      </a:schemeClr>
                    </a:solidFill>
                  </a:tcPr>
                </a:tc>
                <a:tc>
                  <a:txBody>
                    <a:bodyPr/>
                    <a:lstStyle/>
                    <a:p>
                      <a:pPr>
                        <a:spcAft>
                          <a:spcPts val="0"/>
                        </a:spcAft>
                      </a:pPr>
                      <a:r>
                        <a:rPr lang="en-US" sz="1200" b="1" kern="100" dirty="0">
                          <a:solidFill>
                            <a:srgbClr val="000000"/>
                          </a:solidFill>
                          <a:latin typeface="微軟正黑體" pitchFamily="34" charset="-120"/>
                          <a:ea typeface="微軟正黑體" pitchFamily="34" charset="-120"/>
                          <a:cs typeface="Arial"/>
                        </a:rPr>
                        <a:t>20.</a:t>
                      </a:r>
                      <a:r>
                        <a:rPr lang="zh-TW" sz="1200" b="1" kern="100" dirty="0">
                          <a:solidFill>
                            <a:srgbClr val="000000"/>
                          </a:solidFill>
                          <a:latin typeface="微軟正黑體" pitchFamily="34" charset="-120"/>
                          <a:ea typeface="微軟正黑體" pitchFamily="34" charset="-120"/>
                          <a:cs typeface="標楷體"/>
                        </a:rPr>
                        <a:t>緊急事故通告</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21.</a:t>
                      </a:r>
                      <a:r>
                        <a:rPr lang="zh-TW" sz="1200" b="1" kern="100" dirty="0">
                          <a:solidFill>
                            <a:srgbClr val="000000"/>
                          </a:solidFill>
                          <a:latin typeface="微軟正黑體" pitchFamily="34" charset="-120"/>
                          <a:ea typeface="微軟正黑體" pitchFamily="34" charset="-120"/>
                          <a:cs typeface="標楷體"/>
                        </a:rPr>
                        <a:t>緊急救援車輛管理</a:t>
                      </a:r>
                    </a:p>
                    <a:p>
                      <a:pPr>
                        <a:spcAft>
                          <a:spcPts val="0"/>
                        </a:spcAft>
                      </a:pPr>
                      <a:r>
                        <a:rPr lang="en-US" sz="1200" b="1" kern="100" dirty="0">
                          <a:solidFill>
                            <a:srgbClr val="000000"/>
                          </a:solidFill>
                          <a:latin typeface="微軟正黑體" pitchFamily="34" charset="-120"/>
                          <a:ea typeface="微軟正黑體" pitchFamily="34" charset="-120"/>
                          <a:cs typeface="Arial"/>
                        </a:rPr>
                        <a:t>22.</a:t>
                      </a:r>
                      <a:r>
                        <a:rPr lang="zh-TW" sz="1200" b="1" kern="100" dirty="0">
                          <a:solidFill>
                            <a:srgbClr val="000000"/>
                          </a:solidFill>
                          <a:latin typeface="微軟正黑體" pitchFamily="34" charset="-120"/>
                          <a:ea typeface="微軟正黑體" pitchFamily="34" charset="-120"/>
                          <a:cs typeface="標楷體"/>
                        </a:rPr>
                        <a:t>自然災害交通管理</a:t>
                      </a:r>
                    </a:p>
                  </a:txBody>
                  <a:tcPr marL="57767" marR="57767" marT="0" marB="0">
                    <a:lnL>
                      <a:noFill/>
                    </a:lnL>
                    <a:lnR w="12700" cap="flat" cmpd="sng" algn="ctr">
                      <a:solidFill>
                        <a:srgbClr val="CF7B79"/>
                      </a:solidFill>
                      <a:prstDash val="solid"/>
                      <a:round/>
                      <a:headEnd type="none" w="med" len="med"/>
                      <a:tailEnd type="none" w="med" len="med"/>
                    </a:lnR>
                    <a:lnT w="12700" cap="flat" cmpd="sng" algn="ctr">
                      <a:solidFill>
                        <a:srgbClr val="CF7B79"/>
                      </a:solidFill>
                      <a:prstDash val="solid"/>
                      <a:round/>
                      <a:headEnd type="none" w="med" len="med"/>
                      <a:tailEnd type="none" w="med" len="med"/>
                    </a:lnT>
                    <a:lnB w="12700" cap="flat" cmpd="sng" algn="ctr">
                      <a:solidFill>
                        <a:srgbClr val="CF7B79"/>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1283051">
                <a:tc>
                  <a:txBody>
                    <a:bodyPr/>
                    <a:lstStyle/>
                    <a:p>
                      <a:pPr>
                        <a:spcAft>
                          <a:spcPts val="0"/>
                        </a:spcAft>
                      </a:pPr>
                      <a:r>
                        <a:rPr lang="zh-TW" sz="1200" b="1" kern="100" dirty="0">
                          <a:solidFill>
                            <a:srgbClr val="000000"/>
                          </a:solidFill>
                          <a:latin typeface="微軟正黑體" pitchFamily="34" charset="-120"/>
                          <a:ea typeface="微軟正黑體" pitchFamily="34" charset="-120"/>
                          <a:cs typeface="標楷體"/>
                        </a:rPr>
                        <a:t>二、先進用路人資訊服務</a:t>
                      </a:r>
                      <a:r>
                        <a:rPr lang="en-US" sz="1200" b="1" kern="100" dirty="0">
                          <a:solidFill>
                            <a:srgbClr val="000000"/>
                          </a:solidFill>
                          <a:latin typeface="微軟正黑體" pitchFamily="34" charset="-120"/>
                          <a:ea typeface="微軟正黑體" pitchFamily="34" charset="-120"/>
                          <a:cs typeface="Arial"/>
                        </a:rPr>
                        <a:t>(ATIS) </a:t>
                      </a:r>
                      <a:endParaRPr lang="zh-TW" sz="1200" b="1" kern="100" dirty="0">
                        <a:solidFill>
                          <a:srgbClr val="000000"/>
                        </a:solidFill>
                        <a:latin typeface="微軟正黑體" pitchFamily="34" charset="-120"/>
                        <a:ea typeface="微軟正黑體" pitchFamily="34" charset="-120"/>
                        <a:cs typeface="標楷體"/>
                      </a:endParaRPr>
                    </a:p>
                  </a:txBody>
                  <a:tcPr marL="57767" marR="57767" marT="0" marB="0">
                    <a:lnL w="12700" cap="flat" cmpd="sng" algn="ctr">
                      <a:solidFill>
                        <a:srgbClr val="CF7B79"/>
                      </a:solidFill>
                      <a:prstDash val="solid"/>
                      <a:round/>
                      <a:headEnd type="none" w="med" len="med"/>
                      <a:tailEnd type="none" w="med" len="med"/>
                    </a:lnL>
                    <a:lnR>
                      <a:noFill/>
                    </a:lnR>
                    <a:lnT w="12700" cap="flat" cmpd="sng" algn="ctr">
                      <a:solidFill>
                        <a:srgbClr val="CF7B79"/>
                      </a:solidFill>
                      <a:prstDash val="solid"/>
                      <a:round/>
                      <a:headEnd type="none" w="med" len="med"/>
                      <a:tailEnd type="none" w="med" len="med"/>
                    </a:lnT>
                    <a:lnB w="12700" cap="flat" cmpd="sng" algn="ctr">
                      <a:solidFill>
                        <a:srgbClr val="CF7B79"/>
                      </a:solidFill>
                      <a:prstDash val="solid"/>
                      <a:round/>
                      <a:headEnd type="none" w="med" len="med"/>
                      <a:tailEnd type="none" w="med" len="med"/>
                    </a:lnB>
                    <a:solidFill>
                      <a:srgbClr val="FF99FF"/>
                    </a:solidFill>
                  </a:tcPr>
                </a:tc>
                <a:tc>
                  <a:txBody>
                    <a:bodyPr/>
                    <a:lstStyle/>
                    <a:p>
                      <a:pPr>
                        <a:spcAft>
                          <a:spcPts val="0"/>
                        </a:spcAft>
                      </a:pPr>
                      <a:r>
                        <a:rPr lang="en-US" sz="1200" b="1" kern="100" dirty="0">
                          <a:solidFill>
                            <a:srgbClr val="000000"/>
                          </a:solidFill>
                          <a:latin typeface="微軟正黑體" pitchFamily="34" charset="-120"/>
                          <a:ea typeface="微軟正黑體" pitchFamily="34" charset="-120"/>
                          <a:cs typeface="Arial"/>
                        </a:rPr>
                        <a:t>6.</a:t>
                      </a:r>
                      <a:r>
                        <a:rPr lang="zh-TW" sz="1200" b="1" kern="100" dirty="0">
                          <a:solidFill>
                            <a:srgbClr val="000000"/>
                          </a:solidFill>
                          <a:latin typeface="微軟正黑體" pitchFamily="34" charset="-120"/>
                          <a:ea typeface="微軟正黑體" pitchFamily="34" charset="-120"/>
                          <a:cs typeface="標楷體"/>
                        </a:rPr>
                        <a:t>路徑導引</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7.</a:t>
                      </a:r>
                      <a:r>
                        <a:rPr lang="zh-TW" sz="1200" b="1" kern="100" dirty="0">
                          <a:solidFill>
                            <a:srgbClr val="000000"/>
                          </a:solidFill>
                          <a:latin typeface="微軟正黑體" pitchFamily="34" charset="-120"/>
                          <a:ea typeface="微軟正黑體" pitchFamily="34" charset="-120"/>
                          <a:cs typeface="標楷體"/>
                        </a:rPr>
                        <a:t>旅行者資訊</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8.</a:t>
                      </a:r>
                      <a:r>
                        <a:rPr lang="zh-TW" sz="1200" b="1" kern="100" dirty="0">
                          <a:solidFill>
                            <a:srgbClr val="000000"/>
                          </a:solidFill>
                          <a:latin typeface="微軟正黑體" pitchFamily="34" charset="-120"/>
                          <a:ea typeface="微軟正黑體" pitchFamily="34" charset="-120"/>
                          <a:cs typeface="標楷體"/>
                        </a:rPr>
                        <a:t>旅行中駕駛資訊</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9.</a:t>
                      </a:r>
                      <a:r>
                        <a:rPr lang="zh-TW" sz="1200" b="1" kern="100" dirty="0">
                          <a:solidFill>
                            <a:srgbClr val="000000"/>
                          </a:solidFill>
                          <a:latin typeface="微軟正黑體" pitchFamily="34" charset="-120"/>
                          <a:ea typeface="微軟正黑體" pitchFamily="34" charset="-120"/>
                          <a:cs typeface="標楷體"/>
                        </a:rPr>
                        <a:t>行前旅行資訊</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10.</a:t>
                      </a:r>
                      <a:r>
                        <a:rPr lang="zh-TW" sz="1200" b="1" kern="100" dirty="0">
                          <a:solidFill>
                            <a:srgbClr val="000000"/>
                          </a:solidFill>
                          <a:latin typeface="微軟正黑體" pitchFamily="34" charset="-120"/>
                          <a:ea typeface="微軟正黑體" pitchFamily="34" charset="-120"/>
                          <a:cs typeface="標楷體"/>
                        </a:rPr>
                        <a:t>共乘配對與預約服務</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txBody>
                  <a:tcPr marL="57767" marR="57767" marT="0" marB="0">
                    <a:lnL>
                      <a:noFill/>
                    </a:lnL>
                    <a:lnR>
                      <a:noFill/>
                    </a:lnR>
                    <a:lnT w="12700" cap="flat" cmpd="sng" algn="ctr">
                      <a:solidFill>
                        <a:srgbClr val="CF7B79"/>
                      </a:solidFill>
                      <a:prstDash val="solid"/>
                      <a:round/>
                      <a:headEnd type="none" w="med" len="med"/>
                      <a:tailEnd type="none" w="med" len="med"/>
                    </a:lnT>
                    <a:lnB w="12700" cap="flat" cmpd="sng" algn="ctr">
                      <a:solidFill>
                        <a:srgbClr val="CF7B79"/>
                      </a:solidFill>
                      <a:prstDash val="solid"/>
                      <a:round/>
                      <a:headEnd type="none" w="med" len="med"/>
                      <a:tailEnd type="none" w="med" len="med"/>
                    </a:lnB>
                    <a:solidFill>
                      <a:srgbClr val="FF99FF"/>
                    </a:solidFill>
                  </a:tcPr>
                </a:tc>
                <a:tc>
                  <a:txBody>
                    <a:bodyPr/>
                    <a:lstStyle/>
                    <a:p>
                      <a:pPr>
                        <a:spcAft>
                          <a:spcPts val="0"/>
                        </a:spcAft>
                      </a:pPr>
                      <a:r>
                        <a:rPr lang="zh-TW" sz="1200" b="1" kern="100" dirty="0">
                          <a:solidFill>
                            <a:srgbClr val="000000"/>
                          </a:solidFill>
                          <a:latin typeface="微軟正黑體" pitchFamily="34" charset="-120"/>
                          <a:ea typeface="微軟正黑體" pitchFamily="34" charset="-120"/>
                          <a:cs typeface="標楷體"/>
                        </a:rPr>
                        <a:t>七、先進車輛控制及安全服務</a:t>
                      </a:r>
                      <a:r>
                        <a:rPr lang="en-US" sz="1200" b="1" kern="100" dirty="0">
                          <a:solidFill>
                            <a:srgbClr val="000000"/>
                          </a:solidFill>
                          <a:latin typeface="微軟正黑體" pitchFamily="34" charset="-120"/>
                          <a:ea typeface="微軟正黑體" pitchFamily="34" charset="-120"/>
                          <a:cs typeface="Arial"/>
                        </a:rPr>
                        <a:t>(AVCSS) </a:t>
                      </a:r>
                      <a:endParaRPr lang="zh-TW" sz="1200" b="1" kern="100" dirty="0">
                        <a:solidFill>
                          <a:srgbClr val="000000"/>
                        </a:solidFill>
                        <a:latin typeface="微軟正黑體" pitchFamily="34" charset="-120"/>
                        <a:ea typeface="微軟正黑體" pitchFamily="34" charset="-120"/>
                        <a:cs typeface="標楷體"/>
                      </a:endParaRPr>
                    </a:p>
                  </a:txBody>
                  <a:tcPr marL="57767" marR="57767" marT="0" marB="0">
                    <a:lnL>
                      <a:noFill/>
                    </a:lnL>
                    <a:lnR>
                      <a:noFill/>
                    </a:lnR>
                    <a:lnT w="12700" cap="flat" cmpd="sng" algn="ctr">
                      <a:solidFill>
                        <a:srgbClr val="CF7B79"/>
                      </a:solidFill>
                      <a:prstDash val="solid"/>
                      <a:round/>
                      <a:headEnd type="none" w="med" len="med"/>
                      <a:tailEnd type="none" w="med" len="med"/>
                    </a:lnT>
                    <a:lnB w="12700" cap="flat" cmpd="sng" algn="ctr">
                      <a:solidFill>
                        <a:srgbClr val="CF7B79"/>
                      </a:solidFill>
                      <a:prstDash val="solid"/>
                      <a:round/>
                      <a:headEnd type="none" w="med" len="med"/>
                      <a:tailEnd type="none" w="med" len="med"/>
                    </a:lnB>
                    <a:solidFill>
                      <a:schemeClr val="accent2">
                        <a:lumMod val="20000"/>
                        <a:lumOff val="80000"/>
                      </a:schemeClr>
                    </a:solidFill>
                  </a:tcPr>
                </a:tc>
                <a:tc>
                  <a:txBody>
                    <a:bodyPr/>
                    <a:lstStyle/>
                    <a:p>
                      <a:pPr>
                        <a:spcAft>
                          <a:spcPts val="0"/>
                        </a:spcAft>
                      </a:pPr>
                      <a:r>
                        <a:rPr lang="en-US" sz="1200" b="1" kern="100" dirty="0">
                          <a:solidFill>
                            <a:srgbClr val="000000"/>
                          </a:solidFill>
                          <a:latin typeface="微軟正黑體" pitchFamily="34" charset="-120"/>
                          <a:ea typeface="微軟正黑體" pitchFamily="34" charset="-120"/>
                          <a:cs typeface="Arial"/>
                        </a:rPr>
                        <a:t>23.</a:t>
                      </a:r>
                      <a:r>
                        <a:rPr lang="zh-TW" sz="1200" b="1" kern="100" dirty="0">
                          <a:solidFill>
                            <a:srgbClr val="000000"/>
                          </a:solidFill>
                          <a:latin typeface="微軟正黑體" pitchFamily="34" charset="-120"/>
                          <a:ea typeface="微軟正黑體" pitchFamily="34" charset="-120"/>
                          <a:cs typeface="標楷體"/>
                        </a:rPr>
                        <a:t>縱向防撞</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24.</a:t>
                      </a:r>
                      <a:r>
                        <a:rPr lang="zh-TW" sz="1200" b="1" kern="100" dirty="0">
                          <a:solidFill>
                            <a:srgbClr val="000000"/>
                          </a:solidFill>
                          <a:latin typeface="微軟正黑體" pitchFamily="34" charset="-120"/>
                          <a:ea typeface="微軟正黑體" pitchFamily="34" charset="-120"/>
                          <a:cs typeface="標楷體"/>
                        </a:rPr>
                        <a:t>側向防撞</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25.</a:t>
                      </a:r>
                      <a:r>
                        <a:rPr lang="zh-TW" sz="1200" b="1" kern="100" dirty="0">
                          <a:solidFill>
                            <a:srgbClr val="000000"/>
                          </a:solidFill>
                          <a:latin typeface="微軟正黑體" pitchFamily="34" charset="-120"/>
                          <a:ea typeface="微軟正黑體" pitchFamily="34" charset="-120"/>
                          <a:cs typeface="標楷體"/>
                        </a:rPr>
                        <a:t>路口防撞</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26.</a:t>
                      </a:r>
                      <a:r>
                        <a:rPr lang="zh-TW" sz="1200" b="1" kern="100" dirty="0">
                          <a:solidFill>
                            <a:srgbClr val="000000"/>
                          </a:solidFill>
                          <a:latin typeface="微軟正黑體" pitchFamily="34" charset="-120"/>
                          <a:ea typeface="微軟正黑體" pitchFamily="34" charset="-120"/>
                          <a:cs typeface="標楷體"/>
                        </a:rPr>
                        <a:t>視覺改善</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27.</a:t>
                      </a:r>
                      <a:r>
                        <a:rPr lang="zh-TW" sz="1200" b="1" kern="100" dirty="0">
                          <a:solidFill>
                            <a:srgbClr val="000000"/>
                          </a:solidFill>
                          <a:latin typeface="微軟正黑體" pitchFamily="34" charset="-120"/>
                          <a:ea typeface="微軟正黑體" pitchFamily="34" charset="-120"/>
                          <a:cs typeface="標楷體"/>
                        </a:rPr>
                        <a:t>安全準備</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28.</a:t>
                      </a:r>
                      <a:r>
                        <a:rPr lang="zh-TW" sz="1200" b="1" kern="100" dirty="0">
                          <a:solidFill>
                            <a:srgbClr val="000000"/>
                          </a:solidFill>
                          <a:latin typeface="微軟正黑體" pitchFamily="34" charset="-120"/>
                          <a:ea typeface="微軟正黑體" pitchFamily="34" charset="-120"/>
                          <a:cs typeface="標楷體"/>
                        </a:rPr>
                        <a:t>碰撞前安全防護</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29.</a:t>
                      </a:r>
                      <a:r>
                        <a:rPr lang="zh-TW" sz="1200" b="1" kern="100" dirty="0">
                          <a:solidFill>
                            <a:srgbClr val="000000"/>
                          </a:solidFill>
                          <a:latin typeface="微軟正黑體" pitchFamily="34" charset="-120"/>
                          <a:ea typeface="微軟正黑體" pitchFamily="34" charset="-120"/>
                          <a:cs typeface="標楷體"/>
                        </a:rPr>
                        <a:t>自動車輛駕駛</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txBody>
                  <a:tcPr marL="57767" marR="57767" marT="0" marB="0">
                    <a:lnL>
                      <a:noFill/>
                    </a:lnL>
                    <a:lnR w="12700" cap="flat" cmpd="sng" algn="ctr">
                      <a:solidFill>
                        <a:srgbClr val="CF7B79"/>
                      </a:solidFill>
                      <a:prstDash val="solid"/>
                      <a:round/>
                      <a:headEnd type="none" w="med" len="med"/>
                      <a:tailEnd type="none" w="med" len="med"/>
                    </a:lnR>
                    <a:lnT w="12700" cap="flat" cmpd="sng" algn="ctr">
                      <a:solidFill>
                        <a:srgbClr val="CF7B79"/>
                      </a:solidFill>
                      <a:prstDash val="solid"/>
                      <a:round/>
                      <a:headEnd type="none" w="med" len="med"/>
                      <a:tailEnd type="none" w="med" len="med"/>
                    </a:lnT>
                    <a:lnB w="12700" cap="flat" cmpd="sng" algn="ctr">
                      <a:solidFill>
                        <a:srgbClr val="CF7B79"/>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549880">
                <a:tc>
                  <a:txBody>
                    <a:bodyPr/>
                    <a:lstStyle/>
                    <a:p>
                      <a:pPr>
                        <a:spcAft>
                          <a:spcPts val="0"/>
                        </a:spcAft>
                      </a:pPr>
                      <a:r>
                        <a:rPr lang="zh-TW" sz="1200" b="1" kern="100" dirty="0">
                          <a:solidFill>
                            <a:srgbClr val="000000"/>
                          </a:solidFill>
                          <a:latin typeface="微軟正黑體" pitchFamily="34" charset="-120"/>
                          <a:ea typeface="微軟正黑體" pitchFamily="34" charset="-120"/>
                          <a:cs typeface="標楷體"/>
                        </a:rPr>
                        <a:t>三、先進大眾運輸服務</a:t>
                      </a:r>
                      <a:r>
                        <a:rPr lang="en-US" sz="1200" b="1" kern="100" dirty="0">
                          <a:solidFill>
                            <a:srgbClr val="000000"/>
                          </a:solidFill>
                          <a:latin typeface="微軟正黑體" pitchFamily="34" charset="-120"/>
                          <a:ea typeface="微軟正黑體" pitchFamily="34" charset="-120"/>
                          <a:cs typeface="Times New Roman"/>
                        </a:rPr>
                        <a:t>(APTS) </a:t>
                      </a:r>
                      <a:endParaRPr lang="zh-TW" sz="1200" b="1" kern="100" dirty="0">
                        <a:solidFill>
                          <a:srgbClr val="000000"/>
                        </a:solidFill>
                        <a:latin typeface="微軟正黑體" pitchFamily="34" charset="-120"/>
                        <a:ea typeface="微軟正黑體" pitchFamily="34" charset="-120"/>
                        <a:cs typeface="標楷體"/>
                      </a:endParaRPr>
                    </a:p>
                  </a:txBody>
                  <a:tcPr marL="57767" marR="57767" marT="0" marB="0">
                    <a:lnL w="12700" cap="flat" cmpd="sng" algn="ctr">
                      <a:solidFill>
                        <a:srgbClr val="CF7B79"/>
                      </a:solidFill>
                      <a:prstDash val="solid"/>
                      <a:round/>
                      <a:headEnd type="none" w="med" len="med"/>
                      <a:tailEnd type="none" w="med" len="med"/>
                    </a:lnL>
                    <a:lnR>
                      <a:noFill/>
                    </a:lnR>
                    <a:lnT w="12700" cap="flat" cmpd="sng" algn="ctr">
                      <a:solidFill>
                        <a:srgbClr val="CF7B79"/>
                      </a:solidFill>
                      <a:prstDash val="solid"/>
                      <a:round/>
                      <a:headEnd type="none" w="med" len="med"/>
                      <a:tailEnd type="none" w="med" len="med"/>
                    </a:lnT>
                    <a:lnB w="12700" cap="flat" cmpd="sng" algn="ctr">
                      <a:solidFill>
                        <a:srgbClr val="CF7B79"/>
                      </a:solidFill>
                      <a:prstDash val="solid"/>
                      <a:round/>
                      <a:headEnd type="none" w="med" len="med"/>
                      <a:tailEnd type="none" w="med" len="med"/>
                    </a:lnB>
                    <a:solidFill>
                      <a:srgbClr val="FF99FF"/>
                    </a:solidFill>
                  </a:tcPr>
                </a:tc>
                <a:tc>
                  <a:txBody>
                    <a:bodyPr/>
                    <a:lstStyle/>
                    <a:p>
                      <a:pPr>
                        <a:spcAft>
                          <a:spcPts val="0"/>
                        </a:spcAft>
                      </a:pPr>
                      <a:r>
                        <a:rPr lang="en-US" sz="1200" b="1" kern="100" dirty="0">
                          <a:solidFill>
                            <a:srgbClr val="000000"/>
                          </a:solidFill>
                          <a:latin typeface="微軟正黑體" pitchFamily="34" charset="-120"/>
                          <a:ea typeface="微軟正黑體" pitchFamily="34" charset="-120"/>
                          <a:cs typeface="Arial"/>
                        </a:rPr>
                        <a:t>11.</a:t>
                      </a:r>
                      <a:r>
                        <a:rPr lang="zh-TW" sz="1200" b="1" kern="100" dirty="0">
                          <a:solidFill>
                            <a:srgbClr val="000000"/>
                          </a:solidFill>
                          <a:latin typeface="微軟正黑體" pitchFamily="34" charset="-120"/>
                          <a:ea typeface="微軟正黑體" pitchFamily="34" charset="-120"/>
                          <a:cs typeface="標楷體"/>
                        </a:rPr>
                        <a:t>行程中大眾運輸資訊</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12.</a:t>
                      </a:r>
                      <a:r>
                        <a:rPr lang="zh-TW" sz="1200" b="1" kern="100" dirty="0">
                          <a:solidFill>
                            <a:srgbClr val="000000"/>
                          </a:solidFill>
                          <a:latin typeface="微軟正黑體" pitchFamily="34" charset="-120"/>
                          <a:ea typeface="微軟正黑體" pitchFamily="34" charset="-120"/>
                          <a:cs typeface="標楷體"/>
                        </a:rPr>
                        <a:t>大眾運輸營運管理</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13.</a:t>
                      </a:r>
                      <a:r>
                        <a:rPr lang="zh-TW" sz="1200" b="1" kern="100" dirty="0">
                          <a:solidFill>
                            <a:srgbClr val="000000"/>
                          </a:solidFill>
                          <a:latin typeface="微軟正黑體" pitchFamily="34" charset="-120"/>
                          <a:ea typeface="微軟正黑體" pitchFamily="34" charset="-120"/>
                          <a:cs typeface="標楷體"/>
                        </a:rPr>
                        <a:t>大眾運輸車輛安全</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txBody>
                  <a:tcPr marL="57767" marR="57767" marT="0" marB="0">
                    <a:lnL>
                      <a:noFill/>
                    </a:lnL>
                    <a:lnR>
                      <a:noFill/>
                    </a:lnR>
                    <a:lnT w="12700" cap="flat" cmpd="sng" algn="ctr">
                      <a:solidFill>
                        <a:srgbClr val="CF7B79"/>
                      </a:solidFill>
                      <a:prstDash val="solid"/>
                      <a:round/>
                      <a:headEnd type="none" w="med" len="med"/>
                      <a:tailEnd type="none" w="med" len="med"/>
                    </a:lnT>
                    <a:lnB w="12700" cap="flat" cmpd="sng" algn="ctr">
                      <a:solidFill>
                        <a:srgbClr val="CF7B79"/>
                      </a:solidFill>
                      <a:prstDash val="solid"/>
                      <a:round/>
                      <a:headEnd type="none" w="med" len="med"/>
                      <a:tailEnd type="none" w="med" len="med"/>
                    </a:lnB>
                    <a:solidFill>
                      <a:srgbClr val="FF99FF"/>
                    </a:solidFill>
                  </a:tcPr>
                </a:tc>
                <a:tc>
                  <a:txBody>
                    <a:bodyPr/>
                    <a:lstStyle/>
                    <a:p>
                      <a:pPr>
                        <a:spcAft>
                          <a:spcPts val="0"/>
                        </a:spcAft>
                      </a:pPr>
                      <a:r>
                        <a:rPr lang="zh-TW" sz="1200" b="1" kern="100" dirty="0">
                          <a:solidFill>
                            <a:srgbClr val="000000"/>
                          </a:solidFill>
                          <a:latin typeface="微軟正黑體" pitchFamily="34" charset="-120"/>
                          <a:ea typeface="微軟正黑體" pitchFamily="34" charset="-120"/>
                          <a:cs typeface="標楷體"/>
                        </a:rPr>
                        <a:t>八、弱勢使用者保護服務（</a:t>
                      </a:r>
                      <a:r>
                        <a:rPr lang="en-US" sz="1200" b="1" kern="100" dirty="0">
                          <a:solidFill>
                            <a:srgbClr val="000000"/>
                          </a:solidFill>
                          <a:latin typeface="微軟正黑體" pitchFamily="34" charset="-120"/>
                          <a:ea typeface="微軟正黑體" pitchFamily="34" charset="-120"/>
                          <a:cs typeface="Times New Roman"/>
                        </a:rPr>
                        <a:t>VIPS</a:t>
                      </a:r>
                      <a:r>
                        <a:rPr lang="zh-TW" sz="1200" b="1" kern="100" dirty="0">
                          <a:solidFill>
                            <a:srgbClr val="000000"/>
                          </a:solidFill>
                          <a:latin typeface="微軟正黑體" pitchFamily="34" charset="-120"/>
                          <a:ea typeface="微軟正黑體" pitchFamily="34" charset="-120"/>
                          <a:cs typeface="標楷體"/>
                        </a:rPr>
                        <a:t>）</a:t>
                      </a:r>
                    </a:p>
                  </a:txBody>
                  <a:tcPr marL="57767" marR="57767" marT="0" marB="0">
                    <a:lnL>
                      <a:noFill/>
                    </a:lnL>
                    <a:lnR>
                      <a:noFill/>
                    </a:lnR>
                    <a:lnT w="12700" cap="flat" cmpd="sng" algn="ctr">
                      <a:solidFill>
                        <a:srgbClr val="CF7B79"/>
                      </a:solidFill>
                      <a:prstDash val="solid"/>
                      <a:round/>
                      <a:headEnd type="none" w="med" len="med"/>
                      <a:tailEnd type="none" w="med" len="med"/>
                    </a:lnT>
                    <a:lnB w="12700" cap="flat" cmpd="sng" algn="ctr">
                      <a:solidFill>
                        <a:srgbClr val="CF7B79"/>
                      </a:solidFill>
                      <a:prstDash val="solid"/>
                      <a:round/>
                      <a:headEnd type="none" w="med" len="med"/>
                      <a:tailEnd type="none" w="med" len="med"/>
                    </a:lnB>
                    <a:solidFill>
                      <a:schemeClr val="accent2">
                        <a:lumMod val="20000"/>
                        <a:lumOff val="80000"/>
                      </a:schemeClr>
                    </a:solidFill>
                  </a:tcPr>
                </a:tc>
                <a:tc>
                  <a:txBody>
                    <a:bodyPr/>
                    <a:lstStyle/>
                    <a:p>
                      <a:pPr>
                        <a:spcAft>
                          <a:spcPts val="0"/>
                        </a:spcAft>
                      </a:pPr>
                      <a:r>
                        <a:rPr lang="en-US" sz="1200" b="1" kern="100" dirty="0">
                          <a:solidFill>
                            <a:srgbClr val="000000"/>
                          </a:solidFill>
                          <a:latin typeface="微軟正黑體" pitchFamily="34" charset="-120"/>
                          <a:ea typeface="微軟正黑體" pitchFamily="34" charset="-120"/>
                          <a:cs typeface="Arial"/>
                        </a:rPr>
                        <a:t>30.</a:t>
                      </a:r>
                      <a:r>
                        <a:rPr lang="zh-TW" sz="1200" b="1" kern="100" dirty="0">
                          <a:solidFill>
                            <a:srgbClr val="000000"/>
                          </a:solidFill>
                          <a:latin typeface="微軟正黑體" pitchFamily="34" charset="-120"/>
                          <a:ea typeface="微軟正黑體" pitchFamily="34" charset="-120"/>
                          <a:cs typeface="標楷體"/>
                        </a:rPr>
                        <a:t>行人</a:t>
                      </a:r>
                      <a:r>
                        <a:rPr lang="en-US" sz="1200" b="1" kern="100" dirty="0">
                          <a:solidFill>
                            <a:srgbClr val="000000"/>
                          </a:solidFill>
                          <a:latin typeface="微軟正黑體" pitchFamily="34" charset="-120"/>
                          <a:ea typeface="微軟正黑體" pitchFamily="34" charset="-120"/>
                          <a:cs typeface="Arial"/>
                        </a:rPr>
                        <a:t>/</a:t>
                      </a:r>
                      <a:r>
                        <a:rPr lang="zh-TW" sz="1200" b="1" kern="100" dirty="0">
                          <a:solidFill>
                            <a:srgbClr val="000000"/>
                          </a:solidFill>
                          <a:latin typeface="微軟正黑體" pitchFamily="34" charset="-120"/>
                          <a:ea typeface="微軟正黑體" pitchFamily="34" charset="-120"/>
                          <a:cs typeface="標楷體"/>
                        </a:rPr>
                        <a:t>自行車騎士安全</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31.</a:t>
                      </a:r>
                      <a:r>
                        <a:rPr lang="zh-TW" sz="1200" b="1" kern="100" dirty="0">
                          <a:solidFill>
                            <a:srgbClr val="000000"/>
                          </a:solidFill>
                          <a:latin typeface="微軟正黑體" pitchFamily="34" charset="-120"/>
                          <a:ea typeface="微軟正黑體" pitchFamily="34" charset="-120"/>
                          <a:cs typeface="標楷體"/>
                        </a:rPr>
                        <a:t>機車騎士安全</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txBody>
                  <a:tcPr marL="57767" marR="57767" marT="0" marB="0">
                    <a:lnL>
                      <a:noFill/>
                    </a:lnL>
                    <a:lnR w="12700" cap="flat" cmpd="sng" algn="ctr">
                      <a:solidFill>
                        <a:srgbClr val="CF7B79"/>
                      </a:solidFill>
                      <a:prstDash val="solid"/>
                      <a:round/>
                      <a:headEnd type="none" w="med" len="med"/>
                      <a:tailEnd type="none" w="med" len="med"/>
                    </a:lnR>
                    <a:lnT w="12700" cap="flat" cmpd="sng" algn="ctr">
                      <a:solidFill>
                        <a:srgbClr val="CF7B79"/>
                      </a:solidFill>
                      <a:prstDash val="solid"/>
                      <a:round/>
                      <a:headEnd type="none" w="med" len="med"/>
                      <a:tailEnd type="none" w="med" len="med"/>
                    </a:lnT>
                    <a:lnB w="12700" cap="flat" cmpd="sng" algn="ctr">
                      <a:solidFill>
                        <a:srgbClr val="CF7B79"/>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916466">
                <a:tc>
                  <a:txBody>
                    <a:bodyPr/>
                    <a:lstStyle/>
                    <a:p>
                      <a:pPr>
                        <a:spcAft>
                          <a:spcPts val="0"/>
                        </a:spcAft>
                      </a:pPr>
                      <a:r>
                        <a:rPr lang="zh-TW" sz="1200" b="1" kern="100" dirty="0">
                          <a:solidFill>
                            <a:srgbClr val="000000"/>
                          </a:solidFill>
                          <a:latin typeface="微軟正黑體" pitchFamily="34" charset="-120"/>
                          <a:ea typeface="微軟正黑體" pitchFamily="34" charset="-120"/>
                          <a:cs typeface="標楷體"/>
                        </a:rPr>
                        <a:t>四、商車營運服務</a:t>
                      </a:r>
                      <a:r>
                        <a:rPr lang="en-US" sz="1200" b="1" kern="100" dirty="0">
                          <a:solidFill>
                            <a:srgbClr val="000000"/>
                          </a:solidFill>
                          <a:latin typeface="微軟正黑體" pitchFamily="34" charset="-120"/>
                          <a:ea typeface="微軟正黑體" pitchFamily="34" charset="-120"/>
                          <a:cs typeface="Times New Roman"/>
                        </a:rPr>
                        <a:t>(CVOS) </a:t>
                      </a:r>
                      <a:endParaRPr lang="zh-TW" sz="1200" b="1" kern="100" dirty="0">
                        <a:solidFill>
                          <a:srgbClr val="000000"/>
                        </a:solidFill>
                        <a:latin typeface="微軟正黑體" pitchFamily="34" charset="-120"/>
                        <a:ea typeface="微軟正黑體" pitchFamily="34" charset="-120"/>
                        <a:cs typeface="標楷體"/>
                      </a:endParaRPr>
                    </a:p>
                  </a:txBody>
                  <a:tcPr marL="57767" marR="57767" marT="0" marB="0">
                    <a:lnL w="12700" cap="flat" cmpd="sng" algn="ctr">
                      <a:solidFill>
                        <a:srgbClr val="CF7B79"/>
                      </a:solidFill>
                      <a:prstDash val="solid"/>
                      <a:round/>
                      <a:headEnd type="none" w="med" len="med"/>
                      <a:tailEnd type="none" w="med" len="med"/>
                    </a:lnL>
                    <a:lnR>
                      <a:noFill/>
                    </a:lnR>
                    <a:lnT w="12700" cap="flat" cmpd="sng" algn="ctr">
                      <a:solidFill>
                        <a:srgbClr val="CF7B79"/>
                      </a:solidFill>
                      <a:prstDash val="solid"/>
                      <a:round/>
                      <a:headEnd type="none" w="med" len="med"/>
                      <a:tailEnd type="none" w="med" len="med"/>
                    </a:lnT>
                    <a:lnB w="12700" cap="flat" cmpd="sng" algn="ctr">
                      <a:solidFill>
                        <a:srgbClr val="CF7B79"/>
                      </a:solidFill>
                      <a:prstDash val="solid"/>
                      <a:round/>
                      <a:headEnd type="none" w="med" len="med"/>
                      <a:tailEnd type="none" w="med" len="med"/>
                    </a:lnB>
                    <a:solidFill>
                      <a:srgbClr val="FF99FF"/>
                    </a:solidFill>
                  </a:tcPr>
                </a:tc>
                <a:tc>
                  <a:txBody>
                    <a:bodyPr/>
                    <a:lstStyle/>
                    <a:p>
                      <a:pPr>
                        <a:spcAft>
                          <a:spcPts val="0"/>
                        </a:spcAft>
                      </a:pPr>
                      <a:r>
                        <a:rPr lang="en-US" sz="1200" b="1" kern="100" dirty="0">
                          <a:solidFill>
                            <a:srgbClr val="000000"/>
                          </a:solidFill>
                          <a:latin typeface="微軟正黑體" pitchFamily="34" charset="-120"/>
                          <a:ea typeface="微軟正黑體" pitchFamily="34" charset="-120"/>
                          <a:cs typeface="Arial"/>
                        </a:rPr>
                        <a:t>14.</a:t>
                      </a:r>
                      <a:r>
                        <a:rPr lang="zh-TW" sz="1200" b="1" kern="100" dirty="0">
                          <a:solidFill>
                            <a:srgbClr val="000000"/>
                          </a:solidFill>
                          <a:latin typeface="微軟正黑體" pitchFamily="34" charset="-120"/>
                          <a:ea typeface="微軟正黑體" pitchFamily="34" charset="-120"/>
                          <a:cs typeface="標楷體"/>
                        </a:rPr>
                        <a:t>自動化路邊安檢</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15.</a:t>
                      </a:r>
                      <a:r>
                        <a:rPr lang="zh-TW" sz="1200" b="1" kern="100" dirty="0">
                          <a:solidFill>
                            <a:srgbClr val="000000"/>
                          </a:solidFill>
                          <a:latin typeface="微軟正黑體" pitchFamily="34" charset="-120"/>
                          <a:ea typeface="微軟正黑體" pitchFamily="34" charset="-120"/>
                          <a:cs typeface="標楷體"/>
                        </a:rPr>
                        <a:t>商用車隊管理</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16.</a:t>
                      </a:r>
                      <a:r>
                        <a:rPr lang="zh-TW" sz="1200" b="1" kern="100" dirty="0">
                          <a:solidFill>
                            <a:srgbClr val="000000"/>
                          </a:solidFill>
                          <a:latin typeface="微軟正黑體" pitchFamily="34" charset="-120"/>
                          <a:ea typeface="微軟正黑體" pitchFamily="34" charset="-120"/>
                          <a:cs typeface="標楷體"/>
                        </a:rPr>
                        <a:t>商用車輛車上安全監視</a:t>
                      </a:r>
                    </a:p>
                    <a:p>
                      <a:pPr>
                        <a:spcAft>
                          <a:spcPts val="0"/>
                        </a:spcAft>
                      </a:pPr>
                      <a:r>
                        <a:rPr lang="en-US" sz="1200" b="1" kern="100" dirty="0">
                          <a:solidFill>
                            <a:srgbClr val="000000"/>
                          </a:solidFill>
                          <a:latin typeface="微軟正黑體" pitchFamily="34" charset="-120"/>
                          <a:ea typeface="微軟正黑體" pitchFamily="34" charset="-120"/>
                          <a:cs typeface="Arial"/>
                        </a:rPr>
                        <a:t>17.</a:t>
                      </a:r>
                      <a:r>
                        <a:rPr lang="zh-TW" sz="1200" b="1" kern="100" dirty="0">
                          <a:solidFill>
                            <a:srgbClr val="000000"/>
                          </a:solidFill>
                          <a:latin typeface="微軟正黑體" pitchFamily="34" charset="-120"/>
                          <a:ea typeface="微軟正黑體" pitchFamily="34" charset="-120"/>
                          <a:cs typeface="標楷體"/>
                        </a:rPr>
                        <a:t>商用車輛電子憑證管理</a:t>
                      </a:r>
                    </a:p>
                    <a:p>
                      <a:pPr>
                        <a:spcAft>
                          <a:spcPts val="0"/>
                        </a:spcAft>
                      </a:pPr>
                      <a:r>
                        <a:rPr lang="en-US" sz="1200" b="1" kern="100" dirty="0">
                          <a:solidFill>
                            <a:srgbClr val="000000"/>
                          </a:solidFill>
                          <a:latin typeface="微軟正黑體" pitchFamily="34" charset="-120"/>
                          <a:ea typeface="微軟正黑體" pitchFamily="34" charset="-120"/>
                          <a:cs typeface="Arial"/>
                        </a:rPr>
                        <a:t>18.</a:t>
                      </a:r>
                      <a:r>
                        <a:rPr lang="zh-TW" sz="1200" b="1" kern="100" dirty="0">
                          <a:solidFill>
                            <a:srgbClr val="000000"/>
                          </a:solidFill>
                          <a:latin typeface="微軟正黑體" pitchFamily="34" charset="-120"/>
                          <a:ea typeface="微軟正黑體" pitchFamily="34" charset="-120"/>
                          <a:cs typeface="標楷體"/>
                        </a:rPr>
                        <a:t>重車安全管理</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txBody>
                  <a:tcPr marL="57767" marR="57767" marT="0" marB="0">
                    <a:lnL>
                      <a:noFill/>
                    </a:lnL>
                    <a:lnR>
                      <a:noFill/>
                    </a:lnR>
                    <a:lnT w="12700" cap="flat" cmpd="sng" algn="ctr">
                      <a:solidFill>
                        <a:srgbClr val="CF7B79"/>
                      </a:solidFill>
                      <a:prstDash val="solid"/>
                      <a:round/>
                      <a:headEnd type="none" w="med" len="med"/>
                      <a:tailEnd type="none" w="med" len="med"/>
                    </a:lnT>
                    <a:lnB w="12700" cap="flat" cmpd="sng" algn="ctr">
                      <a:solidFill>
                        <a:srgbClr val="CF7B79"/>
                      </a:solidFill>
                      <a:prstDash val="solid"/>
                      <a:round/>
                      <a:headEnd type="none" w="med" len="med"/>
                      <a:tailEnd type="none" w="med" len="med"/>
                    </a:lnB>
                    <a:solidFill>
                      <a:srgbClr val="FF99FF"/>
                    </a:solidFill>
                  </a:tcPr>
                </a:tc>
                <a:tc>
                  <a:txBody>
                    <a:bodyPr/>
                    <a:lstStyle/>
                    <a:p>
                      <a:pPr>
                        <a:spcAft>
                          <a:spcPts val="0"/>
                        </a:spcAft>
                      </a:pPr>
                      <a:r>
                        <a:rPr lang="zh-TW" sz="1200" b="1" kern="100" dirty="0">
                          <a:solidFill>
                            <a:srgbClr val="000000"/>
                          </a:solidFill>
                          <a:latin typeface="微軟正黑體" pitchFamily="34" charset="-120"/>
                          <a:ea typeface="微軟正黑體" pitchFamily="34" charset="-120"/>
                          <a:cs typeface="標楷體"/>
                        </a:rPr>
                        <a:t>九、資訊管理服務（</a:t>
                      </a:r>
                      <a:r>
                        <a:rPr lang="en-US" sz="1200" b="1" kern="100" dirty="0">
                          <a:solidFill>
                            <a:srgbClr val="000000"/>
                          </a:solidFill>
                          <a:latin typeface="微軟正黑體" pitchFamily="34" charset="-120"/>
                          <a:ea typeface="微軟正黑體" pitchFamily="34" charset="-120"/>
                          <a:cs typeface="Times New Roman"/>
                        </a:rPr>
                        <a:t>IMS</a:t>
                      </a:r>
                      <a:r>
                        <a:rPr lang="zh-TW" sz="1200" b="1" kern="100" dirty="0">
                          <a:solidFill>
                            <a:srgbClr val="000000"/>
                          </a:solidFill>
                          <a:latin typeface="微軟正黑體" pitchFamily="34" charset="-120"/>
                          <a:ea typeface="微軟正黑體" pitchFamily="34" charset="-120"/>
                          <a:cs typeface="標楷體"/>
                        </a:rPr>
                        <a:t>）</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txBody>
                  <a:tcPr marL="57767" marR="57767" marT="0" marB="0">
                    <a:lnL>
                      <a:noFill/>
                    </a:lnL>
                    <a:lnR>
                      <a:noFill/>
                    </a:lnR>
                    <a:lnT w="12700" cap="flat" cmpd="sng" algn="ctr">
                      <a:solidFill>
                        <a:srgbClr val="CF7B79"/>
                      </a:solidFill>
                      <a:prstDash val="solid"/>
                      <a:round/>
                      <a:headEnd type="none" w="med" len="med"/>
                      <a:tailEnd type="none" w="med" len="med"/>
                    </a:lnT>
                    <a:lnB w="12700" cap="flat" cmpd="sng" algn="ctr">
                      <a:solidFill>
                        <a:srgbClr val="CF7B79"/>
                      </a:solidFill>
                      <a:prstDash val="solid"/>
                      <a:round/>
                      <a:headEnd type="none" w="med" len="med"/>
                      <a:tailEnd type="none" w="med" len="med"/>
                    </a:lnB>
                    <a:solidFill>
                      <a:schemeClr val="accent2">
                        <a:lumMod val="20000"/>
                        <a:lumOff val="80000"/>
                      </a:schemeClr>
                    </a:solidFill>
                  </a:tcPr>
                </a:tc>
                <a:tc>
                  <a:txBody>
                    <a:bodyPr/>
                    <a:lstStyle/>
                    <a:p>
                      <a:pPr>
                        <a:spcAft>
                          <a:spcPts val="0"/>
                        </a:spcAft>
                      </a:pPr>
                      <a:r>
                        <a:rPr lang="en-US" sz="1200" b="1" kern="100" dirty="0">
                          <a:solidFill>
                            <a:srgbClr val="000000"/>
                          </a:solidFill>
                          <a:latin typeface="微軟正黑體" pitchFamily="34" charset="-120"/>
                          <a:ea typeface="微軟正黑體" pitchFamily="34" charset="-120"/>
                          <a:cs typeface="Arial"/>
                        </a:rPr>
                        <a:t>32.</a:t>
                      </a:r>
                      <a:r>
                        <a:rPr lang="zh-TW" sz="1200" b="1" kern="100" dirty="0">
                          <a:solidFill>
                            <a:srgbClr val="000000"/>
                          </a:solidFill>
                          <a:latin typeface="微軟正黑體" pitchFamily="34" charset="-120"/>
                          <a:ea typeface="微軟正黑體" pitchFamily="34" charset="-120"/>
                          <a:cs typeface="標楷體"/>
                        </a:rPr>
                        <a:t>資料蒐集彙整</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33.</a:t>
                      </a:r>
                      <a:r>
                        <a:rPr lang="zh-TW" sz="1200" b="1" kern="100" dirty="0">
                          <a:solidFill>
                            <a:srgbClr val="000000"/>
                          </a:solidFill>
                          <a:latin typeface="微軟正黑體" pitchFamily="34" charset="-120"/>
                          <a:ea typeface="微軟正黑體" pitchFamily="34" charset="-120"/>
                          <a:cs typeface="標楷體"/>
                        </a:rPr>
                        <a:t>資料歸檔</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34.</a:t>
                      </a:r>
                      <a:r>
                        <a:rPr lang="zh-TW" sz="1200" b="1" kern="100" dirty="0">
                          <a:solidFill>
                            <a:srgbClr val="000000"/>
                          </a:solidFill>
                          <a:latin typeface="微軟正黑體" pitchFamily="34" charset="-120"/>
                          <a:ea typeface="微軟正黑體" pitchFamily="34" charset="-120"/>
                          <a:cs typeface="標楷體"/>
                        </a:rPr>
                        <a:t>歸檔資料管理</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p>
                      <a:pPr>
                        <a:spcAft>
                          <a:spcPts val="0"/>
                        </a:spcAft>
                      </a:pPr>
                      <a:r>
                        <a:rPr lang="en-US" sz="1200" b="1" kern="100" dirty="0">
                          <a:solidFill>
                            <a:srgbClr val="000000"/>
                          </a:solidFill>
                          <a:latin typeface="微軟正黑體" pitchFamily="34" charset="-120"/>
                          <a:ea typeface="微軟正黑體" pitchFamily="34" charset="-120"/>
                          <a:cs typeface="Arial"/>
                        </a:rPr>
                        <a:t>35.</a:t>
                      </a:r>
                      <a:r>
                        <a:rPr lang="zh-TW" sz="1200" b="1" kern="100" dirty="0">
                          <a:solidFill>
                            <a:srgbClr val="000000"/>
                          </a:solidFill>
                          <a:latin typeface="微軟正黑體" pitchFamily="34" charset="-120"/>
                          <a:ea typeface="微軟正黑體" pitchFamily="34" charset="-120"/>
                          <a:cs typeface="標楷體"/>
                        </a:rPr>
                        <a:t>歸檔資料應用</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txBody>
                  <a:tcPr marL="57767" marR="57767" marT="0" marB="0">
                    <a:lnL>
                      <a:noFill/>
                    </a:lnL>
                    <a:lnR w="12700" cap="flat" cmpd="sng" algn="ctr">
                      <a:solidFill>
                        <a:srgbClr val="CF7B79"/>
                      </a:solidFill>
                      <a:prstDash val="solid"/>
                      <a:round/>
                      <a:headEnd type="none" w="med" len="med"/>
                      <a:tailEnd type="none" w="med" len="med"/>
                    </a:lnR>
                    <a:lnT w="12700" cap="flat" cmpd="sng" algn="ctr">
                      <a:solidFill>
                        <a:srgbClr val="CF7B79"/>
                      </a:solidFill>
                      <a:prstDash val="solid"/>
                      <a:round/>
                      <a:headEnd type="none" w="med" len="med"/>
                      <a:tailEnd type="none" w="med" len="med"/>
                    </a:lnT>
                    <a:lnB w="12700" cap="flat" cmpd="sng" algn="ctr">
                      <a:solidFill>
                        <a:srgbClr val="CF7B79"/>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r h="183293">
                <a:tc gridSpan="2">
                  <a:txBody>
                    <a:bodyPr/>
                    <a:lstStyle/>
                    <a:p>
                      <a:pPr>
                        <a:spcAft>
                          <a:spcPts val="0"/>
                        </a:spcAft>
                      </a:pPr>
                      <a:r>
                        <a:rPr lang="zh-TW" sz="1200" b="1" kern="100" dirty="0">
                          <a:solidFill>
                            <a:srgbClr val="000000"/>
                          </a:solidFill>
                          <a:latin typeface="微軟正黑體" pitchFamily="34" charset="-120"/>
                          <a:ea typeface="微軟正黑體" pitchFamily="34" charset="-120"/>
                          <a:cs typeface="標楷體"/>
                        </a:rPr>
                        <a:t>五、電子收付費服務</a:t>
                      </a:r>
                      <a:r>
                        <a:rPr lang="en-US" sz="1200" b="1" kern="100" dirty="0">
                          <a:solidFill>
                            <a:srgbClr val="000000"/>
                          </a:solidFill>
                          <a:latin typeface="微軟正黑體" pitchFamily="34" charset="-120"/>
                          <a:ea typeface="微軟正黑體" pitchFamily="34" charset="-120"/>
                          <a:cs typeface="Arial"/>
                        </a:rPr>
                        <a:t>(EPS) </a:t>
                      </a:r>
                      <a:endParaRPr lang="zh-TW" sz="1200" b="1" kern="100" dirty="0">
                        <a:solidFill>
                          <a:srgbClr val="000000"/>
                        </a:solidFill>
                        <a:latin typeface="微軟正黑體" pitchFamily="34" charset="-120"/>
                        <a:ea typeface="微軟正黑體" pitchFamily="34" charset="-120"/>
                        <a:cs typeface="標楷體"/>
                      </a:endParaRPr>
                    </a:p>
                  </a:txBody>
                  <a:tcPr marL="57767" marR="57767" marT="0" marB="0">
                    <a:lnL w="12700" cap="flat" cmpd="sng" algn="ctr">
                      <a:solidFill>
                        <a:srgbClr val="CF7B79"/>
                      </a:solidFill>
                      <a:prstDash val="solid"/>
                      <a:round/>
                      <a:headEnd type="none" w="med" len="med"/>
                      <a:tailEnd type="none" w="med" len="med"/>
                    </a:lnL>
                    <a:lnR>
                      <a:noFill/>
                    </a:lnR>
                    <a:lnT w="12700" cap="flat" cmpd="sng" algn="ctr">
                      <a:solidFill>
                        <a:srgbClr val="CF7B79"/>
                      </a:solidFill>
                      <a:prstDash val="solid"/>
                      <a:round/>
                      <a:headEnd type="none" w="med" len="med"/>
                      <a:tailEnd type="none" w="med" len="med"/>
                    </a:lnT>
                    <a:lnB w="12700" cap="flat" cmpd="sng" algn="ctr">
                      <a:solidFill>
                        <a:srgbClr val="CF7B79"/>
                      </a:solidFill>
                      <a:prstDash val="solid"/>
                      <a:round/>
                      <a:headEnd type="none" w="med" len="med"/>
                      <a:tailEnd type="none" w="med" len="med"/>
                    </a:lnB>
                    <a:solidFill>
                      <a:schemeClr val="bg1"/>
                    </a:solidFill>
                  </a:tcPr>
                </a:tc>
                <a:tc hMerge="1">
                  <a:txBody>
                    <a:bodyPr/>
                    <a:lstStyle/>
                    <a:p>
                      <a:endParaRPr lang="zh-TW" altLang="en-US"/>
                    </a:p>
                  </a:txBody>
                  <a:tcPr/>
                </a:tc>
                <a:tc gridSpan="2">
                  <a:txBody>
                    <a:bodyPr/>
                    <a:lstStyle/>
                    <a:p>
                      <a:pPr>
                        <a:spcAft>
                          <a:spcPts val="0"/>
                        </a:spcAft>
                      </a:pPr>
                      <a:r>
                        <a:rPr lang="en-US" sz="1200" b="1" kern="100" dirty="0">
                          <a:solidFill>
                            <a:srgbClr val="000000"/>
                          </a:solidFill>
                          <a:latin typeface="微軟正黑體" pitchFamily="34" charset="-120"/>
                          <a:ea typeface="微軟正黑體" pitchFamily="34" charset="-120"/>
                          <a:cs typeface="Arial"/>
                        </a:rPr>
                        <a:t>19.</a:t>
                      </a:r>
                      <a:r>
                        <a:rPr lang="zh-TW" sz="1200" b="1" kern="100" dirty="0">
                          <a:solidFill>
                            <a:srgbClr val="000000"/>
                          </a:solidFill>
                          <a:latin typeface="微軟正黑體" pitchFamily="34" charset="-120"/>
                          <a:ea typeface="微軟正黑體" pitchFamily="34" charset="-120"/>
                          <a:cs typeface="標楷體"/>
                        </a:rPr>
                        <a:t>電子收</a:t>
                      </a:r>
                      <a:r>
                        <a:rPr lang="en-US" sz="1200" b="1" kern="100" dirty="0">
                          <a:solidFill>
                            <a:srgbClr val="000000"/>
                          </a:solidFill>
                          <a:latin typeface="微軟正黑體" pitchFamily="34" charset="-120"/>
                          <a:ea typeface="微軟正黑體" pitchFamily="34" charset="-120"/>
                          <a:cs typeface="Arial"/>
                        </a:rPr>
                        <a:t>(</a:t>
                      </a:r>
                      <a:r>
                        <a:rPr lang="zh-TW" sz="1200" b="1" kern="100" dirty="0">
                          <a:solidFill>
                            <a:srgbClr val="000000"/>
                          </a:solidFill>
                          <a:latin typeface="微軟正黑體" pitchFamily="34" charset="-120"/>
                          <a:ea typeface="微軟正黑體" pitchFamily="34" charset="-120"/>
                          <a:cs typeface="標楷體"/>
                        </a:rPr>
                        <a:t>付</a:t>
                      </a:r>
                      <a:r>
                        <a:rPr lang="en-US" sz="1200" b="1" kern="100" dirty="0">
                          <a:solidFill>
                            <a:srgbClr val="000000"/>
                          </a:solidFill>
                          <a:latin typeface="微軟正黑體" pitchFamily="34" charset="-120"/>
                          <a:ea typeface="微軟正黑體" pitchFamily="34" charset="-120"/>
                          <a:cs typeface="Arial"/>
                        </a:rPr>
                        <a:t>)</a:t>
                      </a:r>
                      <a:r>
                        <a:rPr lang="zh-TW" sz="1200" b="1" kern="100" dirty="0">
                          <a:solidFill>
                            <a:srgbClr val="000000"/>
                          </a:solidFill>
                          <a:latin typeface="微軟正黑體" pitchFamily="34" charset="-120"/>
                          <a:ea typeface="微軟正黑體" pitchFamily="34" charset="-120"/>
                          <a:cs typeface="標楷體"/>
                        </a:rPr>
                        <a:t>費</a:t>
                      </a:r>
                      <a:r>
                        <a:rPr lang="en-US" sz="1200" b="1" kern="100" dirty="0">
                          <a:solidFill>
                            <a:srgbClr val="000000"/>
                          </a:solidFill>
                          <a:latin typeface="微軟正黑體" pitchFamily="34" charset="-120"/>
                          <a:ea typeface="微軟正黑體" pitchFamily="34" charset="-120"/>
                          <a:cs typeface="標楷體"/>
                        </a:rPr>
                        <a:t> </a:t>
                      </a:r>
                      <a:endParaRPr lang="zh-TW" sz="1200" b="1" kern="100" dirty="0">
                        <a:solidFill>
                          <a:srgbClr val="000000"/>
                        </a:solidFill>
                        <a:latin typeface="微軟正黑體" pitchFamily="34" charset="-120"/>
                        <a:ea typeface="微軟正黑體" pitchFamily="34" charset="-120"/>
                        <a:cs typeface="標楷體"/>
                      </a:endParaRPr>
                    </a:p>
                  </a:txBody>
                  <a:tcPr marL="57767" marR="57767" marT="0" marB="0">
                    <a:lnL>
                      <a:noFill/>
                    </a:lnL>
                    <a:lnR w="12700" cap="flat" cmpd="sng" algn="ctr">
                      <a:solidFill>
                        <a:srgbClr val="CF7B79"/>
                      </a:solidFill>
                      <a:prstDash val="solid"/>
                      <a:round/>
                      <a:headEnd type="none" w="med" len="med"/>
                      <a:tailEnd type="none" w="med" len="med"/>
                    </a:lnR>
                    <a:lnT w="12700" cap="flat" cmpd="sng" algn="ctr">
                      <a:solidFill>
                        <a:srgbClr val="CF7B79"/>
                      </a:solidFill>
                      <a:prstDash val="solid"/>
                      <a:round/>
                      <a:headEnd type="none" w="med" len="med"/>
                      <a:tailEnd type="none" w="med" len="med"/>
                    </a:lnT>
                    <a:lnB w="12700" cap="flat" cmpd="sng" algn="ctr">
                      <a:solidFill>
                        <a:srgbClr val="CF7B79"/>
                      </a:solidFill>
                      <a:prstDash val="solid"/>
                      <a:round/>
                      <a:headEnd type="none" w="med" len="med"/>
                      <a:tailEnd type="none" w="med" len="med"/>
                    </a:lnB>
                    <a:solidFill>
                      <a:schemeClr val="bg1"/>
                    </a:solidFill>
                  </a:tcPr>
                </a:tc>
                <a:tc hMerge="1">
                  <a:txBody>
                    <a:bodyPr/>
                    <a:lstStyle/>
                    <a:p>
                      <a:endParaRPr lang="zh-TW" altLang="en-US"/>
                    </a:p>
                  </a:txBody>
                  <a:tcPr/>
                </a:tc>
                <a:extLst>
                  <a:ext uri="{0D108BD9-81ED-4DB2-BD59-A6C34878D82A}">
                    <a16:rowId xmlns:a16="http://schemas.microsoft.com/office/drawing/2014/main" val="10005"/>
                  </a:ext>
                </a:extLst>
              </a:tr>
            </a:tbl>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p:cNvSpPr>
            <a:spLocks noGrp="1"/>
          </p:cNvSpPr>
          <p:nvPr>
            <p:ph type="title"/>
          </p:nvPr>
        </p:nvSpPr>
        <p:spPr>
          <a:xfrm>
            <a:off x="609600" y="228600"/>
            <a:ext cx="8534400" cy="457200"/>
          </a:xfrm>
        </p:spPr>
        <p:txBody>
          <a:bodyPr/>
          <a:lstStyle/>
          <a:p>
            <a:pPr>
              <a:defRPr/>
            </a:pPr>
            <a:r>
              <a:rPr lang="zh-TW" altLang="en-US" dirty="0" smtClean="0">
                <a:latin typeface="微軟正黑體" pitchFamily="34" charset="-120"/>
                <a:ea typeface="微軟正黑體" pitchFamily="34" charset="-120"/>
              </a:rPr>
              <a:t>管理智慧化</a:t>
            </a:r>
            <a:r>
              <a:rPr lang="en-US" altLang="zh-TW" dirty="0" smtClean="0">
                <a:latin typeface="微軟正黑體" pitchFamily="34" charset="-120"/>
                <a:ea typeface="微軟正黑體" pitchFamily="34" charset="-120"/>
              </a:rPr>
              <a:t>-OD</a:t>
            </a:r>
            <a:r>
              <a:rPr lang="zh-TW" altLang="en-US" dirty="0" smtClean="0">
                <a:latin typeface="微軟正黑體" pitchFamily="34" charset="-120"/>
                <a:ea typeface="微軟正黑體" pitchFamily="34" charset="-120"/>
              </a:rPr>
              <a:t>分析</a:t>
            </a:r>
            <a:r>
              <a:rPr lang="en-US" altLang="zh-TW" dirty="0" smtClean="0">
                <a:latin typeface="微軟正黑體" pitchFamily="34" charset="-120"/>
                <a:ea typeface="微軟正黑體" pitchFamily="34" charset="-120"/>
              </a:rPr>
              <a:t>-</a:t>
            </a:r>
            <a:r>
              <a:rPr lang="zh-TW" altLang="en-US" dirty="0">
                <a:latin typeface="微軟正黑體" pitchFamily="34" charset="-120"/>
                <a:ea typeface="微軟正黑體" pitchFamily="34" charset="-120"/>
              </a:rPr>
              <a:t>站位間</a:t>
            </a:r>
            <a:r>
              <a:rPr lang="en-US" altLang="zh-TW" dirty="0" smtClean="0">
                <a:latin typeface="微軟正黑體" pitchFamily="34" charset="-120"/>
                <a:ea typeface="微軟正黑體" pitchFamily="34" charset="-120"/>
              </a:rPr>
              <a:t>OD</a:t>
            </a:r>
            <a:endParaRPr lang="zh-TW" altLang="en-US" dirty="0">
              <a:latin typeface="微軟正黑體" pitchFamily="34" charset="-120"/>
              <a:ea typeface="微軟正黑體" pitchFamily="34" charset="-120"/>
            </a:endParaRPr>
          </a:p>
        </p:txBody>
      </p:sp>
      <p:sp>
        <p:nvSpPr>
          <p:cNvPr id="16" name="投影片編號版面配置區 3"/>
          <p:cNvSpPr>
            <a:spLocks noGrp="1"/>
          </p:cNvSpPr>
          <p:nvPr>
            <p:ph type="sldNum" sz="quarter" idx="4294967295"/>
          </p:nvPr>
        </p:nvSpPr>
        <p:spPr>
          <a:xfrm>
            <a:off x="7453313" y="6453188"/>
            <a:ext cx="1655762" cy="404812"/>
          </a:xfrm>
          <a:prstGeom prst="rect">
            <a:avLst/>
          </a:prstGeom>
        </p:spPr>
        <p:txBody>
          <a:bodyPr/>
          <a:lstStyle/>
          <a:p>
            <a:pPr>
              <a:defRPr/>
            </a:pPr>
            <a:fld id="{8E7DD6B4-50AC-423F-9F88-423038D78F15}" type="slidenum">
              <a:rPr lang="zh-TW" altLang="en-US" b="1" smtClean="0">
                <a:latin typeface="微軟正黑體" panose="020B0604030504040204" pitchFamily="34" charset="-120"/>
                <a:ea typeface="微軟正黑體" panose="020B0604030504040204" pitchFamily="34" charset="-120"/>
              </a:rPr>
              <a:pPr>
                <a:defRPr/>
              </a:pPr>
              <a:t>50</a:t>
            </a:fld>
            <a:endParaRPr lang="en-US" altLang="zh-TW" b="1">
              <a:latin typeface="微軟正黑體" panose="020B0604030504040204" pitchFamily="34" charset="-120"/>
              <a:ea typeface="微軟正黑體" panose="020B0604030504040204" pitchFamily="34" charset="-120"/>
            </a:endParaRPr>
          </a:p>
        </p:txBody>
      </p:sp>
      <p:sp>
        <p:nvSpPr>
          <p:cNvPr id="103" name="投影片編號版面配置區 3"/>
          <p:cNvSpPr>
            <a:spLocks noGrp="1"/>
          </p:cNvSpPr>
          <p:nvPr>
            <p:ph type="sldNum" sz="quarter" idx="4294967295"/>
          </p:nvPr>
        </p:nvSpPr>
        <p:spPr>
          <a:xfrm>
            <a:off x="7453313" y="6453188"/>
            <a:ext cx="1655762" cy="404812"/>
          </a:xfrm>
          <a:prstGeom prst="rect">
            <a:avLst/>
          </a:prstGeom>
          <a:noFill/>
        </p:spPr>
        <p:txBody>
          <a:bodyPr/>
          <a:lstStyle/>
          <a:p>
            <a:fld id="{B7129080-FD14-425D-8703-4577E23A1336}" type="slidenum">
              <a:rPr lang="zh-TW" altLang="en-US">
                <a:ea typeface="新細明體" charset="-120"/>
              </a:rPr>
              <a:pPr/>
              <a:t>50</a:t>
            </a:fld>
            <a:endParaRPr lang="en-US" altLang="zh-TW" dirty="0">
              <a:ea typeface="新細明體" charset="-120"/>
            </a:endParaRPr>
          </a:p>
        </p:txBody>
      </p:sp>
      <p:pic>
        <p:nvPicPr>
          <p:cNvPr id="67" name="Picture 2"/>
          <p:cNvPicPr>
            <a:picLocks noChangeAspect="1" noChangeArrowheads="1"/>
          </p:cNvPicPr>
          <p:nvPr/>
        </p:nvPicPr>
        <p:blipFill>
          <a:blip r:embed="rId3" cstate="print"/>
          <a:srcRect/>
          <a:stretch>
            <a:fillRect/>
          </a:stretch>
        </p:blipFill>
        <p:spPr bwMode="auto">
          <a:xfrm>
            <a:off x="368498" y="2317508"/>
            <a:ext cx="8235950" cy="4400550"/>
          </a:xfrm>
          <a:prstGeom prst="rect">
            <a:avLst/>
          </a:prstGeom>
          <a:noFill/>
          <a:ln w="9525">
            <a:noFill/>
            <a:miter lim="800000"/>
            <a:headEnd/>
            <a:tailEnd/>
          </a:ln>
        </p:spPr>
      </p:pic>
      <p:grpSp>
        <p:nvGrpSpPr>
          <p:cNvPr id="68" name="群組 67"/>
          <p:cNvGrpSpPr/>
          <p:nvPr/>
        </p:nvGrpSpPr>
        <p:grpSpPr>
          <a:xfrm>
            <a:off x="804720" y="2644528"/>
            <a:ext cx="7079648" cy="3983304"/>
            <a:chOff x="804720" y="2614048"/>
            <a:chExt cx="7079648" cy="3983304"/>
          </a:xfrm>
        </p:grpSpPr>
        <p:pic>
          <p:nvPicPr>
            <p:cNvPr id="69" name="Picture 22" descr="D:\__myStudy\GMaps\markers\IconsLandVistaMapMarkersIconsDemo\IconsLandVistaMapMarkersIconsDemo\PNG\Centered\48x48\MapMarker_Ball__Pink.png"/>
            <p:cNvPicPr>
              <a:picLocks noChangeAspect="1" noChangeArrowheads="1"/>
            </p:cNvPicPr>
            <p:nvPr/>
          </p:nvPicPr>
          <p:blipFill>
            <a:blip r:embed="rId4" cstate="print"/>
            <a:srcRect/>
            <a:stretch>
              <a:fillRect/>
            </a:stretch>
          </p:blipFill>
          <p:spPr bwMode="auto">
            <a:xfrm>
              <a:off x="5704432" y="4079608"/>
              <a:ext cx="310896" cy="310896"/>
            </a:xfrm>
            <a:prstGeom prst="rect">
              <a:avLst/>
            </a:prstGeom>
            <a:noFill/>
          </p:spPr>
        </p:pic>
        <p:pic>
          <p:nvPicPr>
            <p:cNvPr id="70" name="Picture 23" descr="D:\__myStudy\GMaps\markers\IconsLandVistaMapMarkersIconsDemo\IconsLandVistaMapMarkersIconsDemo\PNG\Centered\48x48\MapMarker_Ball__Azure.png"/>
            <p:cNvPicPr>
              <a:picLocks noChangeAspect="1" noChangeArrowheads="1"/>
            </p:cNvPicPr>
            <p:nvPr/>
          </p:nvPicPr>
          <p:blipFill>
            <a:blip r:embed="rId5" cstate="print"/>
            <a:srcRect/>
            <a:stretch>
              <a:fillRect/>
            </a:stretch>
          </p:blipFill>
          <p:spPr bwMode="auto">
            <a:xfrm>
              <a:off x="6429096" y="4089768"/>
              <a:ext cx="310896" cy="310896"/>
            </a:xfrm>
            <a:prstGeom prst="rect">
              <a:avLst/>
            </a:prstGeom>
            <a:noFill/>
          </p:spPr>
        </p:pic>
        <p:pic>
          <p:nvPicPr>
            <p:cNvPr id="71" name="Picture 23" descr="D:\__myStudy\GMaps\markers\IconsLandVistaMapMarkersIconsDemo\IconsLandVistaMapMarkersIconsDemo\PNG\Centered\48x48\MapMarker_Ball__Azure.png"/>
            <p:cNvPicPr>
              <a:picLocks noChangeAspect="1" noChangeArrowheads="1"/>
            </p:cNvPicPr>
            <p:nvPr/>
          </p:nvPicPr>
          <p:blipFill>
            <a:blip r:embed="rId5" cstate="print"/>
            <a:srcRect/>
            <a:stretch>
              <a:fillRect/>
            </a:stretch>
          </p:blipFill>
          <p:spPr bwMode="auto">
            <a:xfrm>
              <a:off x="6795992" y="4098272"/>
              <a:ext cx="310896" cy="310896"/>
            </a:xfrm>
            <a:prstGeom prst="rect">
              <a:avLst/>
            </a:prstGeom>
            <a:noFill/>
          </p:spPr>
        </p:pic>
        <p:pic>
          <p:nvPicPr>
            <p:cNvPr id="72" name="Picture 22" descr="D:\__myStudy\GMaps\markers\IconsLandVistaMapMarkersIconsDemo\IconsLandVistaMapMarkersIconsDemo\PNG\Centered\48x48\MapMarker_Ball__Pink.png"/>
            <p:cNvPicPr>
              <a:picLocks noChangeAspect="1" noChangeArrowheads="1"/>
            </p:cNvPicPr>
            <p:nvPr/>
          </p:nvPicPr>
          <p:blipFill>
            <a:blip r:embed="rId4" cstate="print"/>
            <a:srcRect/>
            <a:stretch>
              <a:fillRect/>
            </a:stretch>
          </p:blipFill>
          <p:spPr bwMode="auto">
            <a:xfrm>
              <a:off x="3474096" y="4038968"/>
              <a:ext cx="310896" cy="310896"/>
            </a:xfrm>
            <a:prstGeom prst="rect">
              <a:avLst/>
            </a:prstGeom>
            <a:noFill/>
          </p:spPr>
        </p:pic>
        <p:pic>
          <p:nvPicPr>
            <p:cNvPr id="73" name="Picture 23" descr="D:\__myStudy\GMaps\markers\IconsLandVistaMapMarkersIconsDemo\IconsLandVistaMapMarkersIconsDemo\PNG\Centered\48x48\MapMarker_Ball__Azure.png"/>
            <p:cNvPicPr>
              <a:picLocks noChangeAspect="1" noChangeArrowheads="1"/>
            </p:cNvPicPr>
            <p:nvPr/>
          </p:nvPicPr>
          <p:blipFill>
            <a:blip r:embed="rId5" cstate="print"/>
            <a:srcRect/>
            <a:stretch>
              <a:fillRect/>
            </a:stretch>
          </p:blipFill>
          <p:spPr bwMode="auto">
            <a:xfrm>
              <a:off x="2555776" y="4509120"/>
              <a:ext cx="310896" cy="310896"/>
            </a:xfrm>
            <a:prstGeom prst="rect">
              <a:avLst/>
            </a:prstGeom>
            <a:noFill/>
          </p:spPr>
        </p:pic>
        <p:pic>
          <p:nvPicPr>
            <p:cNvPr id="74" name="Picture 22" descr="D:\__myStudy\GMaps\markers\IconsLandVistaMapMarkersIconsDemo\IconsLandVistaMapMarkersIconsDemo\PNG\Centered\48x48\MapMarker_Ball__Pink.png"/>
            <p:cNvPicPr>
              <a:picLocks noChangeAspect="1" noChangeArrowheads="1"/>
            </p:cNvPicPr>
            <p:nvPr/>
          </p:nvPicPr>
          <p:blipFill>
            <a:blip r:embed="rId4" cstate="print"/>
            <a:srcRect/>
            <a:stretch>
              <a:fillRect/>
            </a:stretch>
          </p:blipFill>
          <p:spPr bwMode="auto">
            <a:xfrm>
              <a:off x="2460904" y="3910192"/>
              <a:ext cx="310896" cy="310896"/>
            </a:xfrm>
            <a:prstGeom prst="rect">
              <a:avLst/>
            </a:prstGeom>
            <a:noFill/>
          </p:spPr>
        </p:pic>
        <p:pic>
          <p:nvPicPr>
            <p:cNvPr id="127" name="Picture 23" descr="D:\__myStudy\GMaps\markers\IconsLandVistaMapMarkersIconsDemo\IconsLandVistaMapMarkersIconsDemo\PNG\Centered\48x48\MapMarker_Ball__Azure.png"/>
            <p:cNvPicPr>
              <a:picLocks noChangeAspect="1" noChangeArrowheads="1"/>
            </p:cNvPicPr>
            <p:nvPr/>
          </p:nvPicPr>
          <p:blipFill>
            <a:blip r:embed="rId5" cstate="print"/>
            <a:srcRect/>
            <a:stretch>
              <a:fillRect/>
            </a:stretch>
          </p:blipFill>
          <p:spPr bwMode="auto">
            <a:xfrm>
              <a:off x="3252992" y="5134328"/>
              <a:ext cx="310896" cy="310896"/>
            </a:xfrm>
            <a:prstGeom prst="rect">
              <a:avLst/>
            </a:prstGeom>
            <a:noFill/>
          </p:spPr>
        </p:pic>
        <p:pic>
          <p:nvPicPr>
            <p:cNvPr id="128" name="Picture 23" descr="D:\__myStudy\GMaps\markers\IconsLandVistaMapMarkersIconsDemo\IconsLandVistaMapMarkersIconsDemo\PNG\Centered\48x48\MapMarker_Ball__Azure.png"/>
            <p:cNvPicPr>
              <a:picLocks noChangeAspect="1" noChangeArrowheads="1"/>
            </p:cNvPicPr>
            <p:nvPr/>
          </p:nvPicPr>
          <p:blipFill>
            <a:blip r:embed="rId5" cstate="print"/>
            <a:srcRect/>
            <a:stretch>
              <a:fillRect/>
            </a:stretch>
          </p:blipFill>
          <p:spPr bwMode="auto">
            <a:xfrm>
              <a:off x="5989296" y="5242484"/>
              <a:ext cx="310896" cy="310896"/>
            </a:xfrm>
            <a:prstGeom prst="rect">
              <a:avLst/>
            </a:prstGeom>
            <a:noFill/>
          </p:spPr>
        </p:pic>
        <p:pic>
          <p:nvPicPr>
            <p:cNvPr id="129" name="Picture 23" descr="D:\__myStudy\GMaps\markers\IconsLandVistaMapMarkersIconsDemo\IconsLandVistaMapMarkersIconsDemo\PNG\Centered\48x48\MapMarker_Ball__Azure.png"/>
            <p:cNvPicPr>
              <a:picLocks noChangeAspect="1" noChangeArrowheads="1"/>
            </p:cNvPicPr>
            <p:nvPr/>
          </p:nvPicPr>
          <p:blipFill>
            <a:blip r:embed="rId5" cstate="print"/>
            <a:srcRect/>
            <a:stretch>
              <a:fillRect/>
            </a:stretch>
          </p:blipFill>
          <p:spPr bwMode="auto">
            <a:xfrm>
              <a:off x="6061304" y="4918304"/>
              <a:ext cx="310896" cy="310896"/>
            </a:xfrm>
            <a:prstGeom prst="rect">
              <a:avLst/>
            </a:prstGeom>
            <a:noFill/>
          </p:spPr>
        </p:pic>
        <p:pic>
          <p:nvPicPr>
            <p:cNvPr id="130" name="Picture 23" descr="D:\__myStudy\GMaps\markers\IconsLandVistaMapMarkersIconsDemo\IconsLandVistaMapMarkersIconsDemo\PNG\Centered\48x48\MapMarker_Ball__Azure.png"/>
            <p:cNvPicPr>
              <a:picLocks noChangeAspect="1" noChangeArrowheads="1"/>
            </p:cNvPicPr>
            <p:nvPr/>
          </p:nvPicPr>
          <p:blipFill>
            <a:blip r:embed="rId5" cstate="print"/>
            <a:srcRect/>
            <a:stretch>
              <a:fillRect/>
            </a:stretch>
          </p:blipFill>
          <p:spPr bwMode="auto">
            <a:xfrm>
              <a:off x="5004048" y="5949280"/>
              <a:ext cx="310896" cy="310896"/>
            </a:xfrm>
            <a:prstGeom prst="rect">
              <a:avLst/>
            </a:prstGeom>
            <a:noFill/>
          </p:spPr>
        </p:pic>
        <p:pic>
          <p:nvPicPr>
            <p:cNvPr id="131" name="Picture 23" descr="D:\__myStudy\GMaps\markers\IconsLandVistaMapMarkersIconsDemo\IconsLandVistaMapMarkersIconsDemo\PNG\Centered\48x48\MapMarker_Ball__Azure.png"/>
            <p:cNvPicPr>
              <a:picLocks noChangeAspect="1" noChangeArrowheads="1"/>
            </p:cNvPicPr>
            <p:nvPr/>
          </p:nvPicPr>
          <p:blipFill>
            <a:blip r:embed="rId5" cstate="print"/>
            <a:srcRect/>
            <a:stretch>
              <a:fillRect/>
            </a:stretch>
          </p:blipFill>
          <p:spPr bwMode="auto">
            <a:xfrm>
              <a:off x="2676928" y="2902080"/>
              <a:ext cx="310896" cy="310896"/>
            </a:xfrm>
            <a:prstGeom prst="rect">
              <a:avLst/>
            </a:prstGeom>
            <a:noFill/>
          </p:spPr>
        </p:pic>
        <p:pic>
          <p:nvPicPr>
            <p:cNvPr id="132" name="Picture 23" descr="D:\__myStudy\GMaps\markers\IconsLandVistaMapMarkersIconsDemo\IconsLandVistaMapMarkersIconsDemo\PNG\Centered\48x48\MapMarker_Ball__Azure.png"/>
            <p:cNvPicPr>
              <a:picLocks noChangeAspect="1" noChangeArrowheads="1"/>
            </p:cNvPicPr>
            <p:nvPr/>
          </p:nvPicPr>
          <p:blipFill>
            <a:blip r:embed="rId5" cstate="print"/>
            <a:srcRect/>
            <a:stretch>
              <a:fillRect/>
            </a:stretch>
          </p:blipFill>
          <p:spPr bwMode="auto">
            <a:xfrm>
              <a:off x="3036968" y="2830072"/>
              <a:ext cx="310896" cy="310896"/>
            </a:xfrm>
            <a:prstGeom prst="rect">
              <a:avLst/>
            </a:prstGeom>
            <a:noFill/>
          </p:spPr>
        </p:pic>
        <p:pic>
          <p:nvPicPr>
            <p:cNvPr id="133" name="Picture 23" descr="D:\__myStudy\GMaps\markers\IconsLandVistaMapMarkersIconsDemo\IconsLandVistaMapMarkersIconsDemo\PNG\Centered\48x48\MapMarker_Ball__Azure.png"/>
            <p:cNvPicPr>
              <a:picLocks noChangeAspect="1" noChangeArrowheads="1"/>
            </p:cNvPicPr>
            <p:nvPr/>
          </p:nvPicPr>
          <p:blipFill>
            <a:blip r:embed="rId5" cstate="print"/>
            <a:srcRect/>
            <a:stretch>
              <a:fillRect/>
            </a:stretch>
          </p:blipFill>
          <p:spPr bwMode="auto">
            <a:xfrm>
              <a:off x="5125200" y="5206336"/>
              <a:ext cx="310896" cy="310896"/>
            </a:xfrm>
            <a:prstGeom prst="rect">
              <a:avLst/>
            </a:prstGeom>
            <a:noFill/>
          </p:spPr>
        </p:pic>
        <p:pic>
          <p:nvPicPr>
            <p:cNvPr id="134" name="Picture 23" descr="D:\__myStudy\GMaps\markers\IconsLandVistaMapMarkersIconsDemo\IconsLandVistaMapMarkersIconsDemo\PNG\Centered\48x48\MapMarker_Ball__Azure.png"/>
            <p:cNvPicPr>
              <a:picLocks noChangeAspect="1" noChangeArrowheads="1"/>
            </p:cNvPicPr>
            <p:nvPr/>
          </p:nvPicPr>
          <p:blipFill>
            <a:blip r:embed="rId5" cstate="print"/>
            <a:srcRect/>
            <a:stretch>
              <a:fillRect/>
            </a:stretch>
          </p:blipFill>
          <p:spPr bwMode="auto">
            <a:xfrm>
              <a:off x="3469016" y="6079397"/>
              <a:ext cx="310896" cy="310896"/>
            </a:xfrm>
            <a:prstGeom prst="rect">
              <a:avLst/>
            </a:prstGeom>
            <a:noFill/>
          </p:spPr>
        </p:pic>
        <p:pic>
          <p:nvPicPr>
            <p:cNvPr id="135" name="Picture 22" descr="D:\__myStudy\GMaps\markers\IconsLandVistaMapMarkersIconsDemo\IconsLandVistaMapMarkersIconsDemo\PNG\Centered\48x48\MapMarker_Ball__Pink.png"/>
            <p:cNvPicPr>
              <a:picLocks noChangeAspect="1" noChangeArrowheads="1"/>
            </p:cNvPicPr>
            <p:nvPr/>
          </p:nvPicPr>
          <p:blipFill>
            <a:blip r:embed="rId4" cstate="print"/>
            <a:srcRect/>
            <a:stretch>
              <a:fillRect/>
            </a:stretch>
          </p:blipFill>
          <p:spPr bwMode="auto">
            <a:xfrm>
              <a:off x="7357448" y="2902080"/>
              <a:ext cx="310896" cy="310896"/>
            </a:xfrm>
            <a:prstGeom prst="rect">
              <a:avLst/>
            </a:prstGeom>
            <a:noFill/>
          </p:spPr>
        </p:pic>
        <p:pic>
          <p:nvPicPr>
            <p:cNvPr id="136" name="Picture 22" descr="D:\__myStudy\GMaps\markers\IconsLandVistaMapMarkersIconsDemo\IconsLandVistaMapMarkersIconsDemo\PNG\Centered\48x48\MapMarker_Ball__Pink.png"/>
            <p:cNvPicPr>
              <a:picLocks noChangeAspect="1" noChangeArrowheads="1"/>
            </p:cNvPicPr>
            <p:nvPr/>
          </p:nvPicPr>
          <p:blipFill>
            <a:blip r:embed="rId4" cstate="print"/>
            <a:srcRect/>
            <a:stretch>
              <a:fillRect/>
            </a:stretch>
          </p:blipFill>
          <p:spPr bwMode="auto">
            <a:xfrm>
              <a:off x="7573472" y="3406136"/>
              <a:ext cx="310896" cy="310896"/>
            </a:xfrm>
            <a:prstGeom prst="rect">
              <a:avLst/>
            </a:prstGeom>
            <a:noFill/>
          </p:spPr>
        </p:pic>
        <p:pic>
          <p:nvPicPr>
            <p:cNvPr id="137" name="Picture 22" descr="D:\__myStudy\GMaps\markers\IconsLandVistaMapMarkersIconsDemo\IconsLandVistaMapMarkersIconsDemo\PNG\Centered\48x48\MapMarker_Ball__Pink.png"/>
            <p:cNvPicPr>
              <a:picLocks noChangeAspect="1" noChangeArrowheads="1"/>
            </p:cNvPicPr>
            <p:nvPr/>
          </p:nvPicPr>
          <p:blipFill>
            <a:blip r:embed="rId4" cstate="print"/>
            <a:srcRect/>
            <a:stretch>
              <a:fillRect/>
            </a:stretch>
          </p:blipFill>
          <p:spPr bwMode="auto">
            <a:xfrm>
              <a:off x="3901064" y="3190112"/>
              <a:ext cx="310896" cy="310896"/>
            </a:xfrm>
            <a:prstGeom prst="rect">
              <a:avLst/>
            </a:prstGeom>
            <a:noFill/>
          </p:spPr>
        </p:pic>
        <p:pic>
          <p:nvPicPr>
            <p:cNvPr id="138" name="Picture 22" descr="D:\__myStudy\GMaps\markers\IconsLandVistaMapMarkersIconsDemo\IconsLandVistaMapMarkersIconsDemo\PNG\Centered\48x48\MapMarker_Ball__Pink.png"/>
            <p:cNvPicPr>
              <a:picLocks noChangeAspect="1" noChangeArrowheads="1"/>
            </p:cNvPicPr>
            <p:nvPr/>
          </p:nvPicPr>
          <p:blipFill>
            <a:blip r:embed="rId4" cstate="print"/>
            <a:srcRect/>
            <a:stretch>
              <a:fillRect/>
            </a:stretch>
          </p:blipFill>
          <p:spPr bwMode="auto">
            <a:xfrm>
              <a:off x="6349336" y="3153964"/>
              <a:ext cx="310896" cy="310896"/>
            </a:xfrm>
            <a:prstGeom prst="rect">
              <a:avLst/>
            </a:prstGeom>
            <a:noFill/>
          </p:spPr>
        </p:pic>
        <p:pic>
          <p:nvPicPr>
            <p:cNvPr id="139" name="Picture 22" descr="D:\__myStudy\GMaps\markers\IconsLandVistaMapMarkersIconsDemo\IconsLandVistaMapMarkersIconsDemo\PNG\Centered\48x48\MapMarker_Ball__Pink.png"/>
            <p:cNvPicPr>
              <a:picLocks noChangeAspect="1" noChangeArrowheads="1"/>
            </p:cNvPicPr>
            <p:nvPr/>
          </p:nvPicPr>
          <p:blipFill>
            <a:blip r:embed="rId4" cstate="print"/>
            <a:srcRect/>
            <a:stretch>
              <a:fillRect/>
            </a:stretch>
          </p:blipFill>
          <p:spPr bwMode="auto">
            <a:xfrm>
              <a:off x="7411526" y="4486256"/>
              <a:ext cx="310896" cy="310896"/>
            </a:xfrm>
            <a:prstGeom prst="rect">
              <a:avLst/>
            </a:prstGeom>
            <a:noFill/>
          </p:spPr>
        </p:pic>
        <p:pic>
          <p:nvPicPr>
            <p:cNvPr id="140" name="Picture 22" descr="D:\__myStudy\GMaps\markers\IconsLandVistaMapMarkersIconsDemo\IconsLandVistaMapMarkersIconsDemo\PNG\Centered\48x48\MapMarker_Ball__Pink.png"/>
            <p:cNvPicPr>
              <a:picLocks noChangeAspect="1" noChangeArrowheads="1"/>
            </p:cNvPicPr>
            <p:nvPr/>
          </p:nvPicPr>
          <p:blipFill>
            <a:blip r:embed="rId4" cstate="print"/>
            <a:srcRect/>
            <a:stretch>
              <a:fillRect/>
            </a:stretch>
          </p:blipFill>
          <p:spPr bwMode="auto">
            <a:xfrm>
              <a:off x="3325000" y="3190112"/>
              <a:ext cx="310896" cy="310896"/>
            </a:xfrm>
            <a:prstGeom prst="rect">
              <a:avLst/>
            </a:prstGeom>
            <a:noFill/>
          </p:spPr>
        </p:pic>
        <p:pic>
          <p:nvPicPr>
            <p:cNvPr id="141" name="Picture 23" descr="D:\__myStudy\GMaps\markers\IconsLandVistaMapMarkersIconsDemo\IconsLandVistaMapMarkersIconsDemo\PNG\Centered\48x48\MapMarker_Ball__Azure.png"/>
            <p:cNvPicPr>
              <a:picLocks noChangeAspect="1" noChangeArrowheads="1"/>
            </p:cNvPicPr>
            <p:nvPr/>
          </p:nvPicPr>
          <p:blipFill>
            <a:blip r:embed="rId5" cstate="print"/>
            <a:srcRect/>
            <a:stretch>
              <a:fillRect/>
            </a:stretch>
          </p:blipFill>
          <p:spPr bwMode="auto">
            <a:xfrm>
              <a:off x="1020744" y="2614048"/>
              <a:ext cx="310896" cy="310896"/>
            </a:xfrm>
            <a:prstGeom prst="rect">
              <a:avLst/>
            </a:prstGeom>
            <a:noFill/>
          </p:spPr>
        </p:pic>
        <p:pic>
          <p:nvPicPr>
            <p:cNvPr id="142" name="Picture 23" descr="D:\__myStudy\GMaps\markers\IconsLandVistaMapMarkersIconsDemo\IconsLandVistaMapMarkersIconsDemo\PNG\Centered\48x48\MapMarker_Ball__Azure.png"/>
            <p:cNvPicPr>
              <a:picLocks noChangeAspect="1" noChangeArrowheads="1"/>
            </p:cNvPicPr>
            <p:nvPr/>
          </p:nvPicPr>
          <p:blipFill>
            <a:blip r:embed="rId5" cstate="print"/>
            <a:srcRect/>
            <a:stretch>
              <a:fillRect/>
            </a:stretch>
          </p:blipFill>
          <p:spPr bwMode="auto">
            <a:xfrm>
              <a:off x="804720" y="2974088"/>
              <a:ext cx="310896" cy="310896"/>
            </a:xfrm>
            <a:prstGeom prst="rect">
              <a:avLst/>
            </a:prstGeom>
            <a:noFill/>
          </p:spPr>
        </p:pic>
        <p:pic>
          <p:nvPicPr>
            <p:cNvPr id="143" name="Picture 22" descr="D:\__myStudy\GMaps\markers\IconsLandVistaMapMarkersIconsDemo\IconsLandVistaMapMarkersIconsDemo\PNG\Centered\48x48\MapMarker_Ball__Pink.png"/>
            <p:cNvPicPr>
              <a:picLocks noChangeAspect="1" noChangeArrowheads="1"/>
            </p:cNvPicPr>
            <p:nvPr/>
          </p:nvPicPr>
          <p:blipFill>
            <a:blip r:embed="rId4" cstate="print"/>
            <a:srcRect/>
            <a:stretch>
              <a:fillRect/>
            </a:stretch>
          </p:blipFill>
          <p:spPr bwMode="auto">
            <a:xfrm>
              <a:off x="1236768" y="6070432"/>
              <a:ext cx="310896" cy="310896"/>
            </a:xfrm>
            <a:prstGeom prst="rect">
              <a:avLst/>
            </a:prstGeom>
            <a:noFill/>
          </p:spPr>
        </p:pic>
        <p:pic>
          <p:nvPicPr>
            <p:cNvPr id="144" name="Picture 22" descr="D:\__myStudy\GMaps\markers\IconsLandVistaMapMarkersIconsDemo\IconsLandVistaMapMarkersIconsDemo\PNG\Centered\48x48\MapMarker_Ball__Pink.png"/>
            <p:cNvPicPr>
              <a:picLocks noChangeAspect="1" noChangeArrowheads="1"/>
            </p:cNvPicPr>
            <p:nvPr/>
          </p:nvPicPr>
          <p:blipFill>
            <a:blip r:embed="rId4" cstate="print"/>
            <a:srcRect/>
            <a:stretch>
              <a:fillRect/>
            </a:stretch>
          </p:blipFill>
          <p:spPr bwMode="auto">
            <a:xfrm>
              <a:off x="2172872" y="5710392"/>
              <a:ext cx="310896" cy="310896"/>
            </a:xfrm>
            <a:prstGeom prst="rect">
              <a:avLst/>
            </a:prstGeom>
            <a:noFill/>
          </p:spPr>
        </p:pic>
        <p:pic>
          <p:nvPicPr>
            <p:cNvPr id="145" name="Picture 22" descr="D:\__myStudy\GMaps\markers\IconsLandVistaMapMarkersIconsDemo\IconsLandVistaMapMarkersIconsDemo\PNG\Centered\48x48\MapMarker_Ball__Pink.png"/>
            <p:cNvPicPr>
              <a:picLocks noChangeAspect="1" noChangeArrowheads="1"/>
            </p:cNvPicPr>
            <p:nvPr/>
          </p:nvPicPr>
          <p:blipFill>
            <a:blip r:embed="rId4" cstate="print"/>
            <a:srcRect/>
            <a:stretch>
              <a:fillRect/>
            </a:stretch>
          </p:blipFill>
          <p:spPr bwMode="auto">
            <a:xfrm>
              <a:off x="2532912" y="5926416"/>
              <a:ext cx="310896" cy="310896"/>
            </a:xfrm>
            <a:prstGeom prst="rect">
              <a:avLst/>
            </a:prstGeom>
            <a:noFill/>
          </p:spPr>
        </p:pic>
        <p:pic>
          <p:nvPicPr>
            <p:cNvPr id="146" name="Picture 22" descr="D:\__myStudy\GMaps\markers\IconsLandVistaMapMarkersIconsDemo\IconsLandVistaMapMarkersIconsDemo\PNG\Centered\48x48\MapMarker_Ball__Pink.png"/>
            <p:cNvPicPr>
              <a:picLocks noChangeAspect="1" noChangeArrowheads="1"/>
            </p:cNvPicPr>
            <p:nvPr/>
          </p:nvPicPr>
          <p:blipFill>
            <a:blip r:embed="rId4" cstate="print"/>
            <a:srcRect/>
            <a:stretch>
              <a:fillRect/>
            </a:stretch>
          </p:blipFill>
          <p:spPr bwMode="auto">
            <a:xfrm>
              <a:off x="1668816" y="6286456"/>
              <a:ext cx="310896" cy="310896"/>
            </a:xfrm>
            <a:prstGeom prst="rect">
              <a:avLst/>
            </a:prstGeom>
            <a:noFill/>
          </p:spPr>
        </p:pic>
        <p:cxnSp>
          <p:nvCxnSpPr>
            <p:cNvPr id="147" name="直線接點 146"/>
            <p:cNvCxnSpPr>
              <a:endCxn id="133" idx="2"/>
            </p:cNvCxnSpPr>
            <p:nvPr/>
          </p:nvCxnSpPr>
          <p:spPr bwMode="auto">
            <a:xfrm>
              <a:off x="4848600" y="4437112"/>
              <a:ext cx="432048" cy="1080120"/>
            </a:xfrm>
            <a:prstGeom prst="line">
              <a:avLst/>
            </a:prstGeom>
            <a:solidFill>
              <a:schemeClr val="bg1"/>
            </a:solidFill>
            <a:ln w="3175" cap="flat" cmpd="sng" algn="ctr">
              <a:solidFill>
                <a:srgbClr val="0070C0"/>
              </a:solidFill>
              <a:prstDash val="solid"/>
              <a:round/>
              <a:headEnd type="none" w="med" len="med"/>
              <a:tailEnd type="none" w="med" len="med"/>
            </a:ln>
            <a:effectLst/>
          </p:spPr>
        </p:cxnSp>
        <p:cxnSp>
          <p:nvCxnSpPr>
            <p:cNvPr id="148" name="直線接點 147"/>
            <p:cNvCxnSpPr>
              <a:endCxn id="127" idx="2"/>
            </p:cNvCxnSpPr>
            <p:nvPr/>
          </p:nvCxnSpPr>
          <p:spPr bwMode="auto">
            <a:xfrm flipH="1">
              <a:off x="3408440" y="4437112"/>
              <a:ext cx="1440160" cy="1008112"/>
            </a:xfrm>
            <a:prstGeom prst="line">
              <a:avLst/>
            </a:prstGeom>
            <a:solidFill>
              <a:schemeClr val="bg1"/>
            </a:solidFill>
            <a:ln w="3175" cap="flat" cmpd="sng" algn="ctr">
              <a:solidFill>
                <a:srgbClr val="0070C0"/>
              </a:solidFill>
              <a:prstDash val="solid"/>
              <a:round/>
              <a:headEnd type="none" w="med" len="med"/>
              <a:tailEnd type="none" w="med" len="med"/>
            </a:ln>
            <a:effectLst/>
          </p:spPr>
        </p:cxnSp>
        <p:cxnSp>
          <p:nvCxnSpPr>
            <p:cNvPr id="149" name="直線接點 148"/>
            <p:cNvCxnSpPr>
              <a:endCxn id="129" idx="2"/>
            </p:cNvCxnSpPr>
            <p:nvPr/>
          </p:nvCxnSpPr>
          <p:spPr bwMode="auto">
            <a:xfrm>
              <a:off x="4848600" y="4437112"/>
              <a:ext cx="1368152" cy="792088"/>
            </a:xfrm>
            <a:prstGeom prst="line">
              <a:avLst/>
            </a:prstGeom>
            <a:solidFill>
              <a:schemeClr val="bg1"/>
            </a:solidFill>
            <a:ln w="3175" cap="flat" cmpd="sng" algn="ctr">
              <a:solidFill>
                <a:srgbClr val="0070C0"/>
              </a:solidFill>
              <a:prstDash val="solid"/>
              <a:round/>
              <a:headEnd type="none" w="med" len="med"/>
              <a:tailEnd type="none" w="med" len="med"/>
            </a:ln>
            <a:effectLst/>
          </p:spPr>
        </p:cxnSp>
        <p:cxnSp>
          <p:nvCxnSpPr>
            <p:cNvPr id="150" name="直線接點 149"/>
            <p:cNvCxnSpPr>
              <a:endCxn id="137" idx="2"/>
            </p:cNvCxnSpPr>
            <p:nvPr/>
          </p:nvCxnSpPr>
          <p:spPr bwMode="auto">
            <a:xfrm flipH="1" flipV="1">
              <a:off x="4056512" y="3501008"/>
              <a:ext cx="792088" cy="936104"/>
            </a:xfrm>
            <a:prstGeom prst="line">
              <a:avLst/>
            </a:prstGeom>
            <a:solidFill>
              <a:schemeClr val="bg1"/>
            </a:solidFill>
            <a:ln w="3175" cap="flat" cmpd="sng" algn="ctr">
              <a:solidFill>
                <a:srgbClr val="0070C0"/>
              </a:solidFill>
              <a:prstDash val="solid"/>
              <a:round/>
              <a:headEnd type="none" w="med" len="med"/>
              <a:tailEnd type="none" w="med" len="med"/>
            </a:ln>
            <a:effectLst/>
          </p:spPr>
        </p:cxnSp>
        <p:cxnSp>
          <p:nvCxnSpPr>
            <p:cNvPr id="151" name="直線接點 150"/>
            <p:cNvCxnSpPr>
              <a:stCxn id="140" idx="2"/>
            </p:cNvCxnSpPr>
            <p:nvPr/>
          </p:nvCxnSpPr>
          <p:spPr bwMode="auto">
            <a:xfrm>
              <a:off x="3480448" y="3501008"/>
              <a:ext cx="1368152" cy="936104"/>
            </a:xfrm>
            <a:prstGeom prst="line">
              <a:avLst/>
            </a:prstGeom>
            <a:solidFill>
              <a:schemeClr val="bg1"/>
            </a:solidFill>
            <a:ln w="9525" cap="flat" cmpd="sng" algn="ctr">
              <a:solidFill>
                <a:srgbClr val="0070C0"/>
              </a:solidFill>
              <a:prstDash val="solid"/>
              <a:round/>
              <a:headEnd type="none" w="med" len="med"/>
              <a:tailEnd type="none" w="med" len="med"/>
            </a:ln>
            <a:effectLst/>
          </p:spPr>
        </p:cxnSp>
        <p:cxnSp>
          <p:nvCxnSpPr>
            <p:cNvPr id="152" name="直線接點 151"/>
            <p:cNvCxnSpPr>
              <a:stCxn id="132" idx="2"/>
            </p:cNvCxnSpPr>
            <p:nvPr/>
          </p:nvCxnSpPr>
          <p:spPr bwMode="auto">
            <a:xfrm>
              <a:off x="3192416" y="3140968"/>
              <a:ext cx="1656184" cy="1296144"/>
            </a:xfrm>
            <a:prstGeom prst="line">
              <a:avLst/>
            </a:prstGeom>
            <a:solidFill>
              <a:schemeClr val="bg1"/>
            </a:solidFill>
            <a:ln w="9525" cap="flat" cmpd="sng" algn="ctr">
              <a:solidFill>
                <a:srgbClr val="0070C0"/>
              </a:solidFill>
              <a:prstDash val="solid"/>
              <a:round/>
              <a:headEnd type="none" w="med" len="med"/>
              <a:tailEnd type="none" w="med" len="med"/>
            </a:ln>
            <a:effectLst/>
          </p:spPr>
        </p:cxnSp>
        <p:cxnSp>
          <p:nvCxnSpPr>
            <p:cNvPr id="153" name="直線接點 152"/>
            <p:cNvCxnSpPr>
              <a:stCxn id="131" idx="2"/>
            </p:cNvCxnSpPr>
            <p:nvPr/>
          </p:nvCxnSpPr>
          <p:spPr bwMode="auto">
            <a:xfrm>
              <a:off x="2832376" y="3212976"/>
              <a:ext cx="2016224" cy="1224136"/>
            </a:xfrm>
            <a:prstGeom prst="line">
              <a:avLst/>
            </a:prstGeom>
            <a:solidFill>
              <a:schemeClr val="bg1"/>
            </a:solidFill>
            <a:ln w="28575" cap="flat" cmpd="sng" algn="ctr">
              <a:solidFill>
                <a:srgbClr val="0070C0"/>
              </a:solidFill>
              <a:prstDash val="solid"/>
              <a:round/>
              <a:headEnd type="none" w="med" len="med"/>
              <a:tailEnd type="none" w="med" len="med"/>
            </a:ln>
            <a:effectLst/>
          </p:spPr>
        </p:cxnSp>
        <p:cxnSp>
          <p:nvCxnSpPr>
            <p:cNvPr id="154" name="直線接點 153"/>
            <p:cNvCxnSpPr>
              <a:stCxn id="138" idx="2"/>
            </p:cNvCxnSpPr>
            <p:nvPr/>
          </p:nvCxnSpPr>
          <p:spPr bwMode="auto">
            <a:xfrm flipH="1">
              <a:off x="4848600" y="3464860"/>
              <a:ext cx="1656184" cy="972252"/>
            </a:xfrm>
            <a:prstGeom prst="line">
              <a:avLst/>
            </a:prstGeom>
            <a:solidFill>
              <a:schemeClr val="bg1"/>
            </a:solidFill>
            <a:ln w="28575" cap="flat" cmpd="sng" algn="ctr">
              <a:solidFill>
                <a:srgbClr val="0070C0"/>
              </a:solidFill>
              <a:prstDash val="solid"/>
              <a:round/>
              <a:headEnd type="none" w="med" len="med"/>
              <a:tailEnd type="none" w="med" len="med"/>
            </a:ln>
            <a:effectLst/>
          </p:spPr>
        </p:cxnSp>
        <p:cxnSp>
          <p:nvCxnSpPr>
            <p:cNvPr id="155" name="直線接點 154"/>
            <p:cNvCxnSpPr>
              <a:stCxn id="139" idx="2"/>
            </p:cNvCxnSpPr>
            <p:nvPr/>
          </p:nvCxnSpPr>
          <p:spPr bwMode="auto">
            <a:xfrm flipH="1" flipV="1">
              <a:off x="4848600" y="4437112"/>
              <a:ext cx="2718374" cy="360040"/>
            </a:xfrm>
            <a:prstGeom prst="line">
              <a:avLst/>
            </a:prstGeom>
            <a:solidFill>
              <a:schemeClr val="bg1"/>
            </a:solidFill>
            <a:ln w="19050" cap="flat" cmpd="sng" algn="ctr">
              <a:solidFill>
                <a:srgbClr val="0070C0"/>
              </a:solidFill>
              <a:prstDash val="solid"/>
              <a:round/>
              <a:headEnd type="none" w="med" len="med"/>
              <a:tailEnd type="none" w="med" len="med"/>
            </a:ln>
            <a:effectLst/>
          </p:spPr>
        </p:cxnSp>
        <p:cxnSp>
          <p:nvCxnSpPr>
            <p:cNvPr id="156" name="直線接點 155"/>
            <p:cNvCxnSpPr>
              <a:stCxn id="136" idx="2"/>
            </p:cNvCxnSpPr>
            <p:nvPr/>
          </p:nvCxnSpPr>
          <p:spPr bwMode="auto">
            <a:xfrm flipH="1">
              <a:off x="4848600" y="3717032"/>
              <a:ext cx="2880320" cy="720080"/>
            </a:xfrm>
            <a:prstGeom prst="line">
              <a:avLst/>
            </a:prstGeom>
            <a:solidFill>
              <a:schemeClr val="bg1"/>
            </a:solidFill>
            <a:ln w="19050" cap="flat" cmpd="sng" algn="ctr">
              <a:solidFill>
                <a:srgbClr val="0070C0"/>
              </a:solidFill>
              <a:prstDash val="solid"/>
              <a:round/>
              <a:headEnd type="none" w="med" len="med"/>
              <a:tailEnd type="none" w="med" len="med"/>
            </a:ln>
            <a:effectLst/>
          </p:spPr>
        </p:cxnSp>
        <p:cxnSp>
          <p:nvCxnSpPr>
            <p:cNvPr id="157" name="直線接點 156"/>
            <p:cNvCxnSpPr>
              <a:stCxn id="135" idx="2"/>
            </p:cNvCxnSpPr>
            <p:nvPr/>
          </p:nvCxnSpPr>
          <p:spPr bwMode="auto">
            <a:xfrm flipH="1">
              <a:off x="4848600" y="3212976"/>
              <a:ext cx="2664296" cy="1224136"/>
            </a:xfrm>
            <a:prstGeom prst="line">
              <a:avLst/>
            </a:prstGeom>
            <a:solidFill>
              <a:schemeClr val="bg1"/>
            </a:solidFill>
            <a:ln w="19050" cap="flat" cmpd="sng" algn="ctr">
              <a:solidFill>
                <a:srgbClr val="0070C0"/>
              </a:solidFill>
              <a:prstDash val="solid"/>
              <a:round/>
              <a:headEnd type="none" w="med" len="med"/>
              <a:tailEnd type="none" w="med" len="med"/>
            </a:ln>
            <a:effectLst/>
          </p:spPr>
        </p:cxnSp>
        <p:cxnSp>
          <p:nvCxnSpPr>
            <p:cNvPr id="158" name="直線接點 157"/>
            <p:cNvCxnSpPr>
              <a:endCxn id="168" idx="2"/>
            </p:cNvCxnSpPr>
            <p:nvPr/>
          </p:nvCxnSpPr>
          <p:spPr bwMode="auto">
            <a:xfrm>
              <a:off x="4848600" y="4437112"/>
              <a:ext cx="2039088" cy="1751056"/>
            </a:xfrm>
            <a:prstGeom prst="line">
              <a:avLst/>
            </a:prstGeom>
            <a:solidFill>
              <a:schemeClr val="bg1"/>
            </a:solidFill>
            <a:ln w="38100" cap="flat" cmpd="sng" algn="ctr">
              <a:solidFill>
                <a:srgbClr val="0070C0"/>
              </a:solidFill>
              <a:prstDash val="solid"/>
              <a:round/>
              <a:headEnd type="none" w="med" len="med"/>
              <a:tailEnd type="none" w="med" len="med"/>
            </a:ln>
            <a:effectLst/>
          </p:spPr>
        </p:cxnSp>
        <p:cxnSp>
          <p:nvCxnSpPr>
            <p:cNvPr id="159" name="直線接點 158"/>
            <p:cNvCxnSpPr>
              <a:endCxn id="130" idx="2"/>
            </p:cNvCxnSpPr>
            <p:nvPr/>
          </p:nvCxnSpPr>
          <p:spPr bwMode="auto">
            <a:xfrm>
              <a:off x="4848600" y="4437112"/>
              <a:ext cx="310896" cy="1823064"/>
            </a:xfrm>
            <a:prstGeom prst="line">
              <a:avLst/>
            </a:prstGeom>
            <a:solidFill>
              <a:schemeClr val="bg1"/>
            </a:solidFill>
            <a:ln w="3175" cap="flat" cmpd="sng" algn="ctr">
              <a:solidFill>
                <a:srgbClr val="0070C0"/>
              </a:solidFill>
              <a:prstDash val="solid"/>
              <a:round/>
              <a:headEnd type="none" w="med" len="med"/>
              <a:tailEnd type="none" w="med" len="med"/>
            </a:ln>
            <a:effectLst/>
          </p:spPr>
        </p:cxnSp>
        <p:cxnSp>
          <p:nvCxnSpPr>
            <p:cNvPr id="160" name="直線接點 159"/>
            <p:cNvCxnSpPr>
              <a:endCxn id="134" idx="2"/>
            </p:cNvCxnSpPr>
            <p:nvPr/>
          </p:nvCxnSpPr>
          <p:spPr bwMode="auto">
            <a:xfrm flipH="1">
              <a:off x="3624464" y="4437112"/>
              <a:ext cx="1224136" cy="1953181"/>
            </a:xfrm>
            <a:prstGeom prst="line">
              <a:avLst/>
            </a:prstGeom>
            <a:solidFill>
              <a:schemeClr val="bg1"/>
            </a:solidFill>
            <a:ln w="3175" cap="flat" cmpd="sng" algn="ctr">
              <a:solidFill>
                <a:srgbClr val="0070C0"/>
              </a:solidFill>
              <a:prstDash val="solid"/>
              <a:round/>
              <a:headEnd type="none" w="med" len="med"/>
              <a:tailEnd type="none" w="med" len="med"/>
            </a:ln>
            <a:effectLst/>
          </p:spPr>
        </p:cxnSp>
        <p:cxnSp>
          <p:nvCxnSpPr>
            <p:cNvPr id="161" name="直線接點 160"/>
            <p:cNvCxnSpPr>
              <a:endCxn id="145" idx="2"/>
            </p:cNvCxnSpPr>
            <p:nvPr/>
          </p:nvCxnSpPr>
          <p:spPr bwMode="auto">
            <a:xfrm flipH="1">
              <a:off x="2688360" y="4437112"/>
              <a:ext cx="2160240" cy="1800200"/>
            </a:xfrm>
            <a:prstGeom prst="line">
              <a:avLst/>
            </a:prstGeom>
            <a:solidFill>
              <a:schemeClr val="bg1"/>
            </a:solidFill>
            <a:ln w="28575" cap="flat" cmpd="sng" algn="ctr">
              <a:solidFill>
                <a:srgbClr val="0070C0"/>
              </a:solidFill>
              <a:prstDash val="solid"/>
              <a:round/>
              <a:headEnd type="none" w="med" len="med"/>
              <a:tailEnd type="none" w="med" len="med"/>
            </a:ln>
            <a:effectLst/>
          </p:spPr>
        </p:cxnSp>
        <p:cxnSp>
          <p:nvCxnSpPr>
            <p:cNvPr id="162" name="直線接點 161"/>
            <p:cNvCxnSpPr>
              <a:endCxn id="144" idx="2"/>
            </p:cNvCxnSpPr>
            <p:nvPr/>
          </p:nvCxnSpPr>
          <p:spPr bwMode="auto">
            <a:xfrm flipH="1">
              <a:off x="2328320" y="4437112"/>
              <a:ext cx="2520280" cy="1584176"/>
            </a:xfrm>
            <a:prstGeom prst="line">
              <a:avLst/>
            </a:prstGeom>
            <a:solidFill>
              <a:schemeClr val="bg1"/>
            </a:solidFill>
            <a:ln w="6350" cap="flat" cmpd="sng" algn="ctr">
              <a:solidFill>
                <a:srgbClr val="0070C0"/>
              </a:solidFill>
              <a:prstDash val="solid"/>
              <a:round/>
              <a:headEnd type="none" w="med" len="med"/>
              <a:tailEnd type="none" w="med" len="med"/>
            </a:ln>
            <a:effectLst/>
          </p:spPr>
        </p:cxnSp>
        <p:cxnSp>
          <p:nvCxnSpPr>
            <p:cNvPr id="163" name="直線接點 162"/>
            <p:cNvCxnSpPr>
              <a:endCxn id="146" idx="2"/>
            </p:cNvCxnSpPr>
            <p:nvPr/>
          </p:nvCxnSpPr>
          <p:spPr bwMode="auto">
            <a:xfrm flipH="1">
              <a:off x="1824264" y="4437112"/>
              <a:ext cx="3024336" cy="2160240"/>
            </a:xfrm>
            <a:prstGeom prst="line">
              <a:avLst/>
            </a:prstGeom>
            <a:solidFill>
              <a:schemeClr val="bg1"/>
            </a:solidFill>
            <a:ln w="6350" cap="flat" cmpd="sng" algn="ctr">
              <a:solidFill>
                <a:srgbClr val="0070C0"/>
              </a:solidFill>
              <a:prstDash val="solid"/>
              <a:round/>
              <a:headEnd type="none" w="med" len="med"/>
              <a:tailEnd type="none" w="med" len="med"/>
            </a:ln>
            <a:effectLst/>
          </p:spPr>
        </p:cxnSp>
        <p:cxnSp>
          <p:nvCxnSpPr>
            <p:cNvPr id="164" name="直線接點 163"/>
            <p:cNvCxnSpPr>
              <a:endCxn id="143" idx="2"/>
            </p:cNvCxnSpPr>
            <p:nvPr/>
          </p:nvCxnSpPr>
          <p:spPr bwMode="auto">
            <a:xfrm flipH="1">
              <a:off x="1392216" y="4437112"/>
              <a:ext cx="3456384" cy="1944216"/>
            </a:xfrm>
            <a:prstGeom prst="line">
              <a:avLst/>
            </a:prstGeom>
            <a:solidFill>
              <a:schemeClr val="bg1"/>
            </a:solidFill>
            <a:ln w="6350" cap="flat" cmpd="sng" algn="ctr">
              <a:solidFill>
                <a:srgbClr val="0070C0"/>
              </a:solidFill>
              <a:prstDash val="solid"/>
              <a:round/>
              <a:headEnd type="none" w="med" len="med"/>
              <a:tailEnd type="none" w="med" len="med"/>
            </a:ln>
            <a:effectLst/>
          </p:spPr>
        </p:cxnSp>
        <p:cxnSp>
          <p:nvCxnSpPr>
            <p:cNvPr id="165" name="直線接點 164"/>
            <p:cNvCxnSpPr>
              <a:endCxn id="142" idx="2"/>
            </p:cNvCxnSpPr>
            <p:nvPr/>
          </p:nvCxnSpPr>
          <p:spPr bwMode="auto">
            <a:xfrm flipH="1" flipV="1">
              <a:off x="960168" y="3284984"/>
              <a:ext cx="3888432" cy="1152128"/>
            </a:xfrm>
            <a:prstGeom prst="line">
              <a:avLst/>
            </a:prstGeom>
            <a:solidFill>
              <a:schemeClr val="bg1"/>
            </a:solidFill>
            <a:ln w="6350" cap="flat" cmpd="sng" algn="ctr">
              <a:solidFill>
                <a:srgbClr val="0070C0"/>
              </a:solidFill>
              <a:prstDash val="solid"/>
              <a:round/>
              <a:headEnd type="none" w="med" len="med"/>
              <a:tailEnd type="none" w="med" len="med"/>
            </a:ln>
            <a:effectLst/>
          </p:spPr>
        </p:cxnSp>
        <p:cxnSp>
          <p:nvCxnSpPr>
            <p:cNvPr id="166" name="直線接點 165"/>
            <p:cNvCxnSpPr>
              <a:endCxn id="141" idx="2"/>
            </p:cNvCxnSpPr>
            <p:nvPr/>
          </p:nvCxnSpPr>
          <p:spPr bwMode="auto">
            <a:xfrm flipH="1" flipV="1">
              <a:off x="1176192" y="2924944"/>
              <a:ext cx="3672408" cy="1512168"/>
            </a:xfrm>
            <a:prstGeom prst="line">
              <a:avLst/>
            </a:prstGeom>
            <a:solidFill>
              <a:schemeClr val="bg1"/>
            </a:solidFill>
            <a:ln w="6350" cap="flat" cmpd="sng" algn="ctr">
              <a:solidFill>
                <a:srgbClr val="0070C0"/>
              </a:solidFill>
              <a:prstDash val="solid"/>
              <a:round/>
              <a:headEnd type="none" w="med" len="med"/>
              <a:tailEnd type="none" w="med" len="med"/>
            </a:ln>
            <a:effectLst/>
          </p:spPr>
        </p:cxnSp>
        <p:cxnSp>
          <p:nvCxnSpPr>
            <p:cNvPr id="167" name="直線接點 166"/>
            <p:cNvCxnSpPr>
              <a:endCxn id="128" idx="2"/>
            </p:cNvCxnSpPr>
            <p:nvPr/>
          </p:nvCxnSpPr>
          <p:spPr bwMode="auto">
            <a:xfrm>
              <a:off x="4848600" y="4437112"/>
              <a:ext cx="1296144" cy="1116268"/>
            </a:xfrm>
            <a:prstGeom prst="line">
              <a:avLst/>
            </a:prstGeom>
            <a:solidFill>
              <a:schemeClr val="bg1"/>
            </a:solidFill>
            <a:ln w="3175" cap="flat" cmpd="sng" algn="ctr">
              <a:solidFill>
                <a:srgbClr val="0070C0"/>
              </a:solidFill>
              <a:prstDash val="solid"/>
              <a:round/>
              <a:headEnd type="none" w="med" len="med"/>
              <a:tailEnd type="none" w="med" len="med"/>
            </a:ln>
            <a:effectLst/>
          </p:spPr>
        </p:cxnSp>
        <p:pic>
          <p:nvPicPr>
            <p:cNvPr id="168" name="Picture 22" descr="D:\__myStudy\GMaps\markers\IconsLandVistaMapMarkersIconsDemo\IconsLandVistaMapMarkersIconsDemo\PNG\Centered\48x48\MapMarker_Ball__Pink.png"/>
            <p:cNvPicPr>
              <a:picLocks noChangeAspect="1" noChangeArrowheads="1"/>
            </p:cNvPicPr>
            <p:nvPr/>
          </p:nvPicPr>
          <p:blipFill>
            <a:blip r:embed="rId4" cstate="print"/>
            <a:srcRect/>
            <a:stretch>
              <a:fillRect/>
            </a:stretch>
          </p:blipFill>
          <p:spPr bwMode="auto">
            <a:xfrm>
              <a:off x="6732240" y="5877272"/>
              <a:ext cx="310896" cy="310896"/>
            </a:xfrm>
            <a:prstGeom prst="rect">
              <a:avLst/>
            </a:prstGeom>
            <a:noFill/>
          </p:spPr>
        </p:pic>
        <p:cxnSp>
          <p:nvCxnSpPr>
            <p:cNvPr id="169" name="直線接點 168"/>
            <p:cNvCxnSpPr>
              <a:endCxn id="69" idx="2"/>
            </p:cNvCxnSpPr>
            <p:nvPr/>
          </p:nvCxnSpPr>
          <p:spPr bwMode="auto">
            <a:xfrm flipV="1">
              <a:off x="4848600" y="4390504"/>
              <a:ext cx="1011280" cy="46608"/>
            </a:xfrm>
            <a:prstGeom prst="line">
              <a:avLst/>
            </a:prstGeom>
            <a:solidFill>
              <a:schemeClr val="bg1"/>
            </a:solidFill>
            <a:ln w="3175" cap="flat" cmpd="sng" algn="ctr">
              <a:solidFill>
                <a:srgbClr val="0070C0"/>
              </a:solidFill>
              <a:prstDash val="solid"/>
              <a:round/>
              <a:headEnd type="none" w="med" len="med"/>
              <a:tailEnd type="none" w="med" len="med"/>
            </a:ln>
            <a:effectLst/>
          </p:spPr>
        </p:cxnSp>
        <p:cxnSp>
          <p:nvCxnSpPr>
            <p:cNvPr id="170" name="直線接點 169"/>
            <p:cNvCxnSpPr>
              <a:endCxn id="70" idx="2"/>
            </p:cNvCxnSpPr>
            <p:nvPr/>
          </p:nvCxnSpPr>
          <p:spPr bwMode="auto">
            <a:xfrm flipV="1">
              <a:off x="4848600" y="4400664"/>
              <a:ext cx="1735944" cy="36448"/>
            </a:xfrm>
            <a:prstGeom prst="line">
              <a:avLst/>
            </a:prstGeom>
            <a:solidFill>
              <a:schemeClr val="bg1"/>
            </a:solidFill>
            <a:ln w="9525" cap="flat" cmpd="sng" algn="ctr">
              <a:solidFill>
                <a:srgbClr val="0070C0"/>
              </a:solidFill>
              <a:prstDash val="solid"/>
              <a:round/>
              <a:headEnd type="none" w="med" len="med"/>
              <a:tailEnd type="none" w="med" len="med"/>
            </a:ln>
            <a:effectLst/>
          </p:spPr>
        </p:cxnSp>
        <p:cxnSp>
          <p:nvCxnSpPr>
            <p:cNvPr id="171" name="直線接點 170"/>
            <p:cNvCxnSpPr>
              <a:endCxn id="71" idx="2"/>
            </p:cNvCxnSpPr>
            <p:nvPr/>
          </p:nvCxnSpPr>
          <p:spPr bwMode="auto">
            <a:xfrm flipV="1">
              <a:off x="4848600" y="4409168"/>
              <a:ext cx="2102840" cy="27944"/>
            </a:xfrm>
            <a:prstGeom prst="line">
              <a:avLst/>
            </a:prstGeom>
            <a:solidFill>
              <a:schemeClr val="bg1"/>
            </a:solidFill>
            <a:ln w="9525" cap="flat" cmpd="sng" algn="ctr">
              <a:solidFill>
                <a:srgbClr val="0070C0"/>
              </a:solidFill>
              <a:prstDash val="solid"/>
              <a:round/>
              <a:headEnd type="none" w="med" len="med"/>
              <a:tailEnd type="none" w="med" len="med"/>
            </a:ln>
            <a:effectLst/>
          </p:spPr>
        </p:cxnSp>
        <p:cxnSp>
          <p:nvCxnSpPr>
            <p:cNvPr id="172" name="直線接點 171"/>
            <p:cNvCxnSpPr>
              <a:stCxn id="72" idx="2"/>
            </p:cNvCxnSpPr>
            <p:nvPr/>
          </p:nvCxnSpPr>
          <p:spPr bwMode="auto">
            <a:xfrm>
              <a:off x="3629544" y="4349864"/>
              <a:ext cx="1219056" cy="87248"/>
            </a:xfrm>
            <a:prstGeom prst="line">
              <a:avLst/>
            </a:prstGeom>
            <a:solidFill>
              <a:schemeClr val="bg1"/>
            </a:solidFill>
            <a:ln w="3175" cap="flat" cmpd="sng" algn="ctr">
              <a:solidFill>
                <a:srgbClr val="0070C0"/>
              </a:solidFill>
              <a:prstDash val="solid"/>
              <a:round/>
              <a:headEnd type="none" w="med" len="med"/>
              <a:tailEnd type="none" w="med" len="med"/>
            </a:ln>
            <a:effectLst/>
          </p:spPr>
        </p:cxnSp>
        <p:cxnSp>
          <p:nvCxnSpPr>
            <p:cNvPr id="173" name="直線接點 172"/>
            <p:cNvCxnSpPr>
              <a:stCxn id="73" idx="2"/>
            </p:cNvCxnSpPr>
            <p:nvPr/>
          </p:nvCxnSpPr>
          <p:spPr bwMode="auto">
            <a:xfrm flipV="1">
              <a:off x="2711224" y="4437112"/>
              <a:ext cx="2137376" cy="382904"/>
            </a:xfrm>
            <a:prstGeom prst="line">
              <a:avLst/>
            </a:prstGeom>
            <a:solidFill>
              <a:schemeClr val="bg1"/>
            </a:solidFill>
            <a:ln w="3175" cap="flat" cmpd="sng" algn="ctr">
              <a:solidFill>
                <a:srgbClr val="0070C0"/>
              </a:solidFill>
              <a:prstDash val="solid"/>
              <a:round/>
              <a:headEnd type="none" w="med" len="med"/>
              <a:tailEnd type="none" w="med" len="med"/>
            </a:ln>
            <a:effectLst/>
          </p:spPr>
        </p:cxnSp>
        <p:cxnSp>
          <p:nvCxnSpPr>
            <p:cNvPr id="174" name="直線接點 173"/>
            <p:cNvCxnSpPr>
              <a:stCxn id="74" idx="2"/>
            </p:cNvCxnSpPr>
            <p:nvPr/>
          </p:nvCxnSpPr>
          <p:spPr bwMode="auto">
            <a:xfrm>
              <a:off x="2616352" y="4221088"/>
              <a:ext cx="2232248" cy="216024"/>
            </a:xfrm>
            <a:prstGeom prst="line">
              <a:avLst/>
            </a:prstGeom>
            <a:solidFill>
              <a:schemeClr val="bg1"/>
            </a:solidFill>
            <a:ln w="3175" cap="flat" cmpd="sng" algn="ctr">
              <a:solidFill>
                <a:srgbClr val="0070C0"/>
              </a:solidFill>
              <a:prstDash val="solid"/>
              <a:round/>
              <a:headEnd type="none" w="med" len="med"/>
              <a:tailEnd type="none" w="med" len="med"/>
            </a:ln>
            <a:effectLst/>
          </p:spPr>
        </p:cxnSp>
      </p:grpSp>
      <p:sp>
        <p:nvSpPr>
          <p:cNvPr id="175" name="投影片編號版面配置區 3"/>
          <p:cNvSpPr>
            <a:spLocks noGrp="1"/>
          </p:cNvSpPr>
          <p:nvPr>
            <p:ph type="sldNum" sz="quarter" idx="4294967295"/>
          </p:nvPr>
        </p:nvSpPr>
        <p:spPr>
          <a:xfrm>
            <a:off x="7453313" y="6453188"/>
            <a:ext cx="1655762" cy="404812"/>
          </a:xfrm>
          <a:prstGeom prst="rect">
            <a:avLst/>
          </a:prstGeom>
          <a:noFill/>
        </p:spPr>
        <p:txBody>
          <a:bodyPr/>
          <a:lstStyle/>
          <a:p>
            <a:fld id="{B7129080-FD14-425D-8703-4577E23A1336}" type="slidenum">
              <a:rPr lang="zh-TW" altLang="en-US">
                <a:ea typeface="新細明體" charset="-120"/>
              </a:rPr>
              <a:pPr/>
              <a:t>50</a:t>
            </a:fld>
            <a:endParaRPr lang="en-US" altLang="zh-TW" dirty="0">
              <a:ea typeface="新細明體" charset="-120"/>
            </a:endParaRPr>
          </a:p>
        </p:txBody>
      </p:sp>
      <p:pic>
        <p:nvPicPr>
          <p:cNvPr id="176" name="Picture 22" descr="D:\__myStudy\GMaps\markers\IconsLandVistaMapMarkersIconsDemo\IconsLandVistaMapMarkersIconsDemo\PNG\Centered\48x48\MapMarker_Ball__Pink.png"/>
          <p:cNvPicPr>
            <a:picLocks noChangeAspect="1" noChangeArrowheads="1"/>
          </p:cNvPicPr>
          <p:nvPr/>
        </p:nvPicPr>
        <p:blipFill>
          <a:blip r:embed="rId4" cstate="print"/>
          <a:srcRect/>
          <a:stretch>
            <a:fillRect/>
          </a:stretch>
        </p:blipFill>
        <p:spPr bwMode="auto">
          <a:xfrm>
            <a:off x="4697354" y="4151567"/>
            <a:ext cx="310896" cy="310896"/>
          </a:xfrm>
          <a:prstGeom prst="rect">
            <a:avLst/>
          </a:prstGeom>
          <a:noFill/>
        </p:spPr>
      </p:pic>
      <p:sp>
        <p:nvSpPr>
          <p:cNvPr id="177" name="圓角矩形 176"/>
          <p:cNvSpPr/>
          <p:nvPr/>
        </p:nvSpPr>
        <p:spPr bwMode="auto">
          <a:xfrm>
            <a:off x="323528" y="797560"/>
            <a:ext cx="8424936" cy="1554480"/>
          </a:xfrm>
          <a:prstGeom prst="roundRect">
            <a:avLst>
              <a:gd name="adj" fmla="val 8804"/>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2000" b="0" i="0" u="none" strike="noStrike" cap="none" normalizeH="0" baseline="0" smtClean="0">
              <a:ln>
                <a:noFill/>
              </a:ln>
              <a:solidFill>
                <a:schemeClr val="tx1"/>
              </a:solidFill>
              <a:effectLst/>
              <a:latin typeface="Times New Roman" pitchFamily="18" charset="0"/>
              <a:ea typeface="標楷體" pitchFamily="65" charset="-120"/>
            </a:endParaRPr>
          </a:p>
        </p:txBody>
      </p:sp>
      <p:sp>
        <p:nvSpPr>
          <p:cNvPr id="178" name="文字方塊 177"/>
          <p:cNvSpPr txBox="1"/>
          <p:nvPr/>
        </p:nvSpPr>
        <p:spPr>
          <a:xfrm>
            <a:off x="539552" y="1244545"/>
            <a:ext cx="1210588" cy="338554"/>
          </a:xfrm>
          <a:prstGeom prst="rect">
            <a:avLst/>
          </a:prstGeom>
          <a:noFill/>
        </p:spPr>
        <p:txBody>
          <a:bodyPr wrap="none" rtlCol="0">
            <a:spAutoFit/>
          </a:bodyPr>
          <a:lstStyle/>
          <a:p>
            <a:r>
              <a:rPr lang="zh-TW" altLang="en-US" sz="1600" b="1" dirty="0" smtClean="0">
                <a:solidFill>
                  <a:schemeClr val="bg2">
                    <a:lumMod val="50000"/>
                  </a:schemeClr>
                </a:solidFill>
                <a:latin typeface="微軟正黑體" pitchFamily="34" charset="-120"/>
                <a:ea typeface="微軟正黑體" pitchFamily="34" charset="-120"/>
              </a:rPr>
              <a:t>交通分區：</a:t>
            </a:r>
            <a:endParaRPr lang="zh-TW" altLang="en-US" sz="1600" b="1" dirty="0">
              <a:solidFill>
                <a:schemeClr val="bg2">
                  <a:lumMod val="50000"/>
                </a:schemeClr>
              </a:solidFill>
              <a:latin typeface="微軟正黑體" pitchFamily="34" charset="-120"/>
              <a:ea typeface="微軟正黑體" pitchFamily="34" charset="-120"/>
            </a:endParaRPr>
          </a:p>
        </p:txBody>
      </p:sp>
      <p:sp>
        <p:nvSpPr>
          <p:cNvPr id="179" name="文字方塊 178"/>
          <p:cNvSpPr txBox="1"/>
          <p:nvPr/>
        </p:nvSpPr>
        <p:spPr>
          <a:xfrm>
            <a:off x="539552" y="1591866"/>
            <a:ext cx="1210588" cy="338554"/>
          </a:xfrm>
          <a:prstGeom prst="rect">
            <a:avLst/>
          </a:prstGeom>
          <a:noFill/>
        </p:spPr>
        <p:txBody>
          <a:bodyPr wrap="none" rtlCol="0">
            <a:spAutoFit/>
          </a:bodyPr>
          <a:lstStyle/>
          <a:p>
            <a:r>
              <a:rPr lang="zh-TW" altLang="en-US" sz="1600" b="1" dirty="0" smtClean="0">
                <a:solidFill>
                  <a:schemeClr val="bg2">
                    <a:lumMod val="50000"/>
                  </a:schemeClr>
                </a:solidFill>
                <a:latin typeface="微軟正黑體" pitchFamily="34" charset="-120"/>
                <a:ea typeface="微軟正黑體" pitchFamily="34" charset="-120"/>
              </a:rPr>
              <a:t>站位群組：</a:t>
            </a:r>
            <a:endParaRPr lang="zh-TW" altLang="en-US" sz="1600" b="1" dirty="0">
              <a:solidFill>
                <a:schemeClr val="bg2">
                  <a:lumMod val="50000"/>
                </a:schemeClr>
              </a:solidFill>
              <a:latin typeface="微軟正黑體" pitchFamily="34" charset="-120"/>
              <a:ea typeface="微軟正黑體" pitchFamily="34" charset="-120"/>
            </a:endParaRPr>
          </a:p>
        </p:txBody>
      </p:sp>
      <p:sp>
        <p:nvSpPr>
          <p:cNvPr id="180" name="文字方塊 179"/>
          <p:cNvSpPr txBox="1"/>
          <p:nvPr/>
        </p:nvSpPr>
        <p:spPr>
          <a:xfrm>
            <a:off x="545480" y="1965370"/>
            <a:ext cx="1210588" cy="338554"/>
          </a:xfrm>
          <a:prstGeom prst="rect">
            <a:avLst/>
          </a:prstGeom>
          <a:noFill/>
        </p:spPr>
        <p:txBody>
          <a:bodyPr wrap="none" rtlCol="0">
            <a:spAutoFit/>
          </a:bodyPr>
          <a:lstStyle/>
          <a:p>
            <a:r>
              <a:rPr lang="zh-TW" altLang="en-US" sz="1600" b="1" dirty="0" smtClean="0">
                <a:solidFill>
                  <a:schemeClr val="bg2">
                    <a:lumMod val="50000"/>
                  </a:schemeClr>
                </a:solidFill>
                <a:latin typeface="微軟正黑體" pitchFamily="34" charset="-120"/>
                <a:ea typeface="微軟正黑體" pitchFamily="34" charset="-120"/>
              </a:rPr>
              <a:t>站位　　：</a:t>
            </a:r>
            <a:endParaRPr lang="zh-TW" altLang="en-US" sz="1600" b="1" dirty="0">
              <a:solidFill>
                <a:schemeClr val="bg2">
                  <a:lumMod val="50000"/>
                </a:schemeClr>
              </a:solidFill>
              <a:latin typeface="微軟正黑體" pitchFamily="34" charset="-120"/>
              <a:ea typeface="微軟正黑體" pitchFamily="34" charset="-120"/>
            </a:endParaRPr>
          </a:p>
        </p:txBody>
      </p:sp>
      <p:pic>
        <p:nvPicPr>
          <p:cNvPr id="181" name="Picture 4" descr="http://png-3.findicons.com/files/icons/2305/mobile_icon_set/128/04_maps.png"/>
          <p:cNvPicPr>
            <a:picLocks noChangeAspect="1" noChangeArrowheads="1"/>
          </p:cNvPicPr>
          <p:nvPr/>
        </p:nvPicPr>
        <p:blipFill>
          <a:blip r:embed="rId6" cstate="print"/>
          <a:srcRect/>
          <a:stretch>
            <a:fillRect/>
          </a:stretch>
        </p:blipFill>
        <p:spPr bwMode="auto">
          <a:xfrm>
            <a:off x="3765779" y="1253520"/>
            <a:ext cx="331622" cy="331622"/>
          </a:xfrm>
          <a:prstGeom prst="rect">
            <a:avLst/>
          </a:prstGeom>
          <a:noFill/>
        </p:spPr>
      </p:pic>
      <p:pic>
        <p:nvPicPr>
          <p:cNvPr id="182" name="Picture 4" descr="http://png-3.findicons.com/files/icons/2305/mobile_icon_set/128/04_maps.png"/>
          <p:cNvPicPr>
            <a:picLocks noChangeAspect="1" noChangeArrowheads="1"/>
          </p:cNvPicPr>
          <p:nvPr/>
        </p:nvPicPr>
        <p:blipFill>
          <a:blip r:embed="rId6" cstate="print"/>
          <a:srcRect/>
          <a:stretch>
            <a:fillRect/>
          </a:stretch>
        </p:blipFill>
        <p:spPr bwMode="auto">
          <a:xfrm>
            <a:off x="3756762" y="1973600"/>
            <a:ext cx="331622" cy="331622"/>
          </a:xfrm>
          <a:prstGeom prst="rect">
            <a:avLst/>
          </a:prstGeom>
          <a:noFill/>
        </p:spPr>
      </p:pic>
      <p:pic>
        <p:nvPicPr>
          <p:cNvPr id="183" name="Picture 3"/>
          <p:cNvPicPr>
            <a:picLocks noChangeAspect="1" noChangeArrowheads="1"/>
          </p:cNvPicPr>
          <p:nvPr/>
        </p:nvPicPr>
        <p:blipFill>
          <a:blip r:embed="rId7" cstate="print"/>
          <a:srcRect/>
          <a:stretch>
            <a:fillRect/>
          </a:stretch>
        </p:blipFill>
        <p:spPr bwMode="auto">
          <a:xfrm>
            <a:off x="1782000" y="1248302"/>
            <a:ext cx="1874286" cy="1043810"/>
          </a:xfrm>
          <a:prstGeom prst="rect">
            <a:avLst/>
          </a:prstGeom>
          <a:noFill/>
          <a:ln w="9525">
            <a:noFill/>
            <a:miter lim="800000"/>
            <a:headEnd/>
            <a:tailEnd/>
          </a:ln>
        </p:spPr>
      </p:pic>
      <p:sp>
        <p:nvSpPr>
          <p:cNvPr id="184" name="文字方塊 183"/>
          <p:cNvSpPr txBox="1"/>
          <p:nvPr/>
        </p:nvSpPr>
        <p:spPr>
          <a:xfrm>
            <a:off x="6156176" y="1972226"/>
            <a:ext cx="800219" cy="338554"/>
          </a:xfrm>
          <a:prstGeom prst="rect">
            <a:avLst/>
          </a:prstGeom>
          <a:noFill/>
        </p:spPr>
        <p:txBody>
          <a:bodyPr wrap="none" rtlCol="0">
            <a:spAutoFit/>
          </a:bodyPr>
          <a:lstStyle/>
          <a:p>
            <a:r>
              <a:rPr lang="zh-TW" altLang="en-US" sz="1600" b="1" dirty="0" smtClean="0">
                <a:solidFill>
                  <a:schemeClr val="bg2">
                    <a:lumMod val="50000"/>
                  </a:schemeClr>
                </a:solidFill>
                <a:latin typeface="微軟正黑體" pitchFamily="34" charset="-120"/>
                <a:ea typeface="微軟正黑體" pitchFamily="34" charset="-120"/>
              </a:rPr>
              <a:t>運具：</a:t>
            </a:r>
            <a:endParaRPr lang="zh-TW" altLang="en-US" sz="1600" b="1" dirty="0">
              <a:solidFill>
                <a:schemeClr val="bg2">
                  <a:lumMod val="50000"/>
                </a:schemeClr>
              </a:solidFill>
              <a:latin typeface="微軟正黑體" pitchFamily="34" charset="-120"/>
              <a:ea typeface="微軟正黑體" pitchFamily="34" charset="-120"/>
            </a:endParaRPr>
          </a:p>
        </p:txBody>
      </p:sp>
      <p:pic>
        <p:nvPicPr>
          <p:cNvPr id="185" name="Picture 12"/>
          <p:cNvPicPr>
            <a:picLocks noChangeAspect="1" noChangeArrowheads="1"/>
          </p:cNvPicPr>
          <p:nvPr/>
        </p:nvPicPr>
        <p:blipFill>
          <a:blip r:embed="rId8" cstate="print"/>
          <a:srcRect/>
          <a:stretch>
            <a:fillRect/>
          </a:stretch>
        </p:blipFill>
        <p:spPr bwMode="auto">
          <a:xfrm>
            <a:off x="6948265" y="2003540"/>
            <a:ext cx="1508571" cy="281905"/>
          </a:xfrm>
          <a:prstGeom prst="rect">
            <a:avLst/>
          </a:prstGeom>
          <a:noFill/>
          <a:ln w="9525">
            <a:noFill/>
            <a:miter lim="800000"/>
            <a:headEnd/>
            <a:tailEnd/>
          </a:ln>
        </p:spPr>
      </p:pic>
      <p:sp>
        <p:nvSpPr>
          <p:cNvPr id="186" name="文字方塊 185"/>
          <p:cNvSpPr txBox="1"/>
          <p:nvPr/>
        </p:nvSpPr>
        <p:spPr>
          <a:xfrm>
            <a:off x="6156176" y="1607994"/>
            <a:ext cx="800219" cy="338554"/>
          </a:xfrm>
          <a:prstGeom prst="rect">
            <a:avLst/>
          </a:prstGeom>
          <a:noFill/>
        </p:spPr>
        <p:txBody>
          <a:bodyPr wrap="none" rtlCol="0">
            <a:spAutoFit/>
          </a:bodyPr>
          <a:lstStyle/>
          <a:p>
            <a:r>
              <a:rPr lang="zh-TW" altLang="en-US" sz="1600" b="1" dirty="0" smtClean="0">
                <a:solidFill>
                  <a:schemeClr val="bg2">
                    <a:lumMod val="50000"/>
                  </a:schemeClr>
                </a:solidFill>
                <a:latin typeface="微軟正黑體" pitchFamily="34" charset="-120"/>
                <a:ea typeface="微軟正黑體" pitchFamily="34" charset="-120"/>
              </a:rPr>
              <a:t>卡種：</a:t>
            </a:r>
            <a:endParaRPr lang="zh-TW" altLang="en-US" sz="1600" b="1" dirty="0">
              <a:solidFill>
                <a:schemeClr val="bg2">
                  <a:lumMod val="50000"/>
                </a:schemeClr>
              </a:solidFill>
              <a:latin typeface="微軟正黑體" pitchFamily="34" charset="-120"/>
              <a:ea typeface="微軟正黑體" pitchFamily="34" charset="-120"/>
            </a:endParaRPr>
          </a:p>
        </p:txBody>
      </p:sp>
      <p:pic>
        <p:nvPicPr>
          <p:cNvPr id="187" name="Picture 15"/>
          <p:cNvPicPr>
            <a:picLocks noChangeAspect="1" noChangeArrowheads="1"/>
          </p:cNvPicPr>
          <p:nvPr/>
        </p:nvPicPr>
        <p:blipFill>
          <a:blip r:embed="rId9" cstate="print"/>
          <a:srcRect/>
          <a:stretch>
            <a:fillRect/>
          </a:stretch>
        </p:blipFill>
        <p:spPr bwMode="auto">
          <a:xfrm>
            <a:off x="6948265" y="1627308"/>
            <a:ext cx="1508571" cy="289524"/>
          </a:xfrm>
          <a:prstGeom prst="rect">
            <a:avLst/>
          </a:prstGeom>
          <a:noFill/>
          <a:ln w="9525">
            <a:noFill/>
            <a:miter lim="800000"/>
            <a:headEnd/>
            <a:tailEnd/>
          </a:ln>
        </p:spPr>
      </p:pic>
      <p:sp>
        <p:nvSpPr>
          <p:cNvPr id="188" name="文字方塊 187"/>
          <p:cNvSpPr txBox="1"/>
          <p:nvPr/>
        </p:nvSpPr>
        <p:spPr>
          <a:xfrm>
            <a:off x="6156176" y="1219728"/>
            <a:ext cx="800219" cy="338554"/>
          </a:xfrm>
          <a:prstGeom prst="rect">
            <a:avLst/>
          </a:prstGeom>
          <a:noFill/>
        </p:spPr>
        <p:txBody>
          <a:bodyPr wrap="none" rtlCol="0">
            <a:spAutoFit/>
          </a:bodyPr>
          <a:lstStyle/>
          <a:p>
            <a:r>
              <a:rPr lang="zh-TW" altLang="en-US" sz="1600" b="1" dirty="0" smtClean="0">
                <a:solidFill>
                  <a:schemeClr val="bg2">
                    <a:lumMod val="50000"/>
                  </a:schemeClr>
                </a:solidFill>
                <a:latin typeface="微軟正黑體" pitchFamily="34" charset="-120"/>
                <a:ea typeface="微軟正黑體" pitchFamily="34" charset="-120"/>
              </a:rPr>
              <a:t>星期：</a:t>
            </a:r>
            <a:endParaRPr lang="zh-TW" altLang="en-US" sz="1600" b="1" dirty="0">
              <a:solidFill>
                <a:schemeClr val="bg2">
                  <a:lumMod val="50000"/>
                </a:schemeClr>
              </a:solidFill>
              <a:latin typeface="微軟正黑體" pitchFamily="34" charset="-120"/>
              <a:ea typeface="微軟正黑體" pitchFamily="34" charset="-120"/>
            </a:endParaRPr>
          </a:p>
        </p:txBody>
      </p:sp>
      <p:pic>
        <p:nvPicPr>
          <p:cNvPr id="189" name="Picture 18"/>
          <p:cNvPicPr>
            <a:picLocks noChangeAspect="1" noChangeArrowheads="1"/>
          </p:cNvPicPr>
          <p:nvPr/>
        </p:nvPicPr>
        <p:blipFill>
          <a:blip r:embed="rId10" cstate="print"/>
          <a:srcRect/>
          <a:stretch>
            <a:fillRect/>
          </a:stretch>
        </p:blipFill>
        <p:spPr bwMode="auto">
          <a:xfrm>
            <a:off x="6948264" y="1253520"/>
            <a:ext cx="1516190" cy="289524"/>
          </a:xfrm>
          <a:prstGeom prst="rect">
            <a:avLst/>
          </a:prstGeom>
          <a:noFill/>
          <a:ln w="9525">
            <a:noFill/>
            <a:miter lim="800000"/>
            <a:headEnd/>
            <a:tailEnd/>
          </a:ln>
        </p:spPr>
      </p:pic>
      <p:sp>
        <p:nvSpPr>
          <p:cNvPr id="190" name="文字方塊 189"/>
          <p:cNvSpPr txBox="1"/>
          <p:nvPr/>
        </p:nvSpPr>
        <p:spPr>
          <a:xfrm>
            <a:off x="553006" y="899314"/>
            <a:ext cx="1210588" cy="338554"/>
          </a:xfrm>
          <a:prstGeom prst="rect">
            <a:avLst/>
          </a:prstGeom>
          <a:noFill/>
        </p:spPr>
        <p:txBody>
          <a:bodyPr wrap="none" rtlCol="0">
            <a:spAutoFit/>
          </a:bodyPr>
          <a:lstStyle/>
          <a:p>
            <a:r>
              <a:rPr lang="zh-TW" altLang="en-US" sz="1600" b="1" dirty="0" smtClean="0">
                <a:solidFill>
                  <a:schemeClr val="bg2">
                    <a:lumMod val="50000"/>
                  </a:schemeClr>
                </a:solidFill>
                <a:latin typeface="微軟正黑體" pitchFamily="34" charset="-120"/>
                <a:ea typeface="微軟正黑體" pitchFamily="34" charset="-120"/>
              </a:rPr>
              <a:t>營運年月：</a:t>
            </a:r>
            <a:endParaRPr lang="zh-TW" altLang="en-US" sz="1600" b="1" dirty="0">
              <a:solidFill>
                <a:schemeClr val="bg2">
                  <a:lumMod val="50000"/>
                </a:schemeClr>
              </a:solidFill>
              <a:latin typeface="微軟正黑體" pitchFamily="34" charset="-120"/>
              <a:ea typeface="微軟正黑體" pitchFamily="34" charset="-120"/>
            </a:endParaRPr>
          </a:p>
        </p:txBody>
      </p:sp>
      <p:pic>
        <p:nvPicPr>
          <p:cNvPr id="191" name="Picture 2"/>
          <p:cNvPicPr>
            <a:picLocks noChangeAspect="1" noChangeArrowheads="1"/>
          </p:cNvPicPr>
          <p:nvPr/>
        </p:nvPicPr>
        <p:blipFill>
          <a:blip r:embed="rId11" cstate="print"/>
          <a:srcRect/>
          <a:stretch>
            <a:fillRect/>
          </a:stretch>
        </p:blipFill>
        <p:spPr bwMode="auto">
          <a:xfrm>
            <a:off x="1777142" y="893480"/>
            <a:ext cx="1272381" cy="304762"/>
          </a:xfrm>
          <a:prstGeom prst="rect">
            <a:avLst/>
          </a:prstGeom>
          <a:noFill/>
          <a:ln w="9525">
            <a:noFill/>
            <a:miter lim="800000"/>
            <a:headEnd/>
            <a:tailEnd/>
          </a:ln>
        </p:spPr>
      </p:pic>
      <p:sp>
        <p:nvSpPr>
          <p:cNvPr id="192" name="文字方塊 191"/>
          <p:cNvSpPr txBox="1"/>
          <p:nvPr/>
        </p:nvSpPr>
        <p:spPr>
          <a:xfrm>
            <a:off x="3048923" y="868834"/>
            <a:ext cx="389850" cy="338554"/>
          </a:xfrm>
          <a:prstGeom prst="rect">
            <a:avLst/>
          </a:prstGeom>
          <a:noFill/>
        </p:spPr>
        <p:txBody>
          <a:bodyPr wrap="none" rtlCol="0">
            <a:spAutoFit/>
          </a:bodyPr>
          <a:lstStyle/>
          <a:p>
            <a:r>
              <a:rPr lang="zh-TW" altLang="en-US" sz="1600" b="1" dirty="0" smtClean="0">
                <a:solidFill>
                  <a:schemeClr val="bg2">
                    <a:lumMod val="50000"/>
                  </a:schemeClr>
                </a:solidFill>
                <a:latin typeface="華康華綜體W5" pitchFamily="49" charset="-120"/>
                <a:ea typeface="華康華綜體W5" pitchFamily="49" charset="-120"/>
              </a:rPr>
              <a:t>～</a:t>
            </a:r>
            <a:endParaRPr lang="zh-TW" altLang="en-US" sz="1600" b="1" dirty="0">
              <a:solidFill>
                <a:schemeClr val="bg2">
                  <a:lumMod val="50000"/>
                </a:schemeClr>
              </a:solidFill>
              <a:latin typeface="華康華綜體W5" pitchFamily="49" charset="-120"/>
              <a:ea typeface="華康華綜體W5" pitchFamily="49" charset="-120"/>
            </a:endParaRPr>
          </a:p>
        </p:txBody>
      </p:sp>
      <p:pic>
        <p:nvPicPr>
          <p:cNvPr id="193" name="Picture 2"/>
          <p:cNvPicPr>
            <a:picLocks noChangeAspect="1" noChangeArrowheads="1"/>
          </p:cNvPicPr>
          <p:nvPr/>
        </p:nvPicPr>
        <p:blipFill>
          <a:blip r:embed="rId11" cstate="print"/>
          <a:srcRect/>
          <a:stretch>
            <a:fillRect/>
          </a:stretch>
        </p:blipFill>
        <p:spPr bwMode="auto">
          <a:xfrm>
            <a:off x="3443635" y="893480"/>
            <a:ext cx="1272381" cy="304762"/>
          </a:xfrm>
          <a:prstGeom prst="rect">
            <a:avLst/>
          </a:prstGeom>
          <a:noFill/>
          <a:ln w="9525">
            <a:noFill/>
            <a:miter lim="800000"/>
            <a:headEnd/>
            <a:tailEnd/>
          </a:ln>
        </p:spPr>
      </p:pic>
      <p:sp>
        <p:nvSpPr>
          <p:cNvPr id="194" name="文字方塊 193"/>
          <p:cNvSpPr txBox="1"/>
          <p:nvPr/>
        </p:nvSpPr>
        <p:spPr>
          <a:xfrm>
            <a:off x="5113645" y="876454"/>
            <a:ext cx="800219" cy="338554"/>
          </a:xfrm>
          <a:prstGeom prst="rect">
            <a:avLst/>
          </a:prstGeom>
          <a:noFill/>
        </p:spPr>
        <p:txBody>
          <a:bodyPr wrap="none" rtlCol="0">
            <a:spAutoFit/>
          </a:bodyPr>
          <a:lstStyle/>
          <a:p>
            <a:r>
              <a:rPr lang="zh-TW" altLang="en-US" sz="1600" b="1" dirty="0" smtClean="0">
                <a:solidFill>
                  <a:schemeClr val="bg2">
                    <a:lumMod val="50000"/>
                  </a:schemeClr>
                </a:solidFill>
                <a:latin typeface="微軟正黑體" pitchFamily="34" charset="-120"/>
                <a:ea typeface="微軟正黑體" pitchFamily="34" charset="-120"/>
              </a:rPr>
              <a:t>時段：</a:t>
            </a:r>
            <a:endParaRPr lang="zh-TW" altLang="en-US" sz="1600" b="1" dirty="0">
              <a:solidFill>
                <a:schemeClr val="bg2">
                  <a:lumMod val="50000"/>
                </a:schemeClr>
              </a:solidFill>
              <a:latin typeface="微軟正黑體" pitchFamily="34" charset="-120"/>
              <a:ea typeface="微軟正黑體" pitchFamily="34" charset="-120"/>
            </a:endParaRPr>
          </a:p>
        </p:txBody>
      </p:sp>
      <p:pic>
        <p:nvPicPr>
          <p:cNvPr id="195" name="Picture 3"/>
          <p:cNvPicPr>
            <a:picLocks noChangeAspect="1" noChangeArrowheads="1"/>
          </p:cNvPicPr>
          <p:nvPr/>
        </p:nvPicPr>
        <p:blipFill>
          <a:blip r:embed="rId12" cstate="print"/>
          <a:srcRect/>
          <a:stretch>
            <a:fillRect/>
          </a:stretch>
        </p:blipFill>
        <p:spPr bwMode="auto">
          <a:xfrm>
            <a:off x="5923126" y="893480"/>
            <a:ext cx="1074286" cy="304762"/>
          </a:xfrm>
          <a:prstGeom prst="rect">
            <a:avLst/>
          </a:prstGeom>
          <a:noFill/>
          <a:ln w="9525">
            <a:noFill/>
            <a:miter lim="800000"/>
            <a:headEnd/>
            <a:tailEnd/>
          </a:ln>
        </p:spPr>
      </p:pic>
      <p:pic>
        <p:nvPicPr>
          <p:cNvPr id="196" name="Picture 5"/>
          <p:cNvPicPr>
            <a:picLocks noChangeAspect="1" noChangeArrowheads="1"/>
          </p:cNvPicPr>
          <p:nvPr/>
        </p:nvPicPr>
        <p:blipFill>
          <a:blip r:embed="rId13" cstate="print"/>
          <a:srcRect/>
          <a:stretch>
            <a:fillRect/>
          </a:stretch>
        </p:blipFill>
        <p:spPr bwMode="auto">
          <a:xfrm>
            <a:off x="7380312" y="893480"/>
            <a:ext cx="1066666" cy="304762"/>
          </a:xfrm>
          <a:prstGeom prst="rect">
            <a:avLst/>
          </a:prstGeom>
          <a:noFill/>
          <a:ln w="9525">
            <a:noFill/>
            <a:miter lim="800000"/>
            <a:headEnd/>
            <a:tailEnd/>
          </a:ln>
        </p:spPr>
      </p:pic>
      <p:sp>
        <p:nvSpPr>
          <p:cNvPr id="197" name="文字方塊 196"/>
          <p:cNvSpPr txBox="1"/>
          <p:nvPr/>
        </p:nvSpPr>
        <p:spPr>
          <a:xfrm>
            <a:off x="6987034" y="876454"/>
            <a:ext cx="389850" cy="338554"/>
          </a:xfrm>
          <a:prstGeom prst="rect">
            <a:avLst/>
          </a:prstGeom>
          <a:noFill/>
        </p:spPr>
        <p:txBody>
          <a:bodyPr wrap="none" rtlCol="0">
            <a:spAutoFit/>
          </a:bodyPr>
          <a:lstStyle/>
          <a:p>
            <a:r>
              <a:rPr lang="zh-TW" altLang="en-US" sz="1600" b="1" dirty="0" smtClean="0">
                <a:solidFill>
                  <a:schemeClr val="bg2">
                    <a:lumMod val="50000"/>
                  </a:schemeClr>
                </a:solidFill>
                <a:latin typeface="華康華綜體W5" pitchFamily="49" charset="-120"/>
                <a:ea typeface="華康華綜體W5" pitchFamily="49" charset="-120"/>
              </a:rPr>
              <a:t>～</a:t>
            </a:r>
            <a:endParaRPr lang="zh-TW" altLang="en-US" sz="1600" b="1" dirty="0">
              <a:solidFill>
                <a:schemeClr val="bg2">
                  <a:lumMod val="50000"/>
                </a:schemeClr>
              </a:solidFill>
              <a:latin typeface="華康華綜體W5" pitchFamily="49" charset="-120"/>
              <a:ea typeface="華康華綜體W5" pitchFamily="49" charset="-120"/>
            </a:endParaRPr>
          </a:p>
        </p:txBody>
      </p:sp>
      <p:grpSp>
        <p:nvGrpSpPr>
          <p:cNvPr id="198" name="群組 197"/>
          <p:cNvGrpSpPr/>
          <p:nvPr/>
        </p:nvGrpSpPr>
        <p:grpSpPr>
          <a:xfrm>
            <a:off x="1593384" y="1988840"/>
            <a:ext cx="5553075" cy="4503415"/>
            <a:chOff x="2051720" y="2060848"/>
            <a:chExt cx="5553075" cy="4503415"/>
          </a:xfrm>
        </p:grpSpPr>
        <p:pic>
          <p:nvPicPr>
            <p:cNvPr id="199" name="Picture 7"/>
            <p:cNvPicPr>
              <a:picLocks noChangeAspect="1" noChangeArrowheads="1"/>
            </p:cNvPicPr>
            <p:nvPr/>
          </p:nvPicPr>
          <p:blipFill>
            <a:blip r:embed="rId14" cstate="print"/>
            <a:srcRect/>
            <a:stretch>
              <a:fillRect/>
            </a:stretch>
          </p:blipFill>
          <p:spPr bwMode="auto">
            <a:xfrm>
              <a:off x="2051720" y="2420888"/>
              <a:ext cx="5553075" cy="4143375"/>
            </a:xfrm>
            <a:prstGeom prst="rect">
              <a:avLst/>
            </a:prstGeom>
            <a:noFill/>
            <a:ln w="9525">
              <a:noFill/>
              <a:miter lim="800000"/>
              <a:headEnd/>
              <a:tailEnd/>
            </a:ln>
          </p:spPr>
        </p:pic>
        <p:pic>
          <p:nvPicPr>
            <p:cNvPr id="200" name="Picture 4"/>
            <p:cNvPicPr>
              <a:picLocks noChangeAspect="1" noChangeArrowheads="1"/>
            </p:cNvPicPr>
            <p:nvPr/>
          </p:nvPicPr>
          <p:blipFill>
            <a:blip r:embed="rId15" cstate="print"/>
            <a:srcRect/>
            <a:stretch>
              <a:fillRect/>
            </a:stretch>
          </p:blipFill>
          <p:spPr bwMode="auto">
            <a:xfrm>
              <a:off x="2099344" y="2636912"/>
              <a:ext cx="5469688" cy="3888432"/>
            </a:xfrm>
            <a:prstGeom prst="rect">
              <a:avLst/>
            </a:prstGeom>
            <a:noFill/>
            <a:ln w="9525">
              <a:noFill/>
              <a:miter lim="800000"/>
              <a:headEnd/>
              <a:tailEnd/>
            </a:ln>
          </p:spPr>
        </p:pic>
        <p:pic>
          <p:nvPicPr>
            <p:cNvPr id="201" name="Picture 57" descr="D:\公司專案\08_台南公車 5 期__98年\02_Proposal\圖片3.png"/>
            <p:cNvPicPr>
              <a:picLocks noChangeAspect="1" noChangeArrowheads="1"/>
            </p:cNvPicPr>
            <p:nvPr/>
          </p:nvPicPr>
          <p:blipFill>
            <a:blip r:embed="rId16" cstate="print"/>
            <a:srcRect/>
            <a:stretch>
              <a:fillRect/>
            </a:stretch>
          </p:blipFill>
          <p:spPr bwMode="auto">
            <a:xfrm>
              <a:off x="3995936" y="2060848"/>
              <a:ext cx="1073150" cy="1073150"/>
            </a:xfrm>
            <a:prstGeom prst="rect">
              <a:avLst/>
            </a:prstGeom>
            <a:noFill/>
          </p:spPr>
        </p:pic>
        <p:pic>
          <p:nvPicPr>
            <p:cNvPr id="202" name="Picture 22" descr="D:\__myStudy\GMaps\markers\IconsLandVistaMapMarkersIconsDemo\IconsLandVistaMapMarkersIconsDemo\PNG\Centered\48x48\MapMarker_Ball__Pink.png"/>
            <p:cNvPicPr>
              <a:picLocks noChangeAspect="1" noChangeArrowheads="1"/>
            </p:cNvPicPr>
            <p:nvPr/>
          </p:nvPicPr>
          <p:blipFill>
            <a:blip r:embed="rId4" cstate="print"/>
            <a:srcRect/>
            <a:stretch>
              <a:fillRect/>
            </a:stretch>
          </p:blipFill>
          <p:spPr bwMode="auto">
            <a:xfrm>
              <a:off x="4716016" y="4221088"/>
              <a:ext cx="310896" cy="310896"/>
            </a:xfrm>
            <a:prstGeom prst="rect">
              <a:avLst/>
            </a:prstGeom>
            <a:noFill/>
          </p:spPr>
        </p:pic>
      </p:grpSp>
      <p:pic>
        <p:nvPicPr>
          <p:cNvPr id="203" name="Picture 2"/>
          <p:cNvPicPr>
            <a:picLocks noChangeAspect="1" noChangeArrowheads="1"/>
          </p:cNvPicPr>
          <p:nvPr/>
        </p:nvPicPr>
        <p:blipFill>
          <a:blip r:embed="rId17" cstate="print"/>
          <a:srcRect/>
          <a:stretch>
            <a:fillRect/>
          </a:stretch>
        </p:blipFill>
        <p:spPr bwMode="auto">
          <a:xfrm>
            <a:off x="1782000" y="1249200"/>
            <a:ext cx="1874286" cy="1043810"/>
          </a:xfrm>
          <a:prstGeom prst="rect">
            <a:avLst/>
          </a:prstGeom>
          <a:noFill/>
          <a:ln w="9525">
            <a:noFill/>
            <a:miter lim="800000"/>
            <a:headEnd/>
            <a:tailEnd/>
          </a:ln>
        </p:spPr>
      </p:pic>
      <p:pic>
        <p:nvPicPr>
          <p:cNvPr id="204" name="Picture 19"/>
          <p:cNvPicPr>
            <a:picLocks noChangeAspect="1" noChangeArrowheads="1"/>
          </p:cNvPicPr>
          <p:nvPr/>
        </p:nvPicPr>
        <p:blipFill>
          <a:blip r:embed="rId18" cstate="print"/>
          <a:srcRect/>
          <a:stretch>
            <a:fillRect/>
          </a:stretch>
        </p:blipFill>
        <p:spPr bwMode="auto">
          <a:xfrm>
            <a:off x="4572000" y="1332000"/>
            <a:ext cx="1005714" cy="876190"/>
          </a:xfrm>
          <a:prstGeom prst="rect">
            <a:avLst/>
          </a:prstGeom>
          <a:noFill/>
          <a:ln w="9525">
            <a:noFill/>
            <a:miter lim="800000"/>
            <a:headEnd/>
            <a:tailEnd/>
          </a:ln>
        </p:spPr>
      </p:pic>
    </p:spTree>
    <p:extLst>
      <p:ext uri="{BB962C8B-B14F-4D97-AF65-F5344CB8AC3E}">
        <p14:creationId xmlns:p14="http://schemas.microsoft.com/office/powerpoint/2010/main" val="413757462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wipe(up)">
                                      <p:cBhvr>
                                        <p:cTn id="7" dur="500"/>
                                        <p:tgtEl>
                                          <p:spTgt spid="198"/>
                                        </p:tgtEl>
                                      </p:cBhvr>
                                    </p:animEffect>
                                  </p:childTnLst>
                                  <p:subTnLst>
                                    <p:set>
                                      <p:cBhvr override="childStyle">
                                        <p:cTn dur="1" fill="hold" display="0" masterRel="nextClick" afterEffect="1"/>
                                        <p:tgtEl>
                                          <p:spTgt spid="198"/>
                                        </p:tgtEl>
                                        <p:attrNameLst>
                                          <p:attrName>style.visibility</p:attrName>
                                        </p:attrNameLst>
                                      </p:cBhvr>
                                      <p:to>
                                        <p:strVal val="hidden"/>
                                      </p:to>
                                    </p:set>
                                  </p:subTnLst>
                                </p:cTn>
                              </p:par>
                              <p:par>
                                <p:cTn id="8" presetID="1" presetClass="entr" presetSubtype="0" fill="hold" nodeType="withEffect">
                                  <p:stCondLst>
                                    <p:cond delay="0"/>
                                  </p:stCondLst>
                                  <p:childTnLst>
                                    <p:set>
                                      <p:cBhvr>
                                        <p:cTn id="9" dur="1" fill="hold">
                                          <p:stCondLst>
                                            <p:cond delay="0"/>
                                          </p:stCondLst>
                                        </p:cTn>
                                        <p:tgtEl>
                                          <p:spTgt spid="20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76"/>
                                        </p:tgtEl>
                                        <p:attrNameLst>
                                          <p:attrName>style.visibility</p:attrName>
                                        </p:attrNameLst>
                                      </p:cBhvr>
                                      <p:to>
                                        <p:strVal val="visible"/>
                                      </p:to>
                                    </p:set>
                                  </p:childTnLst>
                                </p:cTn>
                              </p:par>
                            </p:childTnLst>
                          </p:cTn>
                        </p:par>
                        <p:par>
                          <p:cTn id="14" fill="hold">
                            <p:stCondLst>
                              <p:cond delay="0"/>
                            </p:stCondLst>
                            <p:childTnLst>
                              <p:par>
                                <p:cTn id="15" presetID="6" presetClass="entr" presetSubtype="32" fill="hold" nodeType="after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circle(out)">
                                      <p:cBhvr>
                                        <p:cTn id="17"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p:cNvSpPr>
            <a:spLocks noGrp="1"/>
          </p:cNvSpPr>
          <p:nvPr>
            <p:ph type="title"/>
          </p:nvPr>
        </p:nvSpPr>
        <p:spPr>
          <a:xfrm>
            <a:off x="609600" y="228600"/>
            <a:ext cx="8786936" cy="457200"/>
          </a:xfrm>
        </p:spPr>
        <p:txBody>
          <a:bodyPr/>
          <a:lstStyle/>
          <a:p>
            <a:pPr>
              <a:defRPr/>
            </a:pPr>
            <a:r>
              <a:rPr lang="zh-TW" altLang="en-US" dirty="0" smtClean="0">
                <a:latin typeface="微軟正黑體" pitchFamily="34" charset="-120"/>
                <a:ea typeface="微軟正黑體" pitchFamily="34" charset="-120"/>
              </a:rPr>
              <a:t>管理智慧化</a:t>
            </a:r>
            <a:r>
              <a:rPr lang="en-US" altLang="zh-TW" dirty="0" smtClean="0">
                <a:latin typeface="微軟正黑體" pitchFamily="34" charset="-120"/>
                <a:ea typeface="微軟正黑體" pitchFamily="34" charset="-120"/>
              </a:rPr>
              <a:t>-OD</a:t>
            </a:r>
            <a:r>
              <a:rPr lang="zh-TW" altLang="en-US" dirty="0" smtClean="0">
                <a:latin typeface="微軟正黑體" pitchFamily="34" charset="-120"/>
                <a:ea typeface="微軟正黑體" pitchFamily="34" charset="-120"/>
              </a:rPr>
              <a:t>分析</a:t>
            </a:r>
            <a:r>
              <a:rPr lang="en-US" altLang="zh-TW" dirty="0" smtClean="0">
                <a:latin typeface="微軟正黑體" pitchFamily="34" charset="-120"/>
                <a:ea typeface="微軟正黑體" pitchFamily="34" charset="-120"/>
              </a:rPr>
              <a:t>-</a:t>
            </a:r>
            <a:r>
              <a:rPr lang="zh-TW" altLang="en-US" dirty="0">
                <a:latin typeface="微軟正黑體" pitchFamily="34" charset="-120"/>
                <a:ea typeface="微軟正黑體" pitchFamily="34" charset="-120"/>
              </a:rPr>
              <a:t>交通分區與站位群組</a:t>
            </a:r>
            <a:r>
              <a:rPr lang="en-US" altLang="zh-TW" dirty="0">
                <a:latin typeface="微軟正黑體" pitchFamily="34" charset="-120"/>
                <a:ea typeface="微軟正黑體" pitchFamily="34" charset="-120"/>
              </a:rPr>
              <a:t>OD</a:t>
            </a:r>
            <a:endParaRPr lang="zh-TW" altLang="en-US" dirty="0">
              <a:latin typeface="微軟正黑體" pitchFamily="34" charset="-120"/>
              <a:ea typeface="微軟正黑體" pitchFamily="34" charset="-120"/>
            </a:endParaRPr>
          </a:p>
        </p:txBody>
      </p:sp>
      <p:sp>
        <p:nvSpPr>
          <p:cNvPr id="16" name="投影片編號版面配置區 3"/>
          <p:cNvSpPr>
            <a:spLocks noGrp="1"/>
          </p:cNvSpPr>
          <p:nvPr>
            <p:ph type="sldNum" sz="quarter" idx="4294967295"/>
          </p:nvPr>
        </p:nvSpPr>
        <p:spPr>
          <a:xfrm>
            <a:off x="7453313" y="6453188"/>
            <a:ext cx="1655762" cy="404812"/>
          </a:xfrm>
          <a:prstGeom prst="rect">
            <a:avLst/>
          </a:prstGeom>
        </p:spPr>
        <p:txBody>
          <a:bodyPr/>
          <a:lstStyle/>
          <a:p>
            <a:pPr>
              <a:defRPr/>
            </a:pPr>
            <a:fld id="{8E7DD6B4-50AC-423F-9F88-423038D78F15}" type="slidenum">
              <a:rPr lang="zh-TW" altLang="en-US" b="1" smtClean="0">
                <a:latin typeface="微軟正黑體" panose="020B0604030504040204" pitchFamily="34" charset="-120"/>
                <a:ea typeface="微軟正黑體" panose="020B0604030504040204" pitchFamily="34" charset="-120"/>
              </a:rPr>
              <a:pPr>
                <a:defRPr/>
              </a:pPr>
              <a:t>51</a:t>
            </a:fld>
            <a:endParaRPr lang="en-US" altLang="zh-TW" b="1">
              <a:latin typeface="微軟正黑體" panose="020B0604030504040204" pitchFamily="34" charset="-120"/>
              <a:ea typeface="微軟正黑體" panose="020B0604030504040204" pitchFamily="34" charset="-120"/>
            </a:endParaRPr>
          </a:p>
        </p:txBody>
      </p:sp>
      <p:pic>
        <p:nvPicPr>
          <p:cNvPr id="34" name="Picture 2"/>
          <p:cNvPicPr>
            <a:picLocks noChangeAspect="1" noChangeArrowheads="1"/>
          </p:cNvPicPr>
          <p:nvPr/>
        </p:nvPicPr>
        <p:blipFill>
          <a:blip r:embed="rId3" cstate="print"/>
          <a:srcRect/>
          <a:stretch>
            <a:fillRect/>
          </a:stretch>
        </p:blipFill>
        <p:spPr bwMode="auto">
          <a:xfrm>
            <a:off x="323528" y="2397041"/>
            <a:ext cx="8432800" cy="4318000"/>
          </a:xfrm>
          <a:prstGeom prst="rect">
            <a:avLst/>
          </a:prstGeom>
          <a:noFill/>
          <a:ln w="9525">
            <a:noFill/>
            <a:miter lim="800000"/>
            <a:headEnd/>
            <a:tailEnd/>
          </a:ln>
        </p:spPr>
      </p:pic>
      <p:cxnSp>
        <p:nvCxnSpPr>
          <p:cNvPr id="35" name="直線接點 34"/>
          <p:cNvCxnSpPr>
            <a:stCxn id="43" idx="1"/>
          </p:cNvCxnSpPr>
          <p:nvPr/>
        </p:nvCxnSpPr>
        <p:spPr bwMode="auto">
          <a:xfrm flipH="1">
            <a:off x="827584" y="2729618"/>
            <a:ext cx="5789259" cy="1131802"/>
          </a:xfrm>
          <a:prstGeom prst="line">
            <a:avLst/>
          </a:prstGeom>
          <a:solidFill>
            <a:schemeClr val="bg1"/>
          </a:solidFill>
          <a:ln w="19050" cap="flat" cmpd="sng" algn="ctr">
            <a:solidFill>
              <a:srgbClr val="0033CC"/>
            </a:solidFill>
            <a:prstDash val="solid"/>
            <a:round/>
            <a:headEnd type="none" w="med" len="med"/>
            <a:tailEnd type="none" w="med" len="med"/>
          </a:ln>
          <a:effectLst/>
        </p:spPr>
      </p:cxnSp>
      <p:sp>
        <p:nvSpPr>
          <p:cNvPr id="36" name="手繪多邊形 35"/>
          <p:cNvSpPr/>
          <p:nvPr/>
        </p:nvSpPr>
        <p:spPr bwMode="auto">
          <a:xfrm>
            <a:off x="6329409" y="2522390"/>
            <a:ext cx="546847" cy="430305"/>
          </a:xfrm>
          <a:custGeom>
            <a:avLst/>
            <a:gdLst>
              <a:gd name="connsiteX0" fmla="*/ 0 w 546847"/>
              <a:gd name="connsiteY0" fmla="*/ 304800 h 430305"/>
              <a:gd name="connsiteX1" fmla="*/ 170329 w 546847"/>
              <a:gd name="connsiteY1" fmla="*/ 0 h 430305"/>
              <a:gd name="connsiteX2" fmla="*/ 546847 w 546847"/>
              <a:gd name="connsiteY2" fmla="*/ 89647 h 430305"/>
              <a:gd name="connsiteX3" fmla="*/ 421341 w 546847"/>
              <a:gd name="connsiteY3" fmla="*/ 385482 h 430305"/>
              <a:gd name="connsiteX4" fmla="*/ 358588 w 546847"/>
              <a:gd name="connsiteY4" fmla="*/ 430305 h 430305"/>
              <a:gd name="connsiteX5" fmla="*/ 0 w 546847"/>
              <a:gd name="connsiteY5" fmla="*/ 304800 h 43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847" h="430305">
                <a:moveTo>
                  <a:pt x="0" y="304800"/>
                </a:moveTo>
                <a:lnTo>
                  <a:pt x="170329" y="0"/>
                </a:lnTo>
                <a:lnTo>
                  <a:pt x="546847" y="89647"/>
                </a:lnTo>
                <a:lnTo>
                  <a:pt x="421341" y="385482"/>
                </a:lnTo>
                <a:lnTo>
                  <a:pt x="358588" y="430305"/>
                </a:lnTo>
                <a:lnTo>
                  <a:pt x="0" y="304800"/>
                </a:lnTo>
                <a:close/>
              </a:path>
            </a:pathLst>
          </a:cu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2000" b="0" i="0" u="none" strike="noStrike" cap="none" normalizeH="0" baseline="0" smtClean="0">
              <a:ln>
                <a:noFill/>
              </a:ln>
              <a:solidFill>
                <a:schemeClr val="tx1"/>
              </a:solidFill>
              <a:effectLst/>
              <a:latin typeface="Times New Roman" pitchFamily="18" charset="0"/>
              <a:ea typeface="標楷體" pitchFamily="65" charset="-120"/>
            </a:endParaRPr>
          </a:p>
        </p:txBody>
      </p:sp>
      <p:cxnSp>
        <p:nvCxnSpPr>
          <p:cNvPr id="37" name="直線接點 36"/>
          <p:cNvCxnSpPr>
            <a:stCxn id="43" idx="1"/>
          </p:cNvCxnSpPr>
          <p:nvPr/>
        </p:nvCxnSpPr>
        <p:spPr bwMode="auto">
          <a:xfrm>
            <a:off x="6616843" y="2729618"/>
            <a:ext cx="979493" cy="3182057"/>
          </a:xfrm>
          <a:prstGeom prst="line">
            <a:avLst/>
          </a:prstGeom>
          <a:solidFill>
            <a:schemeClr val="bg1"/>
          </a:solidFill>
          <a:ln w="19050" cap="flat" cmpd="sng" algn="ctr">
            <a:solidFill>
              <a:srgbClr val="0033CC"/>
            </a:solidFill>
            <a:prstDash val="solid"/>
            <a:round/>
            <a:headEnd type="none" w="med" len="med"/>
            <a:tailEnd type="none" w="med" len="med"/>
          </a:ln>
          <a:effectLst/>
        </p:spPr>
      </p:cxnSp>
      <p:cxnSp>
        <p:nvCxnSpPr>
          <p:cNvPr id="38" name="直線接點 37"/>
          <p:cNvCxnSpPr>
            <a:stCxn id="43" idx="1"/>
          </p:cNvCxnSpPr>
          <p:nvPr/>
        </p:nvCxnSpPr>
        <p:spPr bwMode="auto">
          <a:xfrm flipH="1">
            <a:off x="5940152" y="2729618"/>
            <a:ext cx="676691" cy="3640804"/>
          </a:xfrm>
          <a:prstGeom prst="line">
            <a:avLst/>
          </a:prstGeom>
          <a:solidFill>
            <a:schemeClr val="bg1"/>
          </a:solidFill>
          <a:ln w="38100" cap="flat" cmpd="sng" algn="ctr">
            <a:solidFill>
              <a:srgbClr val="0033CC"/>
            </a:solidFill>
            <a:prstDash val="solid"/>
            <a:round/>
            <a:headEnd type="none" w="med" len="med"/>
            <a:tailEnd type="none" w="med" len="med"/>
          </a:ln>
          <a:effectLst/>
        </p:spPr>
      </p:cxnSp>
      <p:cxnSp>
        <p:nvCxnSpPr>
          <p:cNvPr id="39" name="直線接點 38"/>
          <p:cNvCxnSpPr>
            <a:stCxn id="43" idx="0"/>
          </p:cNvCxnSpPr>
          <p:nvPr/>
        </p:nvCxnSpPr>
        <p:spPr bwMode="auto">
          <a:xfrm flipH="1">
            <a:off x="3131840" y="2736313"/>
            <a:ext cx="3468838" cy="969813"/>
          </a:xfrm>
          <a:prstGeom prst="line">
            <a:avLst/>
          </a:prstGeom>
          <a:solidFill>
            <a:schemeClr val="bg1"/>
          </a:solidFill>
          <a:ln w="3175" cap="flat" cmpd="sng" algn="ctr">
            <a:solidFill>
              <a:srgbClr val="0033CC"/>
            </a:solidFill>
            <a:prstDash val="solid"/>
            <a:round/>
            <a:headEnd type="none" w="med" len="med"/>
            <a:tailEnd type="none" w="med" len="med"/>
          </a:ln>
          <a:effectLst/>
        </p:spPr>
      </p:cxnSp>
      <p:cxnSp>
        <p:nvCxnSpPr>
          <p:cNvPr id="40" name="直線接點 39"/>
          <p:cNvCxnSpPr>
            <a:stCxn id="43" idx="0"/>
          </p:cNvCxnSpPr>
          <p:nvPr/>
        </p:nvCxnSpPr>
        <p:spPr bwMode="auto">
          <a:xfrm flipH="1">
            <a:off x="5148064" y="2736313"/>
            <a:ext cx="1452614" cy="2538568"/>
          </a:xfrm>
          <a:prstGeom prst="line">
            <a:avLst/>
          </a:prstGeom>
          <a:solidFill>
            <a:schemeClr val="bg1"/>
          </a:solidFill>
          <a:ln w="19050" cap="flat" cmpd="sng" algn="ctr">
            <a:solidFill>
              <a:srgbClr val="0033CC"/>
            </a:solidFill>
            <a:prstDash val="solid"/>
            <a:round/>
            <a:headEnd type="none" w="med" len="med"/>
            <a:tailEnd type="none" w="med" len="med"/>
          </a:ln>
          <a:effectLst/>
        </p:spPr>
      </p:cxnSp>
      <p:cxnSp>
        <p:nvCxnSpPr>
          <p:cNvPr id="41" name="直線接點 40"/>
          <p:cNvCxnSpPr>
            <a:stCxn id="43" idx="0"/>
            <a:endCxn id="81" idx="3"/>
          </p:cNvCxnSpPr>
          <p:nvPr/>
        </p:nvCxnSpPr>
        <p:spPr bwMode="auto">
          <a:xfrm flipH="1">
            <a:off x="3540273" y="2736313"/>
            <a:ext cx="3060405" cy="1801178"/>
          </a:xfrm>
          <a:prstGeom prst="line">
            <a:avLst/>
          </a:prstGeom>
          <a:solidFill>
            <a:schemeClr val="bg1"/>
          </a:solidFill>
          <a:ln w="6350" cap="flat" cmpd="sng" algn="ctr">
            <a:solidFill>
              <a:srgbClr val="0033CC"/>
            </a:solidFill>
            <a:prstDash val="solid"/>
            <a:round/>
            <a:headEnd type="none" w="med" len="med"/>
            <a:tailEnd type="none" w="med" len="med"/>
          </a:ln>
          <a:effectLst/>
        </p:spPr>
      </p:cxnSp>
      <p:cxnSp>
        <p:nvCxnSpPr>
          <p:cNvPr id="42" name="直線接點 41"/>
          <p:cNvCxnSpPr>
            <a:stCxn id="43" idx="7"/>
          </p:cNvCxnSpPr>
          <p:nvPr/>
        </p:nvCxnSpPr>
        <p:spPr bwMode="auto">
          <a:xfrm flipH="1">
            <a:off x="755576" y="2729618"/>
            <a:ext cx="5828938" cy="2139914"/>
          </a:xfrm>
          <a:prstGeom prst="line">
            <a:avLst/>
          </a:prstGeom>
          <a:solidFill>
            <a:schemeClr val="bg1"/>
          </a:solidFill>
          <a:ln w="6350" cap="flat" cmpd="sng" algn="ctr">
            <a:solidFill>
              <a:srgbClr val="0033CC"/>
            </a:solidFill>
            <a:prstDash val="solid"/>
            <a:round/>
            <a:headEnd type="none" w="med" len="med"/>
            <a:tailEnd type="none" w="med" len="med"/>
          </a:ln>
          <a:effectLst/>
        </p:spPr>
      </p:cxnSp>
      <p:sp>
        <p:nvSpPr>
          <p:cNvPr id="43" name="橢圓 42"/>
          <p:cNvSpPr/>
          <p:nvPr/>
        </p:nvSpPr>
        <p:spPr bwMode="auto">
          <a:xfrm flipH="1" flipV="1">
            <a:off x="6577819" y="2690594"/>
            <a:ext cx="45719" cy="45719"/>
          </a:xfrm>
          <a:prstGeom prst="ellipse">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2000" b="0" i="0" u="none" strike="noStrike" cap="none" normalizeH="0" baseline="0" smtClean="0">
              <a:ln>
                <a:noFill/>
              </a:ln>
              <a:solidFill>
                <a:schemeClr val="tx1"/>
              </a:solidFill>
              <a:effectLst/>
              <a:latin typeface="Times New Roman" pitchFamily="18" charset="0"/>
              <a:ea typeface="標楷體" pitchFamily="65" charset="-120"/>
            </a:endParaRPr>
          </a:p>
        </p:txBody>
      </p:sp>
      <p:cxnSp>
        <p:nvCxnSpPr>
          <p:cNvPr id="44" name="直線接點 43"/>
          <p:cNvCxnSpPr>
            <a:stCxn id="43" idx="1"/>
          </p:cNvCxnSpPr>
          <p:nvPr/>
        </p:nvCxnSpPr>
        <p:spPr bwMode="auto">
          <a:xfrm>
            <a:off x="6616843" y="2729618"/>
            <a:ext cx="1627565" cy="1048516"/>
          </a:xfrm>
          <a:prstGeom prst="line">
            <a:avLst/>
          </a:prstGeom>
          <a:solidFill>
            <a:schemeClr val="bg1"/>
          </a:solidFill>
          <a:ln w="19050" cap="flat" cmpd="sng" algn="ctr">
            <a:solidFill>
              <a:srgbClr val="0033CC"/>
            </a:solidFill>
            <a:prstDash val="solid"/>
            <a:round/>
            <a:headEnd type="none" w="med" len="med"/>
            <a:tailEnd type="none" w="med" len="med"/>
          </a:ln>
          <a:effectLst/>
        </p:spPr>
      </p:cxnSp>
      <p:grpSp>
        <p:nvGrpSpPr>
          <p:cNvPr id="75" name="群組 71"/>
          <p:cNvGrpSpPr/>
          <p:nvPr/>
        </p:nvGrpSpPr>
        <p:grpSpPr>
          <a:xfrm>
            <a:off x="2699792" y="5418897"/>
            <a:ext cx="1143000" cy="1130300"/>
            <a:chOff x="-1836712" y="5517232"/>
            <a:chExt cx="1143000" cy="1130300"/>
          </a:xfrm>
        </p:grpSpPr>
        <p:pic>
          <p:nvPicPr>
            <p:cNvPr id="76" name="Picture 33" descr="m8"/>
            <p:cNvPicPr>
              <a:picLocks noChangeAspect="1" noChangeArrowheads="1"/>
            </p:cNvPicPr>
            <p:nvPr/>
          </p:nvPicPr>
          <p:blipFill>
            <a:blip r:embed="rId4" cstate="print"/>
            <a:srcRect/>
            <a:stretch>
              <a:fillRect/>
            </a:stretch>
          </p:blipFill>
          <p:spPr bwMode="auto">
            <a:xfrm>
              <a:off x="-1836712" y="5517232"/>
              <a:ext cx="1143000" cy="1130300"/>
            </a:xfrm>
            <a:prstGeom prst="rect">
              <a:avLst/>
            </a:prstGeom>
            <a:noFill/>
          </p:spPr>
        </p:pic>
        <p:sp>
          <p:nvSpPr>
            <p:cNvPr id="77" name="Text Box 44"/>
            <p:cNvSpPr txBox="1">
              <a:spLocks noChangeArrowheads="1"/>
            </p:cNvSpPr>
            <p:nvPr/>
          </p:nvSpPr>
          <p:spPr bwMode="auto">
            <a:xfrm>
              <a:off x="-1467995" y="5913132"/>
              <a:ext cx="428322" cy="338554"/>
            </a:xfrm>
            <a:prstGeom prst="rect">
              <a:avLst/>
            </a:prstGeom>
            <a:noFill/>
            <a:ln w="9525">
              <a:noFill/>
              <a:miter lim="800000"/>
              <a:headEnd/>
              <a:tailEnd/>
            </a:ln>
            <a:effectLst/>
          </p:spPr>
          <p:txBody>
            <a:bodyPr wrap="none">
              <a:spAutoFit/>
            </a:bodyPr>
            <a:lstStyle/>
            <a:p>
              <a:r>
                <a:rPr lang="en-US" altLang="zh-TW" sz="1600" b="1" dirty="0" smtClean="0">
                  <a:solidFill>
                    <a:schemeClr val="bg1"/>
                  </a:solidFill>
                  <a:latin typeface="微軟正黑體" pitchFamily="34" charset="-120"/>
                  <a:ea typeface="微軟正黑體" pitchFamily="34" charset="-120"/>
                  <a:cs typeface="Tahoma" pitchFamily="34" charset="0"/>
                </a:rPr>
                <a:t>89</a:t>
              </a:r>
              <a:endParaRPr lang="en-US" altLang="zh-TW" sz="1600" b="1" dirty="0">
                <a:solidFill>
                  <a:schemeClr val="bg1"/>
                </a:solidFill>
                <a:latin typeface="微軟正黑體" pitchFamily="34" charset="-120"/>
                <a:ea typeface="微軟正黑體" pitchFamily="34" charset="-120"/>
                <a:cs typeface="Tahoma" pitchFamily="34" charset="0"/>
              </a:endParaRPr>
            </a:p>
          </p:txBody>
        </p:sp>
      </p:grpSp>
      <p:cxnSp>
        <p:nvCxnSpPr>
          <p:cNvPr id="78" name="直線接點 77"/>
          <p:cNvCxnSpPr>
            <a:stCxn id="43" idx="0"/>
          </p:cNvCxnSpPr>
          <p:nvPr/>
        </p:nvCxnSpPr>
        <p:spPr bwMode="auto">
          <a:xfrm flipH="1">
            <a:off x="3275856" y="2736313"/>
            <a:ext cx="3324822" cy="3186640"/>
          </a:xfrm>
          <a:prstGeom prst="line">
            <a:avLst/>
          </a:prstGeom>
          <a:solidFill>
            <a:schemeClr val="bg1"/>
          </a:solidFill>
          <a:ln w="19050" cap="flat" cmpd="sng" algn="ctr">
            <a:solidFill>
              <a:srgbClr val="0033CC"/>
            </a:solidFill>
            <a:prstDash val="solid"/>
            <a:round/>
            <a:headEnd type="none" w="med" len="med"/>
            <a:tailEnd type="none" w="med" len="med"/>
          </a:ln>
          <a:effectLst/>
        </p:spPr>
      </p:cxnSp>
      <p:grpSp>
        <p:nvGrpSpPr>
          <p:cNvPr id="79" name="群組 83"/>
          <p:cNvGrpSpPr/>
          <p:nvPr/>
        </p:nvGrpSpPr>
        <p:grpSpPr>
          <a:xfrm>
            <a:off x="2915816" y="4122753"/>
            <a:ext cx="838200" cy="825500"/>
            <a:chOff x="-2052736" y="5517232"/>
            <a:chExt cx="838200" cy="825500"/>
          </a:xfrm>
        </p:grpSpPr>
        <p:pic>
          <p:nvPicPr>
            <p:cNvPr id="80" name="Picture 14" descr="m3"/>
            <p:cNvPicPr>
              <a:picLocks noChangeAspect="1" noChangeArrowheads="1"/>
            </p:cNvPicPr>
            <p:nvPr/>
          </p:nvPicPr>
          <p:blipFill>
            <a:blip r:embed="rId5" cstate="print"/>
            <a:srcRect/>
            <a:stretch>
              <a:fillRect/>
            </a:stretch>
          </p:blipFill>
          <p:spPr bwMode="auto">
            <a:xfrm>
              <a:off x="-2052736" y="5517232"/>
              <a:ext cx="838200" cy="825500"/>
            </a:xfrm>
            <a:prstGeom prst="rect">
              <a:avLst/>
            </a:prstGeom>
            <a:noFill/>
          </p:spPr>
        </p:pic>
        <p:sp>
          <p:nvSpPr>
            <p:cNvPr id="81" name="Text Box 44"/>
            <p:cNvSpPr txBox="1">
              <a:spLocks noChangeArrowheads="1"/>
            </p:cNvSpPr>
            <p:nvPr/>
          </p:nvSpPr>
          <p:spPr bwMode="auto">
            <a:xfrm>
              <a:off x="-1827747" y="5778081"/>
              <a:ext cx="399468" cy="307777"/>
            </a:xfrm>
            <a:prstGeom prst="rect">
              <a:avLst/>
            </a:prstGeom>
            <a:noFill/>
            <a:ln w="9525">
              <a:noFill/>
              <a:miter lim="800000"/>
              <a:headEnd/>
              <a:tailEnd/>
            </a:ln>
            <a:effectLst/>
          </p:spPr>
          <p:txBody>
            <a:bodyPr wrap="none">
              <a:spAutoFit/>
            </a:bodyPr>
            <a:lstStyle/>
            <a:p>
              <a:r>
                <a:rPr lang="en-US" altLang="zh-TW" sz="1400" b="1" dirty="0" smtClean="0">
                  <a:solidFill>
                    <a:schemeClr val="bg1"/>
                  </a:solidFill>
                  <a:latin typeface="微軟正黑體" pitchFamily="34" charset="-120"/>
                  <a:ea typeface="微軟正黑體" pitchFamily="34" charset="-120"/>
                  <a:cs typeface="Tahoma" pitchFamily="34" charset="0"/>
                </a:rPr>
                <a:t>64</a:t>
              </a:r>
              <a:endParaRPr lang="en-US" altLang="zh-TW" sz="1400" b="1" dirty="0">
                <a:solidFill>
                  <a:schemeClr val="bg1"/>
                </a:solidFill>
                <a:latin typeface="微軟正黑體" pitchFamily="34" charset="-120"/>
                <a:ea typeface="微軟正黑體" pitchFamily="34" charset="-120"/>
                <a:cs typeface="Tahoma" pitchFamily="34" charset="0"/>
              </a:endParaRPr>
            </a:p>
          </p:txBody>
        </p:sp>
      </p:grpSp>
      <p:grpSp>
        <p:nvGrpSpPr>
          <p:cNvPr id="82" name="群組 81"/>
          <p:cNvGrpSpPr/>
          <p:nvPr/>
        </p:nvGrpSpPr>
        <p:grpSpPr>
          <a:xfrm>
            <a:off x="4572000" y="4842833"/>
            <a:ext cx="990600" cy="977900"/>
            <a:chOff x="-3852936" y="5661248"/>
            <a:chExt cx="990600" cy="977900"/>
          </a:xfrm>
        </p:grpSpPr>
        <p:pic>
          <p:nvPicPr>
            <p:cNvPr id="83" name="Picture 10" descr="m4"/>
            <p:cNvPicPr>
              <a:picLocks noChangeAspect="1" noChangeArrowheads="1"/>
            </p:cNvPicPr>
            <p:nvPr/>
          </p:nvPicPr>
          <p:blipFill>
            <a:blip r:embed="rId6" cstate="print"/>
            <a:srcRect/>
            <a:stretch>
              <a:fillRect/>
            </a:stretch>
          </p:blipFill>
          <p:spPr bwMode="auto">
            <a:xfrm>
              <a:off x="-3852936" y="5661248"/>
              <a:ext cx="990600" cy="977900"/>
            </a:xfrm>
            <a:prstGeom prst="rect">
              <a:avLst/>
            </a:prstGeom>
            <a:noFill/>
          </p:spPr>
        </p:pic>
        <p:sp>
          <p:nvSpPr>
            <p:cNvPr id="84" name="Text Box 44"/>
            <p:cNvSpPr txBox="1">
              <a:spLocks noChangeArrowheads="1"/>
            </p:cNvSpPr>
            <p:nvPr/>
          </p:nvSpPr>
          <p:spPr bwMode="auto">
            <a:xfrm>
              <a:off x="-3565192" y="5985140"/>
              <a:ext cx="428322" cy="338554"/>
            </a:xfrm>
            <a:prstGeom prst="rect">
              <a:avLst/>
            </a:prstGeom>
            <a:noFill/>
            <a:ln w="9525">
              <a:noFill/>
              <a:miter lim="800000"/>
              <a:headEnd/>
              <a:tailEnd/>
            </a:ln>
            <a:effectLst/>
          </p:spPr>
          <p:txBody>
            <a:bodyPr wrap="none">
              <a:spAutoFit/>
            </a:bodyPr>
            <a:lstStyle/>
            <a:p>
              <a:r>
                <a:rPr lang="en-US" altLang="zh-TW" sz="1600" b="1" dirty="0" smtClean="0">
                  <a:solidFill>
                    <a:schemeClr val="bg1"/>
                  </a:solidFill>
                  <a:latin typeface="微軟正黑體" pitchFamily="34" charset="-120"/>
                  <a:ea typeface="微軟正黑體" pitchFamily="34" charset="-120"/>
                  <a:cs typeface="Tahoma" pitchFamily="34" charset="0"/>
                </a:rPr>
                <a:t>77</a:t>
              </a:r>
              <a:endParaRPr lang="en-US" altLang="zh-TW" sz="1600" b="1" dirty="0">
                <a:solidFill>
                  <a:schemeClr val="bg1"/>
                </a:solidFill>
                <a:latin typeface="微軟正黑體" pitchFamily="34" charset="-120"/>
                <a:ea typeface="微軟正黑體" pitchFamily="34" charset="-120"/>
                <a:cs typeface="Tahoma" pitchFamily="34" charset="0"/>
              </a:endParaRPr>
            </a:p>
          </p:txBody>
        </p:sp>
      </p:grpSp>
      <p:grpSp>
        <p:nvGrpSpPr>
          <p:cNvPr id="85" name="群組 85"/>
          <p:cNvGrpSpPr/>
          <p:nvPr/>
        </p:nvGrpSpPr>
        <p:grpSpPr>
          <a:xfrm>
            <a:off x="2771800" y="3258657"/>
            <a:ext cx="838200" cy="825500"/>
            <a:chOff x="-2557463" y="2060575"/>
            <a:chExt cx="838200" cy="825500"/>
          </a:xfrm>
        </p:grpSpPr>
        <p:pic>
          <p:nvPicPr>
            <p:cNvPr id="86" name="Picture 30" descr="m5"/>
            <p:cNvPicPr>
              <a:picLocks noChangeAspect="1" noChangeArrowheads="1"/>
            </p:cNvPicPr>
            <p:nvPr/>
          </p:nvPicPr>
          <p:blipFill>
            <a:blip r:embed="rId7" cstate="print"/>
            <a:srcRect/>
            <a:stretch>
              <a:fillRect/>
            </a:stretch>
          </p:blipFill>
          <p:spPr bwMode="auto">
            <a:xfrm>
              <a:off x="-2557463" y="2060575"/>
              <a:ext cx="838200" cy="825500"/>
            </a:xfrm>
            <a:prstGeom prst="rect">
              <a:avLst/>
            </a:prstGeom>
            <a:noFill/>
          </p:spPr>
        </p:pic>
        <p:sp>
          <p:nvSpPr>
            <p:cNvPr id="87" name="Text Box 44"/>
            <p:cNvSpPr txBox="1">
              <a:spLocks noChangeArrowheads="1"/>
            </p:cNvSpPr>
            <p:nvPr/>
          </p:nvSpPr>
          <p:spPr bwMode="auto">
            <a:xfrm>
              <a:off x="-2349733" y="2304055"/>
              <a:ext cx="428322" cy="338554"/>
            </a:xfrm>
            <a:prstGeom prst="rect">
              <a:avLst/>
            </a:prstGeom>
            <a:noFill/>
            <a:ln w="9525">
              <a:noFill/>
              <a:miter lim="800000"/>
              <a:headEnd/>
              <a:tailEnd/>
            </a:ln>
            <a:effectLst/>
          </p:spPr>
          <p:txBody>
            <a:bodyPr wrap="none">
              <a:spAutoFit/>
            </a:bodyPr>
            <a:lstStyle/>
            <a:p>
              <a:r>
                <a:rPr lang="en-US" altLang="zh-TW" sz="1600" b="1" dirty="0" smtClean="0">
                  <a:solidFill>
                    <a:schemeClr val="bg1"/>
                  </a:solidFill>
                  <a:latin typeface="微軟正黑體" pitchFamily="34" charset="-120"/>
                  <a:ea typeface="微軟正黑體" pitchFamily="34" charset="-120"/>
                  <a:cs typeface="Tahoma" pitchFamily="34" charset="0"/>
                </a:rPr>
                <a:t>58</a:t>
              </a:r>
              <a:endParaRPr lang="en-US" altLang="zh-TW" sz="1600" b="1" dirty="0">
                <a:solidFill>
                  <a:schemeClr val="bg1"/>
                </a:solidFill>
                <a:latin typeface="微軟正黑體" pitchFamily="34" charset="-120"/>
                <a:ea typeface="微軟正黑體" pitchFamily="34" charset="-120"/>
                <a:cs typeface="Tahoma" pitchFamily="34" charset="0"/>
              </a:endParaRPr>
            </a:p>
          </p:txBody>
        </p:sp>
      </p:grpSp>
      <p:grpSp>
        <p:nvGrpSpPr>
          <p:cNvPr id="88" name="群組 94"/>
          <p:cNvGrpSpPr/>
          <p:nvPr/>
        </p:nvGrpSpPr>
        <p:grpSpPr>
          <a:xfrm>
            <a:off x="5580112" y="5994961"/>
            <a:ext cx="711200" cy="698500"/>
            <a:chOff x="-3564904" y="2708920"/>
            <a:chExt cx="711200" cy="698500"/>
          </a:xfrm>
        </p:grpSpPr>
        <p:pic>
          <p:nvPicPr>
            <p:cNvPr id="89" name="Picture 13" descr="m2"/>
            <p:cNvPicPr>
              <a:picLocks noChangeAspect="1" noChangeArrowheads="1"/>
            </p:cNvPicPr>
            <p:nvPr/>
          </p:nvPicPr>
          <p:blipFill>
            <a:blip r:embed="rId8" cstate="print"/>
            <a:srcRect/>
            <a:stretch>
              <a:fillRect/>
            </a:stretch>
          </p:blipFill>
          <p:spPr bwMode="auto">
            <a:xfrm>
              <a:off x="-3564904" y="2708920"/>
              <a:ext cx="711200" cy="698500"/>
            </a:xfrm>
            <a:prstGeom prst="rect">
              <a:avLst/>
            </a:prstGeom>
            <a:noFill/>
          </p:spPr>
        </p:pic>
        <p:sp>
          <p:nvSpPr>
            <p:cNvPr id="90" name="Text Box 44"/>
            <p:cNvSpPr txBox="1">
              <a:spLocks noChangeArrowheads="1"/>
            </p:cNvSpPr>
            <p:nvPr/>
          </p:nvSpPr>
          <p:spPr bwMode="auto">
            <a:xfrm>
              <a:off x="-3411923" y="2915691"/>
              <a:ext cx="399468" cy="307777"/>
            </a:xfrm>
            <a:prstGeom prst="rect">
              <a:avLst/>
            </a:prstGeom>
            <a:noFill/>
            <a:ln w="9525">
              <a:noFill/>
              <a:miter lim="800000"/>
              <a:headEnd/>
              <a:tailEnd/>
            </a:ln>
            <a:effectLst/>
          </p:spPr>
          <p:txBody>
            <a:bodyPr wrap="none">
              <a:spAutoFit/>
            </a:bodyPr>
            <a:lstStyle/>
            <a:p>
              <a:r>
                <a:rPr lang="en-US" altLang="zh-TW" sz="1400" b="1" dirty="0" smtClean="0">
                  <a:solidFill>
                    <a:schemeClr val="tx1">
                      <a:lumMod val="95000"/>
                      <a:lumOff val="5000"/>
                    </a:schemeClr>
                  </a:solidFill>
                  <a:latin typeface="微軟正黑體" pitchFamily="34" charset="-120"/>
                  <a:ea typeface="微軟正黑體" pitchFamily="34" charset="-120"/>
                  <a:cs typeface="Tahoma" pitchFamily="34" charset="0"/>
                </a:rPr>
                <a:t>34</a:t>
              </a:r>
              <a:endParaRPr lang="en-US" altLang="zh-TW" sz="1400" b="1" dirty="0">
                <a:solidFill>
                  <a:schemeClr val="tx1">
                    <a:lumMod val="95000"/>
                    <a:lumOff val="5000"/>
                  </a:schemeClr>
                </a:solidFill>
                <a:latin typeface="微軟正黑體" pitchFamily="34" charset="-120"/>
                <a:ea typeface="微軟正黑體" pitchFamily="34" charset="-120"/>
                <a:cs typeface="Tahoma" pitchFamily="34" charset="0"/>
              </a:endParaRPr>
            </a:p>
          </p:txBody>
        </p:sp>
      </p:grpSp>
      <p:grpSp>
        <p:nvGrpSpPr>
          <p:cNvPr id="91" name="群組 92"/>
          <p:cNvGrpSpPr/>
          <p:nvPr/>
        </p:nvGrpSpPr>
        <p:grpSpPr>
          <a:xfrm>
            <a:off x="395536" y="4482793"/>
            <a:ext cx="711200" cy="698500"/>
            <a:chOff x="-1044624" y="2924944"/>
            <a:chExt cx="711200" cy="698500"/>
          </a:xfrm>
        </p:grpSpPr>
        <p:pic>
          <p:nvPicPr>
            <p:cNvPr id="92" name="Picture 27" descr="m2"/>
            <p:cNvPicPr>
              <a:picLocks noChangeAspect="1" noChangeArrowheads="1"/>
            </p:cNvPicPr>
            <p:nvPr/>
          </p:nvPicPr>
          <p:blipFill>
            <a:blip r:embed="rId9" cstate="print"/>
            <a:srcRect/>
            <a:stretch>
              <a:fillRect/>
            </a:stretch>
          </p:blipFill>
          <p:spPr bwMode="auto">
            <a:xfrm>
              <a:off x="-1044624" y="2924944"/>
              <a:ext cx="711200" cy="698500"/>
            </a:xfrm>
            <a:prstGeom prst="rect">
              <a:avLst/>
            </a:prstGeom>
            <a:noFill/>
          </p:spPr>
        </p:pic>
        <p:sp>
          <p:nvSpPr>
            <p:cNvPr id="93" name="Text Box 44"/>
            <p:cNvSpPr txBox="1">
              <a:spLocks noChangeArrowheads="1"/>
            </p:cNvSpPr>
            <p:nvPr/>
          </p:nvSpPr>
          <p:spPr bwMode="auto">
            <a:xfrm>
              <a:off x="-891355" y="3123038"/>
              <a:ext cx="399468" cy="307777"/>
            </a:xfrm>
            <a:prstGeom prst="rect">
              <a:avLst/>
            </a:prstGeom>
            <a:noFill/>
            <a:ln w="9525">
              <a:noFill/>
              <a:miter lim="800000"/>
              <a:headEnd/>
              <a:tailEnd/>
            </a:ln>
            <a:effectLst/>
          </p:spPr>
          <p:txBody>
            <a:bodyPr wrap="none">
              <a:spAutoFit/>
            </a:bodyPr>
            <a:lstStyle/>
            <a:p>
              <a:r>
                <a:rPr lang="en-US" altLang="zh-TW" sz="1400" b="1" dirty="0" smtClean="0">
                  <a:solidFill>
                    <a:schemeClr val="bg1"/>
                  </a:solidFill>
                  <a:latin typeface="微軟正黑體" pitchFamily="34" charset="-120"/>
                  <a:ea typeface="微軟正黑體" pitchFamily="34" charset="-120"/>
                  <a:cs typeface="Tahoma" pitchFamily="34" charset="0"/>
                </a:rPr>
                <a:t>16</a:t>
              </a:r>
              <a:endParaRPr lang="en-US" altLang="zh-TW" sz="1400" b="1" dirty="0">
                <a:solidFill>
                  <a:schemeClr val="bg1"/>
                </a:solidFill>
                <a:latin typeface="微軟正黑體" pitchFamily="34" charset="-120"/>
                <a:ea typeface="微軟正黑體" pitchFamily="34" charset="-120"/>
                <a:cs typeface="Tahoma" pitchFamily="34" charset="0"/>
              </a:endParaRPr>
            </a:p>
          </p:txBody>
        </p:sp>
      </p:grpSp>
      <p:grpSp>
        <p:nvGrpSpPr>
          <p:cNvPr id="94" name="群組 93"/>
          <p:cNvGrpSpPr/>
          <p:nvPr/>
        </p:nvGrpSpPr>
        <p:grpSpPr>
          <a:xfrm>
            <a:off x="7884368" y="3402673"/>
            <a:ext cx="673100" cy="660400"/>
            <a:chOff x="-3852936" y="4077072"/>
            <a:chExt cx="673100" cy="660400"/>
          </a:xfrm>
        </p:grpSpPr>
        <p:pic>
          <p:nvPicPr>
            <p:cNvPr id="95" name="Picture 12" descr="m1"/>
            <p:cNvPicPr>
              <a:picLocks noChangeAspect="1" noChangeArrowheads="1"/>
            </p:cNvPicPr>
            <p:nvPr/>
          </p:nvPicPr>
          <p:blipFill>
            <a:blip r:embed="rId10" cstate="print"/>
            <a:srcRect/>
            <a:stretch>
              <a:fillRect/>
            </a:stretch>
          </p:blipFill>
          <p:spPr bwMode="auto">
            <a:xfrm>
              <a:off x="-3852936" y="4077072"/>
              <a:ext cx="673100" cy="660400"/>
            </a:xfrm>
            <a:prstGeom prst="rect">
              <a:avLst/>
            </a:prstGeom>
            <a:noFill/>
          </p:spPr>
        </p:pic>
        <p:sp>
          <p:nvSpPr>
            <p:cNvPr id="96" name="Text Box 44"/>
            <p:cNvSpPr txBox="1">
              <a:spLocks noChangeArrowheads="1"/>
            </p:cNvSpPr>
            <p:nvPr/>
          </p:nvSpPr>
          <p:spPr bwMode="auto">
            <a:xfrm>
              <a:off x="-3663807" y="4265913"/>
              <a:ext cx="292068" cy="307777"/>
            </a:xfrm>
            <a:prstGeom prst="rect">
              <a:avLst/>
            </a:prstGeom>
            <a:noFill/>
            <a:ln w="9525">
              <a:noFill/>
              <a:miter lim="800000"/>
              <a:headEnd/>
              <a:tailEnd/>
            </a:ln>
            <a:effectLst/>
          </p:spPr>
          <p:txBody>
            <a:bodyPr wrap="none">
              <a:spAutoFit/>
            </a:bodyPr>
            <a:lstStyle/>
            <a:p>
              <a:r>
                <a:rPr lang="en-US" altLang="zh-TW" sz="1400" b="1" dirty="0" smtClean="0">
                  <a:solidFill>
                    <a:schemeClr val="bg1"/>
                  </a:solidFill>
                  <a:latin typeface="微軟正黑體" pitchFamily="34" charset="-120"/>
                  <a:ea typeface="微軟正黑體" pitchFamily="34" charset="-120"/>
                  <a:cs typeface="Tahoma" pitchFamily="34" charset="0"/>
                </a:rPr>
                <a:t>7</a:t>
              </a:r>
              <a:endParaRPr lang="en-US" altLang="zh-TW" sz="1400" b="1" dirty="0">
                <a:solidFill>
                  <a:schemeClr val="bg1"/>
                </a:solidFill>
                <a:latin typeface="微軟正黑體" pitchFamily="34" charset="-120"/>
                <a:ea typeface="微軟正黑體" pitchFamily="34" charset="-120"/>
                <a:cs typeface="Tahoma" pitchFamily="34" charset="0"/>
              </a:endParaRPr>
            </a:p>
          </p:txBody>
        </p:sp>
      </p:grpSp>
      <p:grpSp>
        <p:nvGrpSpPr>
          <p:cNvPr id="97" name="群組 96"/>
          <p:cNvGrpSpPr/>
          <p:nvPr/>
        </p:nvGrpSpPr>
        <p:grpSpPr>
          <a:xfrm>
            <a:off x="7236296" y="5625956"/>
            <a:ext cx="711200" cy="698500"/>
            <a:chOff x="-900608" y="1412776"/>
            <a:chExt cx="711200" cy="698500"/>
          </a:xfrm>
        </p:grpSpPr>
        <p:pic>
          <p:nvPicPr>
            <p:cNvPr id="98" name="Picture 28" descr="m3"/>
            <p:cNvPicPr>
              <a:picLocks noChangeAspect="1" noChangeArrowheads="1"/>
            </p:cNvPicPr>
            <p:nvPr/>
          </p:nvPicPr>
          <p:blipFill>
            <a:blip r:embed="rId11" cstate="print"/>
            <a:srcRect/>
            <a:stretch>
              <a:fillRect/>
            </a:stretch>
          </p:blipFill>
          <p:spPr bwMode="auto">
            <a:xfrm>
              <a:off x="-900608" y="1412776"/>
              <a:ext cx="711200" cy="698500"/>
            </a:xfrm>
            <a:prstGeom prst="rect">
              <a:avLst/>
            </a:prstGeom>
            <a:noFill/>
          </p:spPr>
        </p:pic>
        <p:sp>
          <p:nvSpPr>
            <p:cNvPr id="99" name="Text Box 44"/>
            <p:cNvSpPr txBox="1">
              <a:spLocks noChangeArrowheads="1"/>
            </p:cNvSpPr>
            <p:nvPr/>
          </p:nvSpPr>
          <p:spPr bwMode="auto">
            <a:xfrm>
              <a:off x="-747339" y="1619835"/>
              <a:ext cx="399468" cy="307777"/>
            </a:xfrm>
            <a:prstGeom prst="rect">
              <a:avLst/>
            </a:prstGeom>
            <a:noFill/>
            <a:ln w="9525">
              <a:noFill/>
              <a:miter lim="800000"/>
              <a:headEnd/>
              <a:tailEnd/>
            </a:ln>
            <a:effectLst/>
          </p:spPr>
          <p:txBody>
            <a:bodyPr wrap="none">
              <a:spAutoFit/>
            </a:bodyPr>
            <a:lstStyle/>
            <a:p>
              <a:r>
                <a:rPr lang="en-US" altLang="zh-TW" sz="1400" b="1" dirty="0" smtClean="0">
                  <a:latin typeface="微軟正黑體" pitchFamily="34" charset="-120"/>
                  <a:ea typeface="微軟正黑體" pitchFamily="34" charset="-120"/>
                  <a:cs typeface="Tahoma" pitchFamily="34" charset="0"/>
                </a:rPr>
                <a:t>25</a:t>
              </a:r>
              <a:endParaRPr lang="en-US" altLang="zh-TW" sz="1400" b="1" dirty="0">
                <a:latin typeface="微軟正黑體" pitchFamily="34" charset="-120"/>
                <a:ea typeface="微軟正黑體" pitchFamily="34" charset="-120"/>
                <a:cs typeface="Tahoma" pitchFamily="34" charset="0"/>
              </a:endParaRPr>
            </a:p>
          </p:txBody>
        </p:sp>
      </p:grpSp>
      <p:grpSp>
        <p:nvGrpSpPr>
          <p:cNvPr id="100" name="群組 91"/>
          <p:cNvGrpSpPr/>
          <p:nvPr/>
        </p:nvGrpSpPr>
        <p:grpSpPr>
          <a:xfrm>
            <a:off x="467544" y="3474681"/>
            <a:ext cx="673100" cy="660400"/>
            <a:chOff x="-973138" y="404813"/>
            <a:chExt cx="673100" cy="660400"/>
          </a:xfrm>
        </p:grpSpPr>
        <p:pic>
          <p:nvPicPr>
            <p:cNvPr id="101" name="Picture 26" descr="m1"/>
            <p:cNvPicPr>
              <a:picLocks noChangeAspect="1" noChangeArrowheads="1"/>
            </p:cNvPicPr>
            <p:nvPr/>
          </p:nvPicPr>
          <p:blipFill>
            <a:blip r:embed="rId12" cstate="print"/>
            <a:srcRect/>
            <a:stretch>
              <a:fillRect/>
            </a:stretch>
          </p:blipFill>
          <p:spPr bwMode="auto">
            <a:xfrm>
              <a:off x="-973138" y="404813"/>
              <a:ext cx="673100" cy="660400"/>
            </a:xfrm>
            <a:prstGeom prst="rect">
              <a:avLst/>
            </a:prstGeom>
            <a:noFill/>
          </p:spPr>
        </p:pic>
        <p:sp>
          <p:nvSpPr>
            <p:cNvPr id="102" name="Text Box 44"/>
            <p:cNvSpPr txBox="1">
              <a:spLocks noChangeArrowheads="1"/>
            </p:cNvSpPr>
            <p:nvPr/>
          </p:nvSpPr>
          <p:spPr bwMode="auto">
            <a:xfrm>
              <a:off x="-837853" y="593793"/>
              <a:ext cx="399468" cy="307777"/>
            </a:xfrm>
            <a:prstGeom prst="rect">
              <a:avLst/>
            </a:prstGeom>
            <a:noFill/>
            <a:ln w="9525">
              <a:noFill/>
              <a:miter lim="800000"/>
              <a:headEnd/>
              <a:tailEnd/>
            </a:ln>
            <a:effectLst/>
          </p:spPr>
          <p:txBody>
            <a:bodyPr wrap="none">
              <a:spAutoFit/>
            </a:bodyPr>
            <a:lstStyle/>
            <a:p>
              <a:r>
                <a:rPr lang="en-US" altLang="zh-TW" sz="1400" b="1" dirty="0" smtClean="0">
                  <a:solidFill>
                    <a:schemeClr val="tx1">
                      <a:lumMod val="95000"/>
                      <a:lumOff val="5000"/>
                    </a:schemeClr>
                  </a:solidFill>
                  <a:latin typeface="微軟正黑體" pitchFamily="34" charset="-120"/>
                  <a:ea typeface="微軟正黑體" pitchFamily="34" charset="-120"/>
                  <a:cs typeface="Tahoma" pitchFamily="34" charset="0"/>
                </a:rPr>
                <a:t>41</a:t>
              </a:r>
              <a:endParaRPr lang="en-US" altLang="zh-TW" sz="1400" b="1" dirty="0">
                <a:solidFill>
                  <a:schemeClr val="tx1">
                    <a:lumMod val="95000"/>
                    <a:lumOff val="5000"/>
                  </a:schemeClr>
                </a:solidFill>
                <a:latin typeface="微軟正黑體" pitchFamily="34" charset="-120"/>
                <a:ea typeface="微軟正黑體" pitchFamily="34" charset="-120"/>
                <a:cs typeface="Tahoma" pitchFamily="34" charset="0"/>
              </a:endParaRPr>
            </a:p>
          </p:txBody>
        </p:sp>
      </p:grpSp>
      <p:sp>
        <p:nvSpPr>
          <p:cNvPr id="103" name="投影片編號版面配置區 3"/>
          <p:cNvSpPr>
            <a:spLocks noGrp="1"/>
          </p:cNvSpPr>
          <p:nvPr>
            <p:ph type="sldNum" sz="quarter" idx="4294967295"/>
          </p:nvPr>
        </p:nvSpPr>
        <p:spPr>
          <a:xfrm>
            <a:off x="7453313" y="6453188"/>
            <a:ext cx="1655762" cy="404812"/>
          </a:xfrm>
          <a:prstGeom prst="rect">
            <a:avLst/>
          </a:prstGeom>
          <a:noFill/>
        </p:spPr>
        <p:txBody>
          <a:bodyPr/>
          <a:lstStyle/>
          <a:p>
            <a:fld id="{B7129080-FD14-425D-8703-4577E23A1336}" type="slidenum">
              <a:rPr lang="zh-TW" altLang="en-US">
                <a:ea typeface="新細明體" charset="-120"/>
              </a:rPr>
              <a:pPr/>
              <a:t>51</a:t>
            </a:fld>
            <a:endParaRPr lang="en-US" altLang="zh-TW" dirty="0">
              <a:ea typeface="新細明體" charset="-120"/>
            </a:endParaRPr>
          </a:p>
        </p:txBody>
      </p:sp>
      <p:sp>
        <p:nvSpPr>
          <p:cNvPr id="104" name="圓角矩形 103"/>
          <p:cNvSpPr/>
          <p:nvPr/>
        </p:nvSpPr>
        <p:spPr bwMode="auto">
          <a:xfrm>
            <a:off x="323528" y="812800"/>
            <a:ext cx="8424936" cy="1554480"/>
          </a:xfrm>
          <a:prstGeom prst="roundRect">
            <a:avLst>
              <a:gd name="adj" fmla="val 8804"/>
            </a:avLst>
          </a:prstGeom>
          <a:solidFill>
            <a:schemeClr val="bg1">
              <a:lumMod val="95000"/>
            </a:schemeClr>
          </a:solidFill>
          <a:ln w="952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2000" b="0" i="0" u="none" strike="noStrike" cap="none" normalizeH="0" baseline="0" smtClean="0">
              <a:ln>
                <a:noFill/>
              </a:ln>
              <a:solidFill>
                <a:schemeClr val="tx1"/>
              </a:solidFill>
              <a:effectLst/>
              <a:latin typeface="Times New Roman" pitchFamily="18" charset="0"/>
              <a:ea typeface="標楷體" pitchFamily="65" charset="-120"/>
            </a:endParaRPr>
          </a:p>
        </p:txBody>
      </p:sp>
      <p:sp>
        <p:nvSpPr>
          <p:cNvPr id="105" name="文字方塊 104"/>
          <p:cNvSpPr txBox="1"/>
          <p:nvPr/>
        </p:nvSpPr>
        <p:spPr>
          <a:xfrm>
            <a:off x="539552" y="1259785"/>
            <a:ext cx="1210588" cy="338554"/>
          </a:xfrm>
          <a:prstGeom prst="rect">
            <a:avLst/>
          </a:prstGeom>
          <a:noFill/>
        </p:spPr>
        <p:txBody>
          <a:bodyPr wrap="none" rtlCol="0">
            <a:spAutoFit/>
          </a:bodyPr>
          <a:lstStyle/>
          <a:p>
            <a:r>
              <a:rPr lang="zh-TW" altLang="en-US" sz="1600" b="1" dirty="0" smtClean="0">
                <a:solidFill>
                  <a:schemeClr val="bg2">
                    <a:lumMod val="50000"/>
                  </a:schemeClr>
                </a:solidFill>
                <a:latin typeface="微軟正黑體" pitchFamily="34" charset="-120"/>
                <a:ea typeface="微軟正黑體" pitchFamily="34" charset="-120"/>
              </a:rPr>
              <a:t>交通分區：</a:t>
            </a:r>
            <a:endParaRPr lang="zh-TW" altLang="en-US" sz="1600" b="1" dirty="0">
              <a:solidFill>
                <a:schemeClr val="bg2">
                  <a:lumMod val="50000"/>
                </a:schemeClr>
              </a:solidFill>
              <a:latin typeface="微軟正黑體" pitchFamily="34" charset="-120"/>
              <a:ea typeface="微軟正黑體" pitchFamily="34" charset="-120"/>
            </a:endParaRPr>
          </a:p>
        </p:txBody>
      </p:sp>
      <p:sp>
        <p:nvSpPr>
          <p:cNvPr id="106" name="文字方塊 105"/>
          <p:cNvSpPr txBox="1"/>
          <p:nvPr/>
        </p:nvSpPr>
        <p:spPr>
          <a:xfrm>
            <a:off x="539552" y="1607106"/>
            <a:ext cx="1210588" cy="338554"/>
          </a:xfrm>
          <a:prstGeom prst="rect">
            <a:avLst/>
          </a:prstGeom>
          <a:noFill/>
        </p:spPr>
        <p:txBody>
          <a:bodyPr wrap="none" rtlCol="0">
            <a:spAutoFit/>
          </a:bodyPr>
          <a:lstStyle/>
          <a:p>
            <a:r>
              <a:rPr lang="zh-TW" altLang="en-US" sz="1600" b="1" dirty="0" smtClean="0">
                <a:solidFill>
                  <a:schemeClr val="bg2">
                    <a:lumMod val="50000"/>
                  </a:schemeClr>
                </a:solidFill>
                <a:latin typeface="微軟正黑體" pitchFamily="34" charset="-120"/>
                <a:ea typeface="微軟正黑體" pitchFamily="34" charset="-120"/>
              </a:rPr>
              <a:t>站位群組：</a:t>
            </a:r>
            <a:endParaRPr lang="zh-TW" altLang="en-US" sz="1600" b="1" dirty="0">
              <a:solidFill>
                <a:schemeClr val="bg2">
                  <a:lumMod val="50000"/>
                </a:schemeClr>
              </a:solidFill>
              <a:latin typeface="微軟正黑體" pitchFamily="34" charset="-120"/>
              <a:ea typeface="微軟正黑體" pitchFamily="34" charset="-120"/>
            </a:endParaRPr>
          </a:p>
        </p:txBody>
      </p:sp>
      <p:sp>
        <p:nvSpPr>
          <p:cNvPr id="107" name="文字方塊 106"/>
          <p:cNvSpPr txBox="1"/>
          <p:nvPr/>
        </p:nvSpPr>
        <p:spPr>
          <a:xfrm>
            <a:off x="545480" y="1980610"/>
            <a:ext cx="1210588" cy="338554"/>
          </a:xfrm>
          <a:prstGeom prst="rect">
            <a:avLst/>
          </a:prstGeom>
          <a:noFill/>
        </p:spPr>
        <p:txBody>
          <a:bodyPr wrap="none" rtlCol="0">
            <a:spAutoFit/>
          </a:bodyPr>
          <a:lstStyle/>
          <a:p>
            <a:r>
              <a:rPr lang="zh-TW" altLang="en-US" sz="1600" b="1" dirty="0" smtClean="0">
                <a:solidFill>
                  <a:schemeClr val="bg2">
                    <a:lumMod val="50000"/>
                  </a:schemeClr>
                </a:solidFill>
                <a:latin typeface="微軟正黑體" pitchFamily="34" charset="-120"/>
                <a:ea typeface="微軟正黑體" pitchFamily="34" charset="-120"/>
              </a:rPr>
              <a:t>站位　　：</a:t>
            </a:r>
            <a:endParaRPr lang="zh-TW" altLang="en-US" sz="1600" b="1" dirty="0">
              <a:solidFill>
                <a:schemeClr val="bg2">
                  <a:lumMod val="50000"/>
                </a:schemeClr>
              </a:solidFill>
              <a:latin typeface="微軟正黑體" pitchFamily="34" charset="-120"/>
              <a:ea typeface="微軟正黑體" pitchFamily="34" charset="-120"/>
            </a:endParaRPr>
          </a:p>
        </p:txBody>
      </p:sp>
      <p:pic>
        <p:nvPicPr>
          <p:cNvPr id="108" name="Picture 4" descr="http://png-3.findicons.com/files/icons/2305/mobile_icon_set/128/04_maps.png"/>
          <p:cNvPicPr>
            <a:picLocks noChangeAspect="1" noChangeArrowheads="1"/>
          </p:cNvPicPr>
          <p:nvPr/>
        </p:nvPicPr>
        <p:blipFill>
          <a:blip r:embed="rId13" cstate="print"/>
          <a:srcRect/>
          <a:stretch>
            <a:fillRect/>
          </a:stretch>
        </p:blipFill>
        <p:spPr bwMode="auto">
          <a:xfrm>
            <a:off x="3765779" y="1268760"/>
            <a:ext cx="331622" cy="331622"/>
          </a:xfrm>
          <a:prstGeom prst="rect">
            <a:avLst/>
          </a:prstGeom>
          <a:noFill/>
        </p:spPr>
      </p:pic>
      <p:pic>
        <p:nvPicPr>
          <p:cNvPr id="109" name="Picture 4" descr="http://png-3.findicons.com/files/icons/2305/mobile_icon_set/128/04_maps.png"/>
          <p:cNvPicPr>
            <a:picLocks noChangeAspect="1" noChangeArrowheads="1"/>
          </p:cNvPicPr>
          <p:nvPr/>
        </p:nvPicPr>
        <p:blipFill>
          <a:blip r:embed="rId13" cstate="print"/>
          <a:srcRect/>
          <a:stretch>
            <a:fillRect/>
          </a:stretch>
        </p:blipFill>
        <p:spPr bwMode="auto">
          <a:xfrm>
            <a:off x="3756762" y="1988840"/>
            <a:ext cx="331622" cy="331622"/>
          </a:xfrm>
          <a:prstGeom prst="rect">
            <a:avLst/>
          </a:prstGeom>
          <a:noFill/>
        </p:spPr>
      </p:pic>
      <p:pic>
        <p:nvPicPr>
          <p:cNvPr id="110" name="Picture 3"/>
          <p:cNvPicPr>
            <a:picLocks noChangeAspect="1" noChangeArrowheads="1"/>
          </p:cNvPicPr>
          <p:nvPr/>
        </p:nvPicPr>
        <p:blipFill>
          <a:blip r:embed="rId14" cstate="print"/>
          <a:srcRect/>
          <a:stretch>
            <a:fillRect/>
          </a:stretch>
        </p:blipFill>
        <p:spPr bwMode="auto">
          <a:xfrm>
            <a:off x="1782000" y="1263542"/>
            <a:ext cx="1874286" cy="1043810"/>
          </a:xfrm>
          <a:prstGeom prst="rect">
            <a:avLst/>
          </a:prstGeom>
          <a:noFill/>
          <a:ln w="9525">
            <a:noFill/>
            <a:miter lim="800000"/>
            <a:headEnd/>
            <a:tailEnd/>
          </a:ln>
        </p:spPr>
      </p:pic>
      <p:pic>
        <p:nvPicPr>
          <p:cNvPr id="111" name="Picture 3"/>
          <p:cNvPicPr>
            <a:picLocks noChangeAspect="1" noChangeArrowheads="1"/>
          </p:cNvPicPr>
          <p:nvPr/>
        </p:nvPicPr>
        <p:blipFill>
          <a:blip r:embed="rId15" cstate="print"/>
          <a:stretch>
            <a:fillRect/>
          </a:stretch>
        </p:blipFill>
        <p:spPr bwMode="auto">
          <a:xfrm>
            <a:off x="1781906" y="1263542"/>
            <a:ext cx="1874286" cy="1043810"/>
          </a:xfrm>
          <a:prstGeom prst="rect">
            <a:avLst/>
          </a:prstGeom>
          <a:noFill/>
          <a:ln w="9525">
            <a:noFill/>
            <a:miter lim="800000"/>
            <a:headEnd/>
            <a:tailEnd/>
          </a:ln>
        </p:spPr>
      </p:pic>
      <p:sp>
        <p:nvSpPr>
          <p:cNvPr id="112" name="文字方塊 111"/>
          <p:cNvSpPr txBox="1"/>
          <p:nvPr/>
        </p:nvSpPr>
        <p:spPr>
          <a:xfrm>
            <a:off x="6156176" y="1987466"/>
            <a:ext cx="800219" cy="338554"/>
          </a:xfrm>
          <a:prstGeom prst="rect">
            <a:avLst/>
          </a:prstGeom>
          <a:noFill/>
        </p:spPr>
        <p:txBody>
          <a:bodyPr wrap="none" rtlCol="0">
            <a:spAutoFit/>
          </a:bodyPr>
          <a:lstStyle/>
          <a:p>
            <a:r>
              <a:rPr lang="zh-TW" altLang="en-US" sz="1600" b="1" dirty="0" smtClean="0">
                <a:solidFill>
                  <a:schemeClr val="bg2">
                    <a:lumMod val="50000"/>
                  </a:schemeClr>
                </a:solidFill>
                <a:latin typeface="微軟正黑體" pitchFamily="34" charset="-120"/>
                <a:ea typeface="微軟正黑體" pitchFamily="34" charset="-120"/>
              </a:rPr>
              <a:t>運具：</a:t>
            </a:r>
            <a:endParaRPr lang="zh-TW" altLang="en-US" sz="1600" b="1" dirty="0">
              <a:solidFill>
                <a:schemeClr val="bg2">
                  <a:lumMod val="50000"/>
                </a:schemeClr>
              </a:solidFill>
              <a:latin typeface="微軟正黑體" pitchFamily="34" charset="-120"/>
              <a:ea typeface="微軟正黑體" pitchFamily="34" charset="-120"/>
            </a:endParaRPr>
          </a:p>
        </p:txBody>
      </p:sp>
      <p:pic>
        <p:nvPicPr>
          <p:cNvPr id="113" name="Picture 12"/>
          <p:cNvPicPr>
            <a:picLocks noChangeAspect="1" noChangeArrowheads="1"/>
          </p:cNvPicPr>
          <p:nvPr/>
        </p:nvPicPr>
        <p:blipFill>
          <a:blip r:embed="rId16" cstate="print"/>
          <a:srcRect/>
          <a:stretch>
            <a:fillRect/>
          </a:stretch>
        </p:blipFill>
        <p:spPr bwMode="auto">
          <a:xfrm>
            <a:off x="6948265" y="2018780"/>
            <a:ext cx="1508571" cy="281905"/>
          </a:xfrm>
          <a:prstGeom prst="rect">
            <a:avLst/>
          </a:prstGeom>
          <a:noFill/>
          <a:ln w="9525">
            <a:noFill/>
            <a:miter lim="800000"/>
            <a:headEnd/>
            <a:tailEnd/>
          </a:ln>
        </p:spPr>
      </p:pic>
      <p:sp>
        <p:nvSpPr>
          <p:cNvPr id="114" name="文字方塊 113"/>
          <p:cNvSpPr txBox="1"/>
          <p:nvPr/>
        </p:nvSpPr>
        <p:spPr>
          <a:xfrm>
            <a:off x="6156176" y="1623234"/>
            <a:ext cx="800219" cy="338554"/>
          </a:xfrm>
          <a:prstGeom prst="rect">
            <a:avLst/>
          </a:prstGeom>
          <a:noFill/>
        </p:spPr>
        <p:txBody>
          <a:bodyPr wrap="none" rtlCol="0">
            <a:spAutoFit/>
          </a:bodyPr>
          <a:lstStyle/>
          <a:p>
            <a:r>
              <a:rPr lang="zh-TW" altLang="en-US" sz="1600" b="1" dirty="0" smtClean="0">
                <a:solidFill>
                  <a:schemeClr val="bg2">
                    <a:lumMod val="50000"/>
                  </a:schemeClr>
                </a:solidFill>
                <a:latin typeface="微軟正黑體" pitchFamily="34" charset="-120"/>
                <a:ea typeface="微軟正黑體" pitchFamily="34" charset="-120"/>
              </a:rPr>
              <a:t>卡種：</a:t>
            </a:r>
            <a:endParaRPr lang="zh-TW" altLang="en-US" sz="1600" b="1" dirty="0">
              <a:solidFill>
                <a:schemeClr val="bg2">
                  <a:lumMod val="50000"/>
                </a:schemeClr>
              </a:solidFill>
              <a:latin typeface="微軟正黑體" pitchFamily="34" charset="-120"/>
              <a:ea typeface="微軟正黑體" pitchFamily="34" charset="-120"/>
            </a:endParaRPr>
          </a:p>
        </p:txBody>
      </p:sp>
      <p:pic>
        <p:nvPicPr>
          <p:cNvPr id="115" name="Picture 15"/>
          <p:cNvPicPr>
            <a:picLocks noChangeAspect="1" noChangeArrowheads="1"/>
          </p:cNvPicPr>
          <p:nvPr/>
        </p:nvPicPr>
        <p:blipFill>
          <a:blip r:embed="rId17" cstate="print"/>
          <a:srcRect/>
          <a:stretch>
            <a:fillRect/>
          </a:stretch>
        </p:blipFill>
        <p:spPr bwMode="auto">
          <a:xfrm>
            <a:off x="6948265" y="1642548"/>
            <a:ext cx="1508571" cy="289524"/>
          </a:xfrm>
          <a:prstGeom prst="rect">
            <a:avLst/>
          </a:prstGeom>
          <a:noFill/>
          <a:ln w="9525">
            <a:noFill/>
            <a:miter lim="800000"/>
            <a:headEnd/>
            <a:tailEnd/>
          </a:ln>
        </p:spPr>
      </p:pic>
      <p:sp>
        <p:nvSpPr>
          <p:cNvPr id="116" name="文字方塊 115"/>
          <p:cNvSpPr txBox="1"/>
          <p:nvPr/>
        </p:nvSpPr>
        <p:spPr>
          <a:xfrm>
            <a:off x="6156176" y="1234968"/>
            <a:ext cx="800219" cy="338554"/>
          </a:xfrm>
          <a:prstGeom prst="rect">
            <a:avLst/>
          </a:prstGeom>
          <a:noFill/>
        </p:spPr>
        <p:txBody>
          <a:bodyPr wrap="none" rtlCol="0">
            <a:spAutoFit/>
          </a:bodyPr>
          <a:lstStyle/>
          <a:p>
            <a:r>
              <a:rPr lang="zh-TW" altLang="en-US" sz="1600" b="1" dirty="0" smtClean="0">
                <a:solidFill>
                  <a:schemeClr val="bg2">
                    <a:lumMod val="50000"/>
                  </a:schemeClr>
                </a:solidFill>
                <a:latin typeface="微軟正黑體" pitchFamily="34" charset="-120"/>
                <a:ea typeface="微軟正黑體" pitchFamily="34" charset="-120"/>
              </a:rPr>
              <a:t>星期：</a:t>
            </a:r>
            <a:endParaRPr lang="zh-TW" altLang="en-US" sz="1600" b="1" dirty="0">
              <a:solidFill>
                <a:schemeClr val="bg2">
                  <a:lumMod val="50000"/>
                </a:schemeClr>
              </a:solidFill>
              <a:latin typeface="微軟正黑體" pitchFamily="34" charset="-120"/>
              <a:ea typeface="微軟正黑體" pitchFamily="34" charset="-120"/>
            </a:endParaRPr>
          </a:p>
        </p:txBody>
      </p:sp>
      <p:pic>
        <p:nvPicPr>
          <p:cNvPr id="117" name="Picture 18"/>
          <p:cNvPicPr>
            <a:picLocks noChangeAspect="1" noChangeArrowheads="1"/>
          </p:cNvPicPr>
          <p:nvPr/>
        </p:nvPicPr>
        <p:blipFill>
          <a:blip r:embed="rId18" cstate="print"/>
          <a:srcRect/>
          <a:stretch>
            <a:fillRect/>
          </a:stretch>
        </p:blipFill>
        <p:spPr bwMode="auto">
          <a:xfrm>
            <a:off x="6948264" y="1268760"/>
            <a:ext cx="1516190" cy="289524"/>
          </a:xfrm>
          <a:prstGeom prst="rect">
            <a:avLst/>
          </a:prstGeom>
          <a:noFill/>
          <a:ln w="9525">
            <a:noFill/>
            <a:miter lim="800000"/>
            <a:headEnd/>
            <a:tailEnd/>
          </a:ln>
        </p:spPr>
      </p:pic>
      <p:sp>
        <p:nvSpPr>
          <p:cNvPr id="118" name="文字方塊 117"/>
          <p:cNvSpPr txBox="1"/>
          <p:nvPr/>
        </p:nvSpPr>
        <p:spPr>
          <a:xfrm>
            <a:off x="553006" y="914554"/>
            <a:ext cx="1210588" cy="338554"/>
          </a:xfrm>
          <a:prstGeom prst="rect">
            <a:avLst/>
          </a:prstGeom>
          <a:noFill/>
        </p:spPr>
        <p:txBody>
          <a:bodyPr wrap="none" rtlCol="0">
            <a:spAutoFit/>
          </a:bodyPr>
          <a:lstStyle/>
          <a:p>
            <a:r>
              <a:rPr lang="zh-TW" altLang="en-US" sz="1600" b="1" dirty="0" smtClean="0">
                <a:solidFill>
                  <a:schemeClr val="bg2">
                    <a:lumMod val="50000"/>
                  </a:schemeClr>
                </a:solidFill>
                <a:latin typeface="微軟正黑體" pitchFamily="34" charset="-120"/>
                <a:ea typeface="微軟正黑體" pitchFamily="34" charset="-120"/>
              </a:rPr>
              <a:t>營運年月：</a:t>
            </a:r>
            <a:endParaRPr lang="zh-TW" altLang="en-US" sz="1600" b="1" dirty="0">
              <a:solidFill>
                <a:schemeClr val="bg2">
                  <a:lumMod val="50000"/>
                </a:schemeClr>
              </a:solidFill>
              <a:latin typeface="微軟正黑體" pitchFamily="34" charset="-120"/>
              <a:ea typeface="微軟正黑體" pitchFamily="34" charset="-120"/>
            </a:endParaRPr>
          </a:p>
        </p:txBody>
      </p:sp>
      <p:pic>
        <p:nvPicPr>
          <p:cNvPr id="119" name="Picture 2"/>
          <p:cNvPicPr>
            <a:picLocks noChangeAspect="1" noChangeArrowheads="1"/>
          </p:cNvPicPr>
          <p:nvPr/>
        </p:nvPicPr>
        <p:blipFill>
          <a:blip r:embed="rId19" cstate="print"/>
          <a:srcRect/>
          <a:stretch>
            <a:fillRect/>
          </a:stretch>
        </p:blipFill>
        <p:spPr bwMode="auto">
          <a:xfrm>
            <a:off x="1777142" y="908720"/>
            <a:ext cx="1272381" cy="304762"/>
          </a:xfrm>
          <a:prstGeom prst="rect">
            <a:avLst/>
          </a:prstGeom>
          <a:noFill/>
          <a:ln w="9525">
            <a:noFill/>
            <a:miter lim="800000"/>
            <a:headEnd/>
            <a:tailEnd/>
          </a:ln>
        </p:spPr>
      </p:pic>
      <p:sp>
        <p:nvSpPr>
          <p:cNvPr id="120" name="文字方塊 119"/>
          <p:cNvSpPr txBox="1"/>
          <p:nvPr/>
        </p:nvSpPr>
        <p:spPr>
          <a:xfrm>
            <a:off x="3048923" y="884074"/>
            <a:ext cx="389850" cy="338554"/>
          </a:xfrm>
          <a:prstGeom prst="rect">
            <a:avLst/>
          </a:prstGeom>
          <a:noFill/>
        </p:spPr>
        <p:txBody>
          <a:bodyPr wrap="none" rtlCol="0">
            <a:spAutoFit/>
          </a:bodyPr>
          <a:lstStyle/>
          <a:p>
            <a:r>
              <a:rPr lang="zh-TW" altLang="en-US" sz="1600" b="1" dirty="0" smtClean="0">
                <a:solidFill>
                  <a:schemeClr val="bg2">
                    <a:lumMod val="50000"/>
                  </a:schemeClr>
                </a:solidFill>
                <a:latin typeface="華康華綜體W5" pitchFamily="49" charset="-120"/>
                <a:ea typeface="華康華綜體W5" pitchFamily="49" charset="-120"/>
              </a:rPr>
              <a:t>～</a:t>
            </a:r>
            <a:endParaRPr lang="zh-TW" altLang="en-US" sz="1600" b="1" dirty="0">
              <a:solidFill>
                <a:schemeClr val="bg2">
                  <a:lumMod val="50000"/>
                </a:schemeClr>
              </a:solidFill>
              <a:latin typeface="華康華綜體W5" pitchFamily="49" charset="-120"/>
              <a:ea typeface="華康華綜體W5" pitchFamily="49" charset="-120"/>
            </a:endParaRPr>
          </a:p>
        </p:txBody>
      </p:sp>
      <p:pic>
        <p:nvPicPr>
          <p:cNvPr id="121" name="Picture 2"/>
          <p:cNvPicPr>
            <a:picLocks noChangeAspect="1" noChangeArrowheads="1"/>
          </p:cNvPicPr>
          <p:nvPr/>
        </p:nvPicPr>
        <p:blipFill>
          <a:blip r:embed="rId19" cstate="print"/>
          <a:srcRect/>
          <a:stretch>
            <a:fillRect/>
          </a:stretch>
        </p:blipFill>
        <p:spPr bwMode="auto">
          <a:xfrm>
            <a:off x="3443635" y="908720"/>
            <a:ext cx="1272381" cy="304762"/>
          </a:xfrm>
          <a:prstGeom prst="rect">
            <a:avLst/>
          </a:prstGeom>
          <a:noFill/>
          <a:ln w="9525">
            <a:noFill/>
            <a:miter lim="800000"/>
            <a:headEnd/>
            <a:tailEnd/>
          </a:ln>
        </p:spPr>
      </p:pic>
      <p:sp>
        <p:nvSpPr>
          <p:cNvPr id="122" name="文字方塊 121"/>
          <p:cNvSpPr txBox="1"/>
          <p:nvPr/>
        </p:nvSpPr>
        <p:spPr>
          <a:xfrm>
            <a:off x="5113645" y="891694"/>
            <a:ext cx="800219" cy="338554"/>
          </a:xfrm>
          <a:prstGeom prst="rect">
            <a:avLst/>
          </a:prstGeom>
          <a:noFill/>
        </p:spPr>
        <p:txBody>
          <a:bodyPr wrap="none" rtlCol="0">
            <a:spAutoFit/>
          </a:bodyPr>
          <a:lstStyle/>
          <a:p>
            <a:r>
              <a:rPr lang="zh-TW" altLang="en-US" sz="1600" b="1" dirty="0" smtClean="0">
                <a:solidFill>
                  <a:schemeClr val="bg2">
                    <a:lumMod val="50000"/>
                  </a:schemeClr>
                </a:solidFill>
                <a:latin typeface="微軟正黑體" pitchFamily="34" charset="-120"/>
                <a:ea typeface="微軟正黑體" pitchFamily="34" charset="-120"/>
              </a:rPr>
              <a:t>時段：</a:t>
            </a:r>
            <a:endParaRPr lang="zh-TW" altLang="en-US" sz="1600" b="1" dirty="0">
              <a:solidFill>
                <a:schemeClr val="bg2">
                  <a:lumMod val="50000"/>
                </a:schemeClr>
              </a:solidFill>
              <a:latin typeface="微軟正黑體" pitchFamily="34" charset="-120"/>
              <a:ea typeface="微軟正黑體" pitchFamily="34" charset="-120"/>
            </a:endParaRPr>
          </a:p>
        </p:txBody>
      </p:sp>
      <p:pic>
        <p:nvPicPr>
          <p:cNvPr id="123" name="Picture 3"/>
          <p:cNvPicPr>
            <a:picLocks noChangeAspect="1" noChangeArrowheads="1"/>
          </p:cNvPicPr>
          <p:nvPr/>
        </p:nvPicPr>
        <p:blipFill>
          <a:blip r:embed="rId20" cstate="print"/>
          <a:srcRect/>
          <a:stretch>
            <a:fillRect/>
          </a:stretch>
        </p:blipFill>
        <p:spPr bwMode="auto">
          <a:xfrm>
            <a:off x="5923126" y="908720"/>
            <a:ext cx="1074286" cy="304762"/>
          </a:xfrm>
          <a:prstGeom prst="rect">
            <a:avLst/>
          </a:prstGeom>
          <a:noFill/>
          <a:ln w="9525">
            <a:noFill/>
            <a:miter lim="800000"/>
            <a:headEnd/>
            <a:tailEnd/>
          </a:ln>
        </p:spPr>
      </p:pic>
      <p:pic>
        <p:nvPicPr>
          <p:cNvPr id="124" name="Picture 5"/>
          <p:cNvPicPr>
            <a:picLocks noChangeAspect="1" noChangeArrowheads="1"/>
          </p:cNvPicPr>
          <p:nvPr/>
        </p:nvPicPr>
        <p:blipFill>
          <a:blip r:embed="rId21" cstate="print"/>
          <a:srcRect/>
          <a:stretch>
            <a:fillRect/>
          </a:stretch>
        </p:blipFill>
        <p:spPr bwMode="auto">
          <a:xfrm>
            <a:off x="7380312" y="908720"/>
            <a:ext cx="1066666" cy="304762"/>
          </a:xfrm>
          <a:prstGeom prst="rect">
            <a:avLst/>
          </a:prstGeom>
          <a:noFill/>
          <a:ln w="9525">
            <a:noFill/>
            <a:miter lim="800000"/>
            <a:headEnd/>
            <a:tailEnd/>
          </a:ln>
        </p:spPr>
      </p:pic>
      <p:sp>
        <p:nvSpPr>
          <p:cNvPr id="125" name="文字方塊 124"/>
          <p:cNvSpPr txBox="1"/>
          <p:nvPr/>
        </p:nvSpPr>
        <p:spPr>
          <a:xfrm>
            <a:off x="6987034" y="891694"/>
            <a:ext cx="389850" cy="338554"/>
          </a:xfrm>
          <a:prstGeom prst="rect">
            <a:avLst/>
          </a:prstGeom>
          <a:noFill/>
        </p:spPr>
        <p:txBody>
          <a:bodyPr wrap="none" rtlCol="0">
            <a:spAutoFit/>
          </a:bodyPr>
          <a:lstStyle/>
          <a:p>
            <a:r>
              <a:rPr lang="zh-TW" altLang="en-US" sz="1600" b="1" dirty="0" smtClean="0">
                <a:solidFill>
                  <a:schemeClr val="bg2">
                    <a:lumMod val="50000"/>
                  </a:schemeClr>
                </a:solidFill>
                <a:latin typeface="華康華綜體W5" pitchFamily="49" charset="-120"/>
                <a:ea typeface="華康華綜體W5" pitchFamily="49" charset="-120"/>
              </a:rPr>
              <a:t>～</a:t>
            </a:r>
            <a:endParaRPr lang="zh-TW" altLang="en-US" sz="1600" b="1" dirty="0">
              <a:solidFill>
                <a:schemeClr val="bg2">
                  <a:lumMod val="50000"/>
                </a:schemeClr>
              </a:solidFill>
              <a:latin typeface="華康華綜體W5" pitchFamily="49" charset="-120"/>
              <a:ea typeface="華康華綜體W5" pitchFamily="49" charset="-120"/>
            </a:endParaRPr>
          </a:p>
        </p:txBody>
      </p:sp>
      <p:pic>
        <p:nvPicPr>
          <p:cNvPr id="126" name="Picture 20"/>
          <p:cNvPicPr>
            <a:picLocks noChangeAspect="1" noChangeArrowheads="1"/>
          </p:cNvPicPr>
          <p:nvPr/>
        </p:nvPicPr>
        <p:blipFill>
          <a:blip r:embed="rId22" cstate="print"/>
          <a:srcRect/>
          <a:stretch>
            <a:fillRect/>
          </a:stretch>
        </p:blipFill>
        <p:spPr bwMode="auto">
          <a:xfrm>
            <a:off x="4572000" y="1350000"/>
            <a:ext cx="1028571" cy="883810"/>
          </a:xfrm>
          <a:prstGeom prst="rect">
            <a:avLst/>
          </a:prstGeom>
          <a:noFill/>
          <a:ln w="9525">
            <a:noFill/>
            <a:miter lim="800000"/>
            <a:headEnd/>
            <a:tailEnd/>
          </a:ln>
        </p:spPr>
      </p:pic>
    </p:spTree>
    <p:extLst>
      <p:ext uri="{BB962C8B-B14F-4D97-AF65-F5344CB8AC3E}">
        <p14:creationId xmlns:p14="http://schemas.microsoft.com/office/powerpoint/2010/main" val="231591523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228600"/>
            <a:ext cx="8642920" cy="457200"/>
          </a:xfrm>
        </p:spPr>
        <p:txBody>
          <a:bodyPr/>
          <a:lstStyle/>
          <a:p>
            <a:r>
              <a:rPr lang="zh-TW" altLang="en-US" dirty="0">
                <a:latin typeface="微軟正黑體" pitchFamily="34" charset="-120"/>
                <a:ea typeface="微軟正黑體" pitchFamily="34" charset="-120"/>
              </a:rPr>
              <a:t>管理智慧化</a:t>
            </a:r>
            <a:r>
              <a:rPr lang="en-US" altLang="zh-TW" dirty="0">
                <a:latin typeface="微軟正黑體" pitchFamily="34" charset="-120"/>
                <a:ea typeface="微軟正黑體" pitchFamily="34" charset="-120"/>
              </a:rPr>
              <a:t>-OD</a:t>
            </a:r>
            <a:r>
              <a:rPr lang="zh-TW" altLang="en-US" dirty="0">
                <a:latin typeface="微軟正黑體" pitchFamily="34" charset="-120"/>
                <a:ea typeface="微軟正黑體" pitchFamily="34" charset="-120"/>
              </a:rPr>
              <a:t>分析</a:t>
            </a:r>
            <a:r>
              <a:rPr lang="en-US" altLang="zh-TW" dirty="0" smtClean="0">
                <a:latin typeface="微軟正黑體" pitchFamily="34" charset="-120"/>
                <a:ea typeface="微軟正黑體" pitchFamily="34" charset="-120"/>
              </a:rPr>
              <a:t>-</a:t>
            </a:r>
            <a:r>
              <a:rPr lang="zh-TW" altLang="en-US" dirty="0" smtClean="0">
                <a:latin typeface="微軟正黑體" pitchFamily="34" charset="-120"/>
                <a:ea typeface="微軟正黑體" pitchFamily="34" charset="-120"/>
              </a:rPr>
              <a:t>路廊供需分析</a:t>
            </a:r>
            <a:endParaRPr lang="zh-TW" altLang="en-US" dirty="0"/>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52</a:t>
            </a:fld>
            <a:endParaRPr lang="zh-TW" altLang="zh-TW"/>
          </a:p>
        </p:txBody>
      </p:sp>
      <p:grpSp>
        <p:nvGrpSpPr>
          <p:cNvPr id="5" name="群組 4"/>
          <p:cNvGrpSpPr/>
          <p:nvPr/>
        </p:nvGrpSpPr>
        <p:grpSpPr>
          <a:xfrm>
            <a:off x="395536" y="980728"/>
            <a:ext cx="8466667" cy="4133334"/>
            <a:chOff x="395536" y="980728"/>
            <a:chExt cx="8466667" cy="4133334"/>
          </a:xfrm>
        </p:grpSpPr>
        <p:pic>
          <p:nvPicPr>
            <p:cNvPr id="6" name="Picture 2"/>
            <p:cNvPicPr>
              <a:picLocks noChangeAspect="1" noChangeArrowheads="1"/>
            </p:cNvPicPr>
            <p:nvPr/>
          </p:nvPicPr>
          <p:blipFill>
            <a:blip r:embed="rId3" cstate="print"/>
            <a:srcRect/>
            <a:stretch>
              <a:fillRect/>
            </a:stretch>
          </p:blipFill>
          <p:spPr bwMode="auto">
            <a:xfrm>
              <a:off x="395536" y="980728"/>
              <a:ext cx="8466667" cy="4133334"/>
            </a:xfrm>
            <a:prstGeom prst="rect">
              <a:avLst/>
            </a:prstGeom>
            <a:noFill/>
            <a:ln w="9525">
              <a:noFill/>
              <a:miter lim="800000"/>
              <a:headEnd/>
              <a:tailEnd/>
            </a:ln>
          </p:spPr>
        </p:pic>
        <p:sp>
          <p:nvSpPr>
            <p:cNvPr id="7" name="圓角矩形 8"/>
            <p:cNvSpPr/>
            <p:nvPr/>
          </p:nvSpPr>
          <p:spPr>
            <a:xfrm>
              <a:off x="395536" y="3212976"/>
              <a:ext cx="2016224" cy="936104"/>
            </a:xfrm>
            <a:prstGeom prst="roundRect">
              <a:avLst>
                <a:gd name="adj" fmla="val 50000"/>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kumimoji="0" lang="zh-TW" altLang="en-US" b="1" dirty="0" smtClean="0">
                  <a:solidFill>
                    <a:srgbClr val="FFFFFF"/>
                  </a:solidFill>
                  <a:latin typeface="微軟正黑體" pitchFamily="34" charset="-120"/>
                  <a:ea typeface="微軟正黑體" pitchFamily="34" charset="-120"/>
                </a:rPr>
                <a:t>公車路線</a:t>
              </a:r>
              <a:endParaRPr kumimoji="0" lang="en-US" altLang="zh-TW" b="1" dirty="0" smtClean="0">
                <a:solidFill>
                  <a:srgbClr val="FFFFFF"/>
                </a:solidFill>
                <a:latin typeface="微軟正黑體" pitchFamily="34" charset="-120"/>
                <a:ea typeface="微軟正黑體" pitchFamily="34" charset="-120"/>
              </a:endParaRPr>
            </a:p>
            <a:p>
              <a:pPr algn="ctr"/>
              <a:r>
                <a:rPr kumimoji="0" lang="zh-TW" altLang="en-US" b="1" dirty="0" smtClean="0">
                  <a:solidFill>
                    <a:srgbClr val="FFFFFF"/>
                  </a:solidFill>
                  <a:latin typeface="微軟正黑體" pitchFamily="34" charset="-120"/>
                  <a:ea typeface="微軟正黑體" pitchFamily="34" charset="-120"/>
                </a:rPr>
                <a:t>站間運量</a:t>
              </a:r>
              <a:endParaRPr kumimoji="0" lang="en-US" altLang="zh-TW" b="1" dirty="0">
                <a:solidFill>
                  <a:srgbClr val="FFFFFF"/>
                </a:solidFill>
                <a:latin typeface="微軟正黑體" pitchFamily="34" charset="-120"/>
                <a:ea typeface="微軟正黑體" pitchFamily="34" charset="-120"/>
              </a:endParaRPr>
            </a:p>
          </p:txBody>
        </p:sp>
      </p:grpSp>
      <p:pic>
        <p:nvPicPr>
          <p:cNvPr id="8" name="Picture 4"/>
          <p:cNvPicPr>
            <a:picLocks noChangeAspect="1" noChangeArrowheads="1"/>
          </p:cNvPicPr>
          <p:nvPr/>
        </p:nvPicPr>
        <p:blipFill>
          <a:blip r:embed="rId4" cstate="print"/>
          <a:srcRect/>
          <a:stretch>
            <a:fillRect/>
          </a:stretch>
        </p:blipFill>
        <p:spPr bwMode="auto">
          <a:xfrm flipH="1">
            <a:off x="428596" y="4857760"/>
            <a:ext cx="1857388" cy="1750149"/>
          </a:xfrm>
          <a:prstGeom prst="rect">
            <a:avLst/>
          </a:prstGeom>
          <a:noFill/>
          <a:ln w="9525">
            <a:noFill/>
            <a:miter lim="800000"/>
            <a:headEnd/>
            <a:tailEnd/>
          </a:ln>
        </p:spPr>
      </p:pic>
      <p:grpSp>
        <p:nvGrpSpPr>
          <p:cNvPr id="9" name="群組 8"/>
          <p:cNvGrpSpPr/>
          <p:nvPr/>
        </p:nvGrpSpPr>
        <p:grpSpPr>
          <a:xfrm>
            <a:off x="2483768" y="5301208"/>
            <a:ext cx="6290344" cy="1096963"/>
            <a:chOff x="2483768" y="5301208"/>
            <a:chExt cx="6290344" cy="1096963"/>
          </a:xfrm>
        </p:grpSpPr>
        <p:sp>
          <p:nvSpPr>
            <p:cNvPr id="10" name="Rectangle 49"/>
            <p:cNvSpPr>
              <a:spLocks noChangeArrowheads="1"/>
            </p:cNvSpPr>
            <p:nvPr/>
          </p:nvSpPr>
          <p:spPr bwMode="auto">
            <a:xfrm>
              <a:off x="3634280" y="5301208"/>
              <a:ext cx="5139832" cy="1096963"/>
            </a:xfrm>
            <a:prstGeom prst="rect">
              <a:avLst/>
            </a:prstGeom>
            <a:gradFill rotWithShape="0">
              <a:gsLst>
                <a:gs pos="0">
                  <a:srgbClr val="99CCFF"/>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tIns="36000" bIns="36000" anchor="ctr" anchorCtr="0"/>
            <a:lstStyle/>
            <a:p>
              <a:pPr marL="180975" indent="-180975" algn="l">
                <a:spcBef>
                  <a:spcPts val="300"/>
                </a:spcBef>
                <a:spcAft>
                  <a:spcPts val="300"/>
                </a:spcAft>
                <a:buClr>
                  <a:srgbClr val="660066"/>
                </a:buClr>
                <a:buFont typeface="Wingdings" pitchFamily="2" charset="2"/>
                <a:buChar char="Ø"/>
              </a:pPr>
              <a:r>
                <a:rPr lang="zh-TW" altLang="en-US" sz="2000" dirty="0" smtClean="0">
                  <a:solidFill>
                    <a:schemeClr val="bg2">
                      <a:lumMod val="50000"/>
                    </a:schemeClr>
                  </a:solidFill>
                  <a:latin typeface="微軟正黑體" pitchFamily="34" charset="-120"/>
                  <a:ea typeface="微軟正黑體" pitchFamily="34" charset="-120"/>
                </a:rPr>
                <a:t>呈現運量</a:t>
              </a:r>
              <a:r>
                <a:rPr lang="zh-TW" altLang="en-US" sz="2000" b="1" u="sng" dirty="0" smtClean="0">
                  <a:solidFill>
                    <a:srgbClr val="FF0000"/>
                  </a:solidFill>
                  <a:latin typeface="微軟正黑體" pitchFamily="34" charset="-120"/>
                  <a:ea typeface="微軟正黑體" panose="020B0604030504040204" pitchFamily="34" charset="-120"/>
                </a:rPr>
                <a:t>需求與供給</a:t>
              </a:r>
              <a:r>
                <a:rPr lang="zh-TW" altLang="en-US" sz="2000" dirty="0">
                  <a:solidFill>
                    <a:schemeClr val="bg2">
                      <a:lumMod val="50000"/>
                    </a:schemeClr>
                  </a:solidFill>
                  <a:latin typeface="微軟正黑體" pitchFamily="34" charset="-120"/>
                  <a:ea typeface="微軟正黑體" pitchFamily="34" charset="-120"/>
                </a:rPr>
                <a:t>間之差異顯示</a:t>
              </a:r>
              <a:endParaRPr lang="en-US" altLang="zh-TW" sz="2000" dirty="0">
                <a:solidFill>
                  <a:schemeClr val="bg2">
                    <a:lumMod val="50000"/>
                  </a:schemeClr>
                </a:solidFill>
                <a:latin typeface="微軟正黑體" pitchFamily="34" charset="-120"/>
                <a:ea typeface="微軟正黑體" pitchFamily="34" charset="-120"/>
              </a:endParaRPr>
            </a:p>
            <a:p>
              <a:pPr marL="180975" indent="-180975" algn="l">
                <a:spcBef>
                  <a:spcPts val="300"/>
                </a:spcBef>
                <a:spcAft>
                  <a:spcPts val="300"/>
                </a:spcAft>
                <a:buClr>
                  <a:srgbClr val="660066"/>
                </a:buClr>
                <a:buFont typeface="Wingdings" pitchFamily="2" charset="2"/>
                <a:buChar char="Ø"/>
              </a:pPr>
              <a:r>
                <a:rPr lang="zh-TW" altLang="en-US" sz="2000" dirty="0">
                  <a:solidFill>
                    <a:schemeClr val="bg2">
                      <a:lumMod val="50000"/>
                    </a:schemeClr>
                  </a:solidFill>
                  <a:latin typeface="微軟正黑體" pitchFamily="34" charset="-120"/>
                  <a:ea typeface="微軟正黑體" pitchFamily="34" charset="-120"/>
                </a:rPr>
                <a:t>提供</a:t>
              </a:r>
              <a:r>
                <a:rPr lang="zh-TW" altLang="zh-TW" sz="2000" dirty="0">
                  <a:solidFill>
                    <a:schemeClr val="bg2">
                      <a:lumMod val="50000"/>
                    </a:schemeClr>
                  </a:solidFill>
                  <a:latin typeface="微軟正黑體" pitchFamily="34" charset="-120"/>
                  <a:ea typeface="微軟正黑體" pitchFamily="34" charset="-120"/>
                </a:rPr>
                <a:t>路廊之尖離峰、平假日各站間</a:t>
              </a:r>
              <a:r>
                <a:rPr lang="zh-TW" altLang="zh-TW" sz="2000" b="1" u="sng" dirty="0" smtClean="0">
                  <a:solidFill>
                    <a:srgbClr val="FF0000"/>
                  </a:solidFill>
                  <a:latin typeface="微軟正黑體" panose="020B0604030504040204" pitchFamily="34" charset="-120"/>
                  <a:ea typeface="微軟正黑體" panose="020B0604030504040204" pitchFamily="34" charset="-120"/>
                </a:rPr>
                <a:t>班次供需狀況</a:t>
              </a:r>
              <a:r>
                <a:rPr lang="zh-TW" altLang="zh-TW" sz="2000" dirty="0">
                  <a:solidFill>
                    <a:schemeClr val="bg2">
                      <a:lumMod val="50000"/>
                    </a:schemeClr>
                  </a:solidFill>
                  <a:latin typeface="微軟正黑體" pitchFamily="34" charset="-120"/>
                  <a:ea typeface="微軟正黑體" pitchFamily="34" charset="-120"/>
                </a:rPr>
                <a:t>，作為調整路廊</a:t>
              </a:r>
              <a:r>
                <a:rPr lang="zh-TW" altLang="en-US" sz="2000" dirty="0">
                  <a:solidFill>
                    <a:schemeClr val="bg2">
                      <a:lumMod val="50000"/>
                    </a:schemeClr>
                  </a:solidFill>
                  <a:latin typeface="微軟正黑體" pitchFamily="34" charset="-120"/>
                  <a:ea typeface="微軟正黑體" pitchFamily="34" charset="-120"/>
                </a:rPr>
                <a:t>行駛</a:t>
              </a:r>
              <a:r>
                <a:rPr lang="zh-TW" altLang="zh-TW" sz="2000" dirty="0">
                  <a:solidFill>
                    <a:schemeClr val="bg2">
                      <a:lumMod val="50000"/>
                    </a:schemeClr>
                  </a:solidFill>
                  <a:latin typeface="微軟正黑體" pitchFamily="34" charset="-120"/>
                  <a:ea typeface="微軟正黑體" pitchFamily="34" charset="-120"/>
                </a:rPr>
                <a:t>班次的依據</a:t>
              </a:r>
              <a:endParaRPr lang="zh-TW" altLang="en-US" sz="2000" dirty="0">
                <a:solidFill>
                  <a:schemeClr val="bg2">
                    <a:lumMod val="50000"/>
                  </a:schemeClr>
                </a:solidFill>
                <a:latin typeface="微軟正黑體" pitchFamily="34" charset="-120"/>
                <a:ea typeface="微軟正黑體" pitchFamily="34" charset="-120"/>
              </a:endParaRPr>
            </a:p>
          </p:txBody>
        </p:sp>
        <p:sp>
          <p:nvSpPr>
            <p:cNvPr id="11" name="流程圖: 延遲 10"/>
            <p:cNvSpPr/>
            <p:nvPr/>
          </p:nvSpPr>
          <p:spPr bwMode="auto">
            <a:xfrm flipH="1">
              <a:off x="2483768" y="5304365"/>
              <a:ext cx="1146807" cy="1084438"/>
            </a:xfrm>
            <a:prstGeom prst="flowChartDelay">
              <a:avLst/>
            </a:prstGeom>
            <a:solidFill>
              <a:srgbClr val="00990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anchor="ctr"/>
            <a:lstStyle/>
            <a:p>
              <a:pPr algn="l" fontAlgn="auto">
                <a:spcBef>
                  <a:spcPts val="0"/>
                </a:spcBef>
                <a:spcAft>
                  <a:spcPts val="0"/>
                </a:spcAft>
                <a:defRPr/>
              </a:pPr>
              <a:r>
                <a:rPr kumimoji="0" lang="zh-TW" altLang="en-US" sz="28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軟正黑體" pitchFamily="34" charset="-120"/>
                  <a:ea typeface="微軟正黑體" pitchFamily="34" charset="-120"/>
                </a:rPr>
                <a:t>報表特</a:t>
              </a:r>
              <a:r>
                <a:rPr kumimoji="0" lang="zh-TW" altLang="en-US" sz="2800" b="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軟正黑體" pitchFamily="34" charset="-120"/>
                  <a:ea typeface="微軟正黑體" pitchFamily="34" charset="-120"/>
                </a:rPr>
                <a:t>色</a:t>
              </a:r>
            </a:p>
          </p:txBody>
        </p:sp>
      </p:grpSp>
    </p:spTree>
    <p:extLst>
      <p:ext uri="{BB962C8B-B14F-4D97-AF65-F5344CB8AC3E}">
        <p14:creationId xmlns:p14="http://schemas.microsoft.com/office/powerpoint/2010/main" val="348782172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latin typeface="微軟正黑體" pitchFamily="34" charset="-120"/>
                <a:ea typeface="微軟正黑體" pitchFamily="34" charset="-120"/>
              </a:rPr>
              <a:t>加值多元化</a:t>
            </a: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985827049"/>
              </p:ext>
            </p:extLst>
          </p:nvPr>
        </p:nvGraphicFramePr>
        <p:xfrm>
          <a:off x="685800" y="2924944"/>
          <a:ext cx="8172480" cy="34330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460" name="投影片編號版面配置區 3"/>
          <p:cNvSpPr>
            <a:spLocks noGrp="1"/>
          </p:cNvSpPr>
          <p:nvPr>
            <p:ph type="sldNum" sz="quarter" idx="10"/>
          </p:nvPr>
        </p:nvSpPr>
        <p:spPr>
          <a:noFill/>
        </p:spPr>
        <p:txBody>
          <a:bodyPr/>
          <a:lstStyle/>
          <a:p>
            <a:fld id="{20C9A8B0-AF84-4AA9-AF27-AFF5E8CD7B33}" type="slidenum">
              <a:rPr lang="zh-TW" altLang="zh-TW" smtClean="0">
                <a:latin typeface="微軟正黑體" pitchFamily="34" charset="-120"/>
                <a:ea typeface="微軟正黑體" pitchFamily="34" charset="-120"/>
              </a:rPr>
              <a:pPr/>
              <a:t>53</a:t>
            </a:fld>
            <a:endParaRPr lang="zh-TW" altLang="zh-TW" smtClean="0">
              <a:latin typeface="微軟正黑體" pitchFamily="34" charset="-120"/>
              <a:ea typeface="微軟正黑體" pitchFamily="34" charset="-120"/>
            </a:endParaRPr>
          </a:p>
        </p:txBody>
      </p:sp>
      <p:sp>
        <p:nvSpPr>
          <p:cNvPr id="6" name="內容版面配置區 2"/>
          <p:cNvSpPr txBox="1">
            <a:spLocks/>
          </p:cNvSpPr>
          <p:nvPr/>
        </p:nvSpPr>
        <p:spPr bwMode="auto">
          <a:xfrm>
            <a:off x="467544" y="980728"/>
            <a:ext cx="8272462" cy="2304256"/>
          </a:xfrm>
          <a:prstGeom prst="rect">
            <a:avLst/>
          </a:prstGeom>
          <a:noFill/>
          <a:ln w="9525">
            <a:noFill/>
            <a:miter lim="800000"/>
            <a:headEnd/>
            <a:tailEnd/>
          </a:ln>
        </p:spPr>
        <p:txBody>
          <a:bodyPr/>
          <a:lstStyle/>
          <a:p>
            <a:pPr marL="342900" indent="-342900" algn="l" eaLnBrk="0" hangingPunct="0">
              <a:spcBef>
                <a:spcPct val="20000"/>
              </a:spcBef>
              <a:buClr>
                <a:schemeClr val="hlink"/>
              </a:buClr>
              <a:buFontTx/>
              <a:buChar char="•"/>
              <a:defRPr/>
            </a:pPr>
            <a:r>
              <a:rPr kumimoji="1" lang="zh-TW" altLang="en-US" kern="0" dirty="0" smtClean="0">
                <a:solidFill>
                  <a:srgbClr val="333399"/>
                </a:solidFill>
                <a:latin typeface="微軟正黑體" pitchFamily="34" charset="-120"/>
                <a:ea typeface="微軟正黑體" pitchFamily="34" charset="-120"/>
              </a:rPr>
              <a:t>從大量公車動態分析，提供更豐富之公車動態加值資料</a:t>
            </a:r>
            <a:endParaRPr kumimoji="1" lang="en-US" altLang="zh-TW" kern="0" dirty="0">
              <a:solidFill>
                <a:srgbClr val="333399"/>
              </a:solidFill>
              <a:latin typeface="微軟正黑體" pitchFamily="34" charset="-120"/>
              <a:ea typeface="微軟正黑體" pitchFamily="34" charset="-120"/>
            </a:endParaRPr>
          </a:p>
          <a:p>
            <a:pPr marL="342900" indent="-342900" algn="l" eaLnBrk="0" hangingPunct="0">
              <a:spcBef>
                <a:spcPct val="20000"/>
              </a:spcBef>
              <a:buClr>
                <a:schemeClr val="hlink"/>
              </a:buClr>
              <a:buFontTx/>
              <a:buChar char="•"/>
              <a:defRPr/>
            </a:pPr>
            <a:r>
              <a:rPr kumimoji="1" lang="zh-TW" altLang="en-US" kern="0" dirty="0" smtClean="0">
                <a:solidFill>
                  <a:srgbClr val="333399"/>
                </a:solidFill>
                <a:latin typeface="微軟正黑體" pitchFamily="34" charset="-120"/>
                <a:ea typeface="微軟正黑體" pitchFamily="34" charset="-120"/>
              </a:rPr>
              <a:t>提供</a:t>
            </a:r>
            <a:r>
              <a:rPr kumimoji="1" lang="zh-TW" altLang="en-US" kern="0" dirty="0" smtClean="0">
                <a:solidFill>
                  <a:srgbClr val="FF0000"/>
                </a:solidFill>
                <a:latin typeface="微軟正黑體" pitchFamily="34" charset="-120"/>
                <a:ea typeface="微軟正黑體" pitchFamily="34" charset="-120"/>
              </a:rPr>
              <a:t>開放平台架構</a:t>
            </a:r>
            <a:r>
              <a:rPr kumimoji="1" lang="zh-TW" altLang="en-US" kern="0" dirty="0" smtClean="0">
                <a:solidFill>
                  <a:srgbClr val="333399"/>
                </a:solidFill>
                <a:latin typeface="微軟正黑體" pitchFamily="34" charset="-120"/>
                <a:ea typeface="微軟正黑體" pitchFamily="34" charset="-120"/>
              </a:rPr>
              <a:t>，以利系統擴充</a:t>
            </a:r>
            <a:endParaRPr kumimoji="1" lang="en-US" altLang="zh-TW" kern="0" dirty="0" smtClean="0">
              <a:solidFill>
                <a:srgbClr val="333399"/>
              </a:solidFill>
              <a:latin typeface="微軟正黑體" pitchFamily="34" charset="-120"/>
              <a:ea typeface="微軟正黑體" pitchFamily="34" charset="-120"/>
            </a:endParaRPr>
          </a:p>
          <a:p>
            <a:pPr marL="342900" indent="-342900" algn="l" eaLnBrk="0" hangingPunct="0">
              <a:spcBef>
                <a:spcPct val="20000"/>
              </a:spcBef>
              <a:buClr>
                <a:schemeClr val="hlink"/>
              </a:buClr>
              <a:buFontTx/>
              <a:buChar char="•"/>
              <a:defRPr/>
            </a:pPr>
            <a:r>
              <a:rPr kumimoji="1" lang="zh-TW" altLang="en-US" kern="0" dirty="0" smtClean="0">
                <a:solidFill>
                  <a:srgbClr val="333399"/>
                </a:solidFill>
                <a:latin typeface="微軟正黑體" pitchFamily="34" charset="-120"/>
                <a:ea typeface="微軟正黑體" pitchFamily="34" charset="-120"/>
              </a:rPr>
              <a:t>建立</a:t>
            </a:r>
            <a:r>
              <a:rPr kumimoji="1" lang="zh-TW" altLang="en-US" kern="0" dirty="0" smtClean="0">
                <a:solidFill>
                  <a:srgbClr val="FF0000"/>
                </a:solidFill>
                <a:latin typeface="微軟正黑體" pitchFamily="34" charset="-120"/>
                <a:ea typeface="微軟正黑體" pitchFamily="34" charset="-120"/>
              </a:rPr>
              <a:t>加值管理平台</a:t>
            </a:r>
            <a:r>
              <a:rPr kumimoji="1" lang="zh-TW" altLang="en-US" kern="0" dirty="0" smtClean="0">
                <a:solidFill>
                  <a:srgbClr val="333399"/>
                </a:solidFill>
                <a:latin typeface="微軟正黑體" pitchFamily="34" charset="-120"/>
                <a:ea typeface="微軟正黑體" pitchFamily="34" charset="-120"/>
              </a:rPr>
              <a:t>，提供權限控管、使用者反饋界面</a:t>
            </a:r>
            <a:endParaRPr kumimoji="1" lang="en-US" altLang="zh-TW" kern="0" dirty="0">
              <a:solidFill>
                <a:srgbClr val="333399"/>
              </a:solidFill>
              <a:latin typeface="微軟正黑體" pitchFamily="34" charset="-120"/>
              <a:ea typeface="微軟正黑體" pitchFamily="34" charset="-120"/>
            </a:endParaRPr>
          </a:p>
          <a:p>
            <a:pPr marL="342900" indent="-342900" algn="l" eaLnBrk="0" hangingPunct="0">
              <a:spcBef>
                <a:spcPct val="20000"/>
              </a:spcBef>
              <a:buClr>
                <a:schemeClr val="hlink"/>
              </a:buClr>
              <a:buFontTx/>
              <a:buChar char="•"/>
              <a:defRPr/>
            </a:pPr>
            <a:r>
              <a:rPr kumimoji="1" lang="zh-TW" altLang="en-US" kern="0" dirty="0" smtClean="0">
                <a:solidFill>
                  <a:srgbClr val="333399"/>
                </a:solidFill>
                <a:latin typeface="微軟正黑體" pitchFamily="34" charset="-120"/>
                <a:ea typeface="微軟正黑體" pitchFamily="34" charset="-120"/>
              </a:rPr>
              <a:t>依據相關</a:t>
            </a:r>
            <a:r>
              <a:rPr kumimoji="1" lang="zh-TW" altLang="en-US" kern="0" dirty="0" smtClean="0">
                <a:solidFill>
                  <a:srgbClr val="FF0000"/>
                </a:solidFill>
                <a:latin typeface="微軟正黑體" pitchFamily="34" charset="-120"/>
                <a:ea typeface="微軟正黑體" pitchFamily="34" charset="-120"/>
              </a:rPr>
              <a:t>國際標準</a:t>
            </a:r>
            <a:r>
              <a:rPr kumimoji="1" lang="zh-TW" altLang="en-US" kern="0" dirty="0" smtClean="0">
                <a:solidFill>
                  <a:srgbClr val="333399"/>
                </a:solidFill>
                <a:latin typeface="微軟正黑體" pitchFamily="34" charset="-120"/>
                <a:ea typeface="微軟正黑體" pitchFamily="34" charset="-120"/>
              </a:rPr>
              <a:t>，提昇資料平台的互通性</a:t>
            </a:r>
            <a:endParaRPr kumimoji="1" lang="en-US" altLang="zh-TW" kern="0" dirty="0">
              <a:solidFill>
                <a:srgbClr val="333399"/>
              </a:solidFill>
              <a:latin typeface="微軟正黑體" pitchFamily="34" charset="-120"/>
              <a:ea typeface="微軟正黑體" pitchFamily="34" charset="-120"/>
            </a:endParaRPr>
          </a:p>
          <a:p>
            <a:pPr marL="342900" indent="-342900" algn="l" eaLnBrk="0" hangingPunct="0">
              <a:spcBef>
                <a:spcPct val="20000"/>
              </a:spcBef>
              <a:buClr>
                <a:schemeClr val="hlink"/>
              </a:buClr>
              <a:buFontTx/>
              <a:buChar char="•"/>
              <a:defRPr/>
            </a:pPr>
            <a:r>
              <a:rPr kumimoji="1" lang="zh-TW" altLang="en-US" kern="0" dirty="0" smtClean="0">
                <a:solidFill>
                  <a:srgbClr val="333399"/>
                </a:solidFill>
                <a:latin typeface="微軟正黑體" pitchFamily="34" charset="-120"/>
                <a:ea typeface="微軟正黑體" pitchFamily="34" charset="-120"/>
              </a:rPr>
              <a:t>提昇系統穩定產及資料存取易用</a:t>
            </a:r>
            <a:endParaRPr kumimoji="1" lang="en-US" altLang="zh-TW" kern="0" dirty="0">
              <a:solidFill>
                <a:srgbClr val="333399"/>
              </a:solidFill>
              <a:latin typeface="微軟正黑體" pitchFamily="34" charset="-120"/>
              <a:ea typeface="微軟正黑體" pitchFamily="34" charset="-120"/>
            </a:endParaRPr>
          </a:p>
          <a:p>
            <a:pPr marL="342900" indent="-342900" eaLnBrk="0" hangingPunct="0">
              <a:spcBef>
                <a:spcPct val="20000"/>
              </a:spcBef>
              <a:buClr>
                <a:schemeClr val="hlink"/>
              </a:buClr>
              <a:buFontTx/>
              <a:buChar char="•"/>
              <a:defRPr/>
            </a:pPr>
            <a:endParaRPr kumimoji="1" lang="zh-TW" altLang="en-US" kern="0" dirty="0">
              <a:solidFill>
                <a:srgbClr val="333399"/>
              </a:solidFill>
              <a:latin typeface="微軟正黑體" pitchFamily="34" charset="-120"/>
              <a:ea typeface="微軟正黑體" pitchFamily="34" charset="-120"/>
            </a:endParaRPr>
          </a:p>
        </p:txBody>
      </p:sp>
    </p:spTree>
    <p:extLst>
      <p:ext uri="{BB962C8B-B14F-4D97-AF65-F5344CB8AC3E}">
        <p14:creationId xmlns:p14="http://schemas.microsoft.com/office/powerpoint/2010/main" val="3272862083"/>
      </p:ext>
    </p:extLst>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anose="020B0604030504040204" pitchFamily="34" charset="-120"/>
                <a:ea typeface="微軟正黑體" panose="020B0604030504040204" pitchFamily="34" charset="-120"/>
              </a:rPr>
              <a:t>結語</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54</a:t>
            </a:fld>
            <a:endParaRPr lang="zh-TW" altLang="zh-TW"/>
          </a:p>
        </p:txBody>
      </p:sp>
      <p:sp>
        <p:nvSpPr>
          <p:cNvPr id="9" name="Freeform 66"/>
          <p:cNvSpPr>
            <a:spLocks/>
          </p:cNvSpPr>
          <p:nvPr/>
        </p:nvSpPr>
        <p:spPr bwMode="auto">
          <a:xfrm>
            <a:off x="573088" y="2208213"/>
            <a:ext cx="7991475" cy="2732955"/>
          </a:xfrm>
          <a:custGeom>
            <a:avLst/>
            <a:gdLst>
              <a:gd name="T0" fmla="*/ 2502 w 5034"/>
              <a:gd name="T1" fmla="*/ 0 h 1908"/>
              <a:gd name="T2" fmla="*/ 1465 w 5034"/>
              <a:gd name="T3" fmla="*/ 383 h 1908"/>
              <a:gd name="T4" fmla="*/ 1783 w 5034"/>
              <a:gd name="T5" fmla="*/ 383 h 1908"/>
              <a:gd name="T6" fmla="*/ 0 w 5034"/>
              <a:gd name="T7" fmla="*/ 1908 h 1908"/>
              <a:gd name="T8" fmla="*/ 5034 w 5034"/>
              <a:gd name="T9" fmla="*/ 1908 h 1908"/>
              <a:gd name="T10" fmla="*/ 3229 w 5034"/>
              <a:gd name="T11" fmla="*/ 383 h 1908"/>
              <a:gd name="T12" fmla="*/ 3613 w 5034"/>
              <a:gd name="T13" fmla="*/ 395 h 1908"/>
              <a:gd name="T14" fmla="*/ 2502 w 5034"/>
              <a:gd name="T15" fmla="*/ 0 h 19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92D050"/>
              </a:gs>
              <a:gs pos="100000">
                <a:srgbClr val="FFFFFF">
                  <a:alpha val="0"/>
                </a:srgbClr>
              </a:gs>
            </a:gsLst>
            <a:lin ang="5400000" scaled="1"/>
          </a:gradFill>
          <a:ln>
            <a:noFill/>
          </a:ln>
          <a:effectLst/>
          <a:extLst/>
        </p:spPr>
        <p:txBody>
          <a:bodyPr wrap="none" anchor="ctr"/>
          <a:lstStyle/>
          <a:p>
            <a:endParaRPr lang="zh-TW" altLang="en-US"/>
          </a:p>
        </p:txBody>
      </p:sp>
      <p:sp>
        <p:nvSpPr>
          <p:cNvPr id="10" name="AutoShape 67"/>
          <p:cNvSpPr>
            <a:spLocks noChangeArrowheads="1"/>
          </p:cNvSpPr>
          <p:nvPr/>
        </p:nvSpPr>
        <p:spPr bwMode="auto">
          <a:xfrm>
            <a:off x="1784350" y="1266825"/>
            <a:ext cx="5543550" cy="768350"/>
          </a:xfrm>
          <a:prstGeom prst="roundRect">
            <a:avLst>
              <a:gd name="adj" fmla="val 50000"/>
            </a:avLst>
          </a:prstGeom>
          <a:gradFill rotWithShape="1">
            <a:gsLst>
              <a:gs pos="0">
                <a:srgbClr val="00CCFF"/>
              </a:gs>
              <a:gs pos="100000">
                <a:srgbClr val="00CCFF">
                  <a:gamma/>
                  <a:shade val="56078"/>
                  <a:invGamma/>
                </a:srgbClr>
              </a:gs>
            </a:gsLst>
            <a:lin ang="5400000" scaled="1"/>
          </a:gradFill>
          <a:ln>
            <a:noFill/>
          </a:ln>
          <a:effectLst>
            <a:outerShdw dist="107763" dir="2700000" algn="ctr" rotWithShape="0">
              <a:srgbClr val="000000">
                <a:alpha val="20000"/>
              </a:srgbClr>
            </a:outerShdw>
          </a:effectLst>
          <a:extLst>
            <a:ext uri="{91240B29-F687-4f45-9708-019B960494DF}">
              <a14:hiddenLine xmlns="" xmlns:a14="http://schemas.microsoft.com/office/drawing/2010/main" w="19050">
                <a:solidFill>
                  <a:srgbClr val="808080"/>
                </a:solidFill>
                <a:round/>
                <a:headEnd/>
                <a:tailEnd/>
              </a14:hiddenLine>
            </a:ext>
          </a:extLst>
        </p:spPr>
        <p:txBody>
          <a:bodyPr wrap="none" anchor="ctr"/>
          <a:lstStyle/>
          <a:p>
            <a:pPr algn="ctr" latinLnBrk="1">
              <a:buFont typeface="Wingdings" pitchFamily="2" charset="2"/>
              <a:buNone/>
            </a:pPr>
            <a:r>
              <a:rPr lang="zh-TW" altLang="en-US" sz="3200" dirty="0" smtClean="0">
                <a:solidFill>
                  <a:srgbClr val="FFFFFF"/>
                </a:solidFill>
                <a:latin typeface="微軟正黑體" pitchFamily="34" charset="-120"/>
                <a:ea typeface="微軟正黑體" pitchFamily="34" charset="-120"/>
              </a:rPr>
              <a:t>更優質的公車動態資訊系統</a:t>
            </a:r>
            <a:endParaRPr lang="ko-KR" altLang="en-US" sz="3200" dirty="0">
              <a:solidFill>
                <a:srgbClr val="FFFFFF"/>
              </a:solidFill>
              <a:latin typeface="微軟正黑體" pitchFamily="34" charset="-120"/>
              <a:ea typeface="標楷體" pitchFamily="65" charset="-120"/>
            </a:endParaRPr>
          </a:p>
        </p:txBody>
      </p:sp>
      <p:sp>
        <p:nvSpPr>
          <p:cNvPr id="14" name="WordArt 81"/>
          <p:cNvSpPr>
            <a:spLocks noChangeArrowheads="1" noChangeShapeType="1" noTextEdit="1"/>
          </p:cNvSpPr>
          <p:nvPr/>
        </p:nvSpPr>
        <p:spPr bwMode="auto">
          <a:xfrm>
            <a:off x="2748824" y="3280367"/>
            <a:ext cx="3614602" cy="403225"/>
          </a:xfrm>
          <a:prstGeom prst="rect">
            <a:avLst/>
          </a:prstGeom>
          <a:extLst>
            <a:ext uri="{91240B29-F687-4f45-9708-019B960494DF}">
              <a14:hiddenLine xmlns="" xmlns:a14="http://schemas.microsoft.com/office/drawing/2010/main" w="9525">
                <a:solidFill>
                  <a:srgbClr val="000000"/>
                </a:solidFill>
                <a:round/>
                <a:headEnd/>
                <a:tailEnd/>
              </a14:hiddenLine>
            </a:ext>
          </a:extLst>
        </p:spPr>
        <p:txBody>
          <a:bodyPr wrap="none" fromWordArt="1">
            <a:prstTxWarp prst="textFadeUp">
              <a:avLst>
                <a:gd name="adj" fmla="val 9903"/>
              </a:avLst>
            </a:prstTxWarp>
          </a:bodyPr>
          <a:lstStyle/>
          <a:p>
            <a:pPr algn="r"/>
            <a:r>
              <a:rPr lang="zh-TW" altLang="en-US" sz="3600" b="1" kern="10" dirty="0" smtClean="0">
                <a:solidFill>
                  <a:srgbClr val="0066FF"/>
                </a:solidFill>
                <a:effectLst>
                  <a:outerShdw dist="35921" dir="2700000" algn="ctr" rotWithShape="0">
                    <a:srgbClr val="3333CC">
                      <a:alpha val="50000"/>
                    </a:srgbClr>
                  </a:outerShdw>
                </a:effectLst>
                <a:latin typeface="微軟正黑體" pitchFamily="34" charset="-120"/>
                <a:ea typeface="微軟正黑體" pitchFamily="34" charset="-120"/>
              </a:rPr>
              <a:t>共同合作</a:t>
            </a:r>
            <a:endParaRPr lang="zh-TW" altLang="en-US" sz="3600" b="1" kern="10" dirty="0">
              <a:solidFill>
                <a:srgbClr val="0066FF"/>
              </a:solidFill>
              <a:effectLst>
                <a:outerShdw dist="35921" dir="2700000" algn="ctr" rotWithShape="0">
                  <a:srgbClr val="3333CC">
                    <a:alpha val="50000"/>
                  </a:srgbClr>
                </a:outerShdw>
              </a:effectLst>
              <a:latin typeface="微軟正黑體" pitchFamily="34" charset="-120"/>
              <a:ea typeface="微軟正黑體" pitchFamily="34" charset="-120"/>
            </a:endParaRPr>
          </a:p>
        </p:txBody>
      </p:sp>
      <p:sp>
        <p:nvSpPr>
          <p:cNvPr id="15" name="Freeform 6"/>
          <p:cNvSpPr/>
          <p:nvPr/>
        </p:nvSpPr>
        <p:spPr>
          <a:xfrm>
            <a:off x="285582" y="1046438"/>
            <a:ext cx="1157616" cy="1064669"/>
          </a:xfrm>
          <a:custGeom>
            <a:avLst/>
            <a:gdLst>
              <a:gd name="connsiteX0" fmla="*/ 0 w 639983"/>
              <a:gd name="connsiteY0" fmla="*/ 90490 h 542928"/>
              <a:gd name="connsiteX1" fmla="*/ 26504 w 639983"/>
              <a:gd name="connsiteY1" fmla="*/ 26504 h 542928"/>
              <a:gd name="connsiteX2" fmla="*/ 90490 w 639983"/>
              <a:gd name="connsiteY2" fmla="*/ 0 h 542928"/>
              <a:gd name="connsiteX3" fmla="*/ 549493 w 639983"/>
              <a:gd name="connsiteY3" fmla="*/ 0 h 542928"/>
              <a:gd name="connsiteX4" fmla="*/ 613479 w 639983"/>
              <a:gd name="connsiteY4" fmla="*/ 26504 h 542928"/>
              <a:gd name="connsiteX5" fmla="*/ 639983 w 639983"/>
              <a:gd name="connsiteY5" fmla="*/ 90490 h 542928"/>
              <a:gd name="connsiteX6" fmla="*/ 639983 w 639983"/>
              <a:gd name="connsiteY6" fmla="*/ 452438 h 542928"/>
              <a:gd name="connsiteX7" fmla="*/ 613479 w 639983"/>
              <a:gd name="connsiteY7" fmla="*/ 516424 h 542928"/>
              <a:gd name="connsiteX8" fmla="*/ 549493 w 639983"/>
              <a:gd name="connsiteY8" fmla="*/ 542928 h 542928"/>
              <a:gd name="connsiteX9" fmla="*/ 90490 w 639983"/>
              <a:gd name="connsiteY9" fmla="*/ 542928 h 542928"/>
              <a:gd name="connsiteX10" fmla="*/ 26504 w 639983"/>
              <a:gd name="connsiteY10" fmla="*/ 516424 h 542928"/>
              <a:gd name="connsiteX11" fmla="*/ 0 w 639983"/>
              <a:gd name="connsiteY11" fmla="*/ 452438 h 542928"/>
              <a:gd name="connsiteX12" fmla="*/ 0 w 639983"/>
              <a:gd name="connsiteY12" fmla="*/ 90490 h 54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983" h="542928">
                <a:moveTo>
                  <a:pt x="0" y="90490"/>
                </a:moveTo>
                <a:cubicBezTo>
                  <a:pt x="0" y="66491"/>
                  <a:pt x="9534" y="43474"/>
                  <a:pt x="26504" y="26504"/>
                </a:cubicBezTo>
                <a:cubicBezTo>
                  <a:pt x="43474" y="9534"/>
                  <a:pt x="66491" y="0"/>
                  <a:pt x="90490" y="0"/>
                </a:cubicBezTo>
                <a:lnTo>
                  <a:pt x="549493" y="0"/>
                </a:lnTo>
                <a:cubicBezTo>
                  <a:pt x="573492" y="0"/>
                  <a:pt x="596509" y="9534"/>
                  <a:pt x="613479" y="26504"/>
                </a:cubicBezTo>
                <a:cubicBezTo>
                  <a:pt x="630449" y="43474"/>
                  <a:pt x="639983" y="66491"/>
                  <a:pt x="639983" y="90490"/>
                </a:cubicBezTo>
                <a:lnTo>
                  <a:pt x="639983" y="452438"/>
                </a:lnTo>
                <a:cubicBezTo>
                  <a:pt x="639983" y="476437"/>
                  <a:pt x="630449" y="499454"/>
                  <a:pt x="613479" y="516424"/>
                </a:cubicBezTo>
                <a:cubicBezTo>
                  <a:pt x="596509" y="533394"/>
                  <a:pt x="573492" y="542928"/>
                  <a:pt x="549493" y="542928"/>
                </a:cubicBezTo>
                <a:lnTo>
                  <a:pt x="90490" y="542928"/>
                </a:lnTo>
                <a:cubicBezTo>
                  <a:pt x="66491" y="542928"/>
                  <a:pt x="43474" y="533394"/>
                  <a:pt x="26504" y="516424"/>
                </a:cubicBezTo>
                <a:cubicBezTo>
                  <a:pt x="9534" y="499454"/>
                  <a:pt x="0" y="476437"/>
                  <a:pt x="0" y="452438"/>
                </a:cubicBezTo>
                <a:lnTo>
                  <a:pt x="0" y="90490"/>
                </a:lnTo>
                <a:close/>
              </a:path>
            </a:pathLst>
          </a:custGeom>
          <a:solidFill>
            <a:srgbClr val="CC0000"/>
          </a:solidFill>
          <a:scene3d>
            <a:camera prst="orthographicFront">
              <a:rot lat="0" lon="0" rev="0"/>
            </a:camera>
            <a:lightRig rig="threePt" dir="t">
              <a:rot lat="0" lon="0" rev="1200000"/>
            </a:lightRig>
          </a:scene3d>
          <a:sp3d>
            <a:bevelT w="63500" h="38100"/>
          </a:sp3d>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lIns="117944" tIns="117944" rIns="117944" bIns="117944" anchor="ctr"/>
          <a:lstStyle/>
          <a:p>
            <a:pPr algn="ctr" defTabSz="1066800">
              <a:lnSpc>
                <a:spcPct val="90000"/>
              </a:lnSpc>
              <a:spcAft>
                <a:spcPct val="35000"/>
              </a:spcAft>
            </a:pPr>
            <a:r>
              <a:rPr kumimoji="0" lang="zh-TW" altLang="en-US" sz="3200" b="1" dirty="0" smtClean="0">
                <a:solidFill>
                  <a:schemeClr val="bg1"/>
                </a:solidFill>
                <a:latin typeface="微軟正黑體" pitchFamily="34" charset="-120"/>
                <a:ea typeface="微軟正黑體" pitchFamily="34" charset="-120"/>
              </a:rPr>
              <a:t>期許</a:t>
            </a:r>
            <a:endParaRPr kumimoji="0" lang="zh-TW" altLang="en-US" sz="3200" b="1" dirty="0">
              <a:solidFill>
                <a:schemeClr val="bg1"/>
              </a:solidFill>
              <a:latin typeface="微軟正黑體" pitchFamily="34" charset="-120"/>
              <a:ea typeface="微軟正黑體" pitchFamily="34" charset="-120"/>
            </a:endParaRPr>
          </a:p>
        </p:txBody>
      </p:sp>
      <p:sp>
        <p:nvSpPr>
          <p:cNvPr id="16" name="Oval 68"/>
          <p:cNvSpPr>
            <a:spLocks noChangeArrowheads="1"/>
          </p:cNvSpPr>
          <p:nvPr/>
        </p:nvSpPr>
        <p:spPr bwMode="auto">
          <a:xfrm>
            <a:off x="1259532" y="4324846"/>
            <a:ext cx="1800225" cy="1798638"/>
          </a:xfrm>
          <a:prstGeom prst="ellipse">
            <a:avLst/>
          </a:prstGeom>
          <a:gradFill rotWithShape="1">
            <a:gsLst>
              <a:gs pos="0">
                <a:srgbClr val="99CC00"/>
              </a:gs>
              <a:gs pos="100000">
                <a:srgbClr val="283600"/>
              </a:gs>
            </a:gsLst>
            <a:path path="rect">
              <a:fillToRect r="100000" b="100000"/>
            </a:path>
          </a:gradFill>
          <a:ln w="9525">
            <a:noFill/>
            <a:round/>
            <a:headEnd/>
            <a:tailEnd/>
          </a:ln>
        </p:spPr>
        <p:txBody>
          <a:bodyPr wrap="none" anchor="ctr"/>
          <a:lstStyle/>
          <a:p>
            <a:pPr algn="ctr" latinLnBrk="1"/>
            <a:r>
              <a:rPr lang="zh-TW" altLang="en-US" sz="2200" b="1" dirty="0" smtClean="0">
                <a:solidFill>
                  <a:srgbClr val="FFFFFF"/>
                </a:solidFill>
                <a:latin typeface="微軟正黑體" pitchFamily="34" charset="-120"/>
                <a:ea typeface="微軟正黑體" pitchFamily="34" charset="-120"/>
              </a:rPr>
              <a:t>管理單位</a:t>
            </a:r>
            <a:endParaRPr lang="en-US" altLang="zh-TW" sz="2200" b="1" dirty="0">
              <a:solidFill>
                <a:srgbClr val="FFFFFF"/>
              </a:solidFill>
              <a:latin typeface="微軟正黑體" pitchFamily="34" charset="-120"/>
              <a:ea typeface="微軟正黑體" pitchFamily="34" charset="-120"/>
            </a:endParaRPr>
          </a:p>
        </p:txBody>
      </p:sp>
      <p:sp>
        <p:nvSpPr>
          <p:cNvPr id="17" name="Oval 69"/>
          <p:cNvSpPr>
            <a:spLocks noChangeArrowheads="1"/>
          </p:cNvSpPr>
          <p:nvPr/>
        </p:nvSpPr>
        <p:spPr bwMode="auto">
          <a:xfrm>
            <a:off x="4825057" y="4324846"/>
            <a:ext cx="1800225" cy="1798638"/>
          </a:xfrm>
          <a:prstGeom prst="ellipse">
            <a:avLst/>
          </a:prstGeom>
          <a:gradFill rotWithShape="1">
            <a:gsLst>
              <a:gs pos="0">
                <a:srgbClr val="FF9900"/>
              </a:gs>
              <a:gs pos="100000">
                <a:srgbClr val="FF9900">
                  <a:gamma/>
                  <a:shade val="26275"/>
                  <a:invGamma/>
                </a:srgbClr>
              </a:gs>
            </a:gsLst>
            <a:path path="rect">
              <a:fillToRect r="100000" b="100000"/>
            </a:path>
          </a:gradFill>
          <a:ln>
            <a:noFill/>
          </a:ln>
          <a:effectLst/>
          <a:extLst/>
        </p:spPr>
        <p:txBody>
          <a:bodyPr wrap="none" anchor="ctr"/>
          <a:lstStyle/>
          <a:p>
            <a:pPr algn="ctr" latinLnBrk="1">
              <a:spcAft>
                <a:spcPts val="0"/>
              </a:spcAft>
              <a:defRPr/>
            </a:pPr>
            <a:r>
              <a:rPr lang="zh-TW" altLang="en-US" sz="2200" b="1" spc="50" dirty="0" smtClean="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rPr>
              <a:t>系統建置</a:t>
            </a:r>
            <a:endParaRPr lang="en-US" altLang="zh-TW" sz="2200" b="1" spc="50" dirty="0" smtClean="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endParaRPr>
          </a:p>
          <a:p>
            <a:pPr algn="ctr" latinLnBrk="1">
              <a:spcAft>
                <a:spcPts val="0"/>
              </a:spcAft>
              <a:defRPr/>
            </a:pPr>
            <a:r>
              <a:rPr lang="zh-TW" altLang="en-US" sz="2200" b="1" spc="50" dirty="0" smtClean="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rPr>
              <a:t>維運廠商</a:t>
            </a:r>
            <a:endParaRPr lang="en-US" altLang="zh-TW" sz="2200" b="1" spc="50" dirty="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endParaRPr>
          </a:p>
        </p:txBody>
      </p:sp>
      <p:sp>
        <p:nvSpPr>
          <p:cNvPr id="18" name="Oval 70"/>
          <p:cNvSpPr>
            <a:spLocks noChangeArrowheads="1"/>
          </p:cNvSpPr>
          <p:nvPr/>
        </p:nvSpPr>
        <p:spPr bwMode="auto">
          <a:xfrm>
            <a:off x="3059757" y="4324846"/>
            <a:ext cx="1800225" cy="1798638"/>
          </a:xfrm>
          <a:prstGeom prst="ellipse">
            <a:avLst/>
          </a:prstGeom>
          <a:gradFill rotWithShape="1">
            <a:gsLst>
              <a:gs pos="0">
                <a:srgbClr val="99CCFF"/>
              </a:gs>
              <a:gs pos="100000">
                <a:srgbClr val="99CCFF">
                  <a:gamma/>
                  <a:shade val="26275"/>
                  <a:invGamma/>
                </a:srgbClr>
              </a:gs>
            </a:gsLst>
            <a:path path="rect">
              <a:fillToRect r="100000" b="100000"/>
            </a:path>
          </a:gradFill>
          <a:ln>
            <a:noFill/>
          </a:ln>
          <a:effectLst/>
          <a:extLst/>
        </p:spPr>
        <p:txBody>
          <a:bodyPr wrap="none" anchor="ctr"/>
          <a:lstStyle/>
          <a:p>
            <a:pPr algn="ctr" latinLnBrk="1">
              <a:defRPr/>
            </a:pPr>
            <a:r>
              <a:rPr lang="zh-TW" altLang="en-US" sz="2200" b="1" spc="50" dirty="0" smtClean="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rPr>
              <a:t>客運業者</a:t>
            </a:r>
            <a:endParaRPr lang="en-US" altLang="zh-TW" sz="2200" b="1" spc="50" dirty="0" smtClean="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endParaRPr>
          </a:p>
          <a:p>
            <a:pPr algn="ctr" latinLnBrk="1">
              <a:defRPr/>
            </a:pPr>
            <a:r>
              <a:rPr lang="zh-TW" altLang="en-US" sz="2200" b="1" spc="50" dirty="0" smtClean="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rPr>
              <a:t>調度人員</a:t>
            </a:r>
            <a:endParaRPr lang="en-US" altLang="zh-TW" sz="2200" b="1" spc="50" dirty="0" smtClean="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endParaRPr>
          </a:p>
          <a:p>
            <a:pPr algn="ctr" latinLnBrk="1">
              <a:defRPr/>
            </a:pPr>
            <a:r>
              <a:rPr lang="zh-TW" altLang="en-US" sz="2200" b="1" spc="50" dirty="0" smtClean="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rPr>
              <a:t>駕駛員</a:t>
            </a:r>
            <a:endParaRPr lang="ko-KR" altLang="en-US" sz="2200" b="1" spc="50" dirty="0">
              <a:ln w="11430"/>
              <a:solidFill>
                <a:schemeClr val="bg1"/>
              </a:solidFill>
              <a:effectLst>
                <a:outerShdw blurRad="76200" dist="50800" dir="5400000" algn="tl" rotWithShape="0">
                  <a:srgbClr val="000000">
                    <a:alpha val="65000"/>
                  </a:srgbClr>
                </a:outerShdw>
              </a:effectLst>
              <a:latin typeface="微軟正黑體" pitchFamily="34" charset="-120"/>
              <a:ea typeface="微軟正黑體" pitchFamily="34" charset="-120"/>
            </a:endParaRPr>
          </a:p>
        </p:txBody>
      </p:sp>
      <p:sp>
        <p:nvSpPr>
          <p:cNvPr id="19" name="Oval 71"/>
          <p:cNvSpPr>
            <a:spLocks noChangeArrowheads="1"/>
          </p:cNvSpPr>
          <p:nvPr/>
        </p:nvSpPr>
        <p:spPr bwMode="auto">
          <a:xfrm>
            <a:off x="6660207" y="4293096"/>
            <a:ext cx="1800225" cy="1798638"/>
          </a:xfrm>
          <a:prstGeom prst="ellipse">
            <a:avLst/>
          </a:prstGeom>
          <a:gradFill rotWithShape="1">
            <a:gsLst>
              <a:gs pos="0">
                <a:srgbClr val="CC99FF"/>
              </a:gs>
              <a:gs pos="100000">
                <a:srgbClr val="362843"/>
              </a:gs>
            </a:gsLst>
            <a:path path="rect">
              <a:fillToRect r="100000" b="100000"/>
            </a:path>
          </a:gradFill>
          <a:ln w="9525">
            <a:noFill/>
            <a:round/>
            <a:headEnd/>
            <a:tailEnd/>
          </a:ln>
        </p:spPr>
        <p:txBody>
          <a:bodyPr wrap="none" anchor="ctr"/>
          <a:lstStyle/>
          <a:p>
            <a:pPr latinLnBrk="1">
              <a:spcAft>
                <a:spcPts val="0"/>
              </a:spcAft>
              <a:defRPr/>
            </a:pPr>
            <a:r>
              <a:rPr lang="zh-TW" altLang="en-US" sz="2200" spc="50" dirty="0">
                <a:ln w="11430"/>
                <a:effectLst>
                  <a:outerShdw blurRad="76200" dist="50800" dir="5400000" algn="tl" rotWithShape="0">
                    <a:srgbClr val="000000">
                      <a:alpha val="65000"/>
                    </a:srgbClr>
                  </a:outerShdw>
                </a:effectLst>
                <a:latin typeface="微軟正黑體" pitchFamily="34" charset="-120"/>
                <a:ea typeface="微軟正黑體" pitchFamily="34" charset="-120"/>
              </a:rPr>
              <a:t>加值業者</a:t>
            </a:r>
            <a:endParaRPr lang="ko-KR" altLang="en-US" sz="2200" spc="50" dirty="0">
              <a:ln w="11430"/>
              <a:effectLst>
                <a:outerShdw blurRad="76200" dist="50800" dir="5400000" algn="tl" rotWithShape="0">
                  <a:srgbClr val="000000">
                    <a:alpha val="65000"/>
                  </a:srgbClr>
                </a:outerShdw>
              </a:effectLst>
              <a:latin typeface="微軟正黑體" pitchFamily="34" charset="-120"/>
              <a:ea typeface="微軟正黑體" pitchFamily="34" charset="-120"/>
            </a:endParaRPr>
          </a:p>
        </p:txBody>
      </p:sp>
    </p:spTree>
    <p:extLst>
      <p:ext uri="{BB962C8B-B14F-4D97-AF65-F5344CB8AC3E}">
        <p14:creationId xmlns:p14="http://schemas.microsoft.com/office/powerpoint/2010/main" val="403090006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hold" grpId="0" nodeType="afterEffect">
                                  <p:stCondLst>
                                    <p:cond delay="0"/>
                                  </p:stCondLst>
                                  <p:childTnLst>
                                    <p:animScale>
                                      <p:cBhvr>
                                        <p:cTn id="6" dur="250" fill="hold"/>
                                        <p:tgtEl>
                                          <p:spTgt spid="16"/>
                                        </p:tgtEl>
                                      </p:cBhvr>
                                      <p:by x="150000" y="150000"/>
                                    </p:animScale>
                                  </p:childTnLst>
                                </p:cTn>
                              </p:par>
                            </p:childTnLst>
                          </p:cTn>
                        </p:par>
                        <p:par>
                          <p:cTn id="7" fill="hold">
                            <p:stCondLst>
                              <p:cond delay="500"/>
                            </p:stCondLst>
                            <p:childTnLst>
                              <p:par>
                                <p:cTn id="8" presetID="6" presetClass="emph" presetSubtype="0" autoRev="1" fill="hold" grpId="0" nodeType="afterEffect">
                                  <p:stCondLst>
                                    <p:cond delay="0"/>
                                  </p:stCondLst>
                                  <p:childTnLst>
                                    <p:animScale>
                                      <p:cBhvr>
                                        <p:cTn id="9" dur="250" fill="hold"/>
                                        <p:tgtEl>
                                          <p:spTgt spid="18"/>
                                        </p:tgtEl>
                                      </p:cBhvr>
                                      <p:by x="150000" y="150000"/>
                                    </p:animScale>
                                  </p:childTnLst>
                                </p:cTn>
                              </p:par>
                            </p:childTnLst>
                          </p:cTn>
                        </p:par>
                        <p:par>
                          <p:cTn id="10" fill="hold">
                            <p:stCondLst>
                              <p:cond delay="1000"/>
                            </p:stCondLst>
                            <p:childTnLst>
                              <p:par>
                                <p:cTn id="11" presetID="6" presetClass="emph" presetSubtype="0" autoRev="1" fill="hold" grpId="0" nodeType="afterEffect">
                                  <p:stCondLst>
                                    <p:cond delay="0"/>
                                  </p:stCondLst>
                                  <p:childTnLst>
                                    <p:animScale>
                                      <p:cBhvr>
                                        <p:cTn id="12" dur="250" fill="hold"/>
                                        <p:tgtEl>
                                          <p:spTgt spid="17"/>
                                        </p:tgtEl>
                                      </p:cBhvr>
                                      <p:by x="150000" y="150000"/>
                                    </p:animScale>
                                  </p:childTnLst>
                                </p:cTn>
                              </p:par>
                            </p:childTnLst>
                          </p:cTn>
                        </p:par>
                        <p:par>
                          <p:cTn id="13" fill="hold">
                            <p:stCondLst>
                              <p:cond delay="1500"/>
                            </p:stCondLst>
                            <p:childTnLst>
                              <p:par>
                                <p:cTn id="14" presetID="6" presetClass="emph" presetSubtype="0" autoRev="1" fill="hold" grpId="0" nodeType="afterEffect">
                                  <p:stCondLst>
                                    <p:cond delay="0"/>
                                  </p:stCondLst>
                                  <p:childTnLst>
                                    <p:animScale>
                                      <p:cBhvr>
                                        <p:cTn id="15" dur="250" fill="hold"/>
                                        <p:tgtEl>
                                          <p:spTgt spid="1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投影片編號版面配置區 3"/>
          <p:cNvSpPr>
            <a:spLocks noGrp="1"/>
          </p:cNvSpPr>
          <p:nvPr>
            <p:ph type="sldNum" sz="quarter" idx="10"/>
          </p:nvPr>
        </p:nvSpPr>
        <p:spPr>
          <a:noFill/>
        </p:spPr>
        <p:txBody>
          <a:bodyPr/>
          <a:lstStyle/>
          <a:p>
            <a:fld id="{844C1FE9-0F05-44E9-87A7-8E35BD83D667}" type="slidenum">
              <a:rPr lang="zh-TW" altLang="zh-TW" smtClean="0"/>
              <a:pPr/>
              <a:t>55</a:t>
            </a:fld>
            <a:endParaRPr lang="zh-TW" altLang="zh-TW" smtClean="0"/>
          </a:p>
        </p:txBody>
      </p:sp>
      <p:sp>
        <p:nvSpPr>
          <p:cNvPr id="5" name="Text Box 3"/>
          <p:cNvSpPr txBox="1">
            <a:spLocks noChangeArrowheads="1"/>
          </p:cNvSpPr>
          <p:nvPr/>
        </p:nvSpPr>
        <p:spPr bwMode="auto">
          <a:xfrm>
            <a:off x="5795963" y="4941888"/>
            <a:ext cx="2376487" cy="1006475"/>
          </a:xfrm>
          <a:prstGeom prst="rect">
            <a:avLst/>
          </a:prstGeom>
          <a:noFill/>
          <a:ln w="12700" cap="sq">
            <a:noFill/>
            <a:miter lim="800000"/>
            <a:headEnd type="none" w="sm" len="sm"/>
            <a:tailEnd type="none" w="sm" len="sm"/>
          </a:ln>
          <a:effectLst/>
        </p:spPr>
        <p:txBody>
          <a:bodyPr>
            <a:spAutoFit/>
          </a:bodyPr>
          <a:lstStyle/>
          <a:p>
            <a:pPr>
              <a:spcBef>
                <a:spcPct val="50000"/>
              </a:spcBef>
              <a:defRPr/>
            </a:pPr>
            <a:r>
              <a:rPr kumimoji="1" lang="en-US" altLang="zh-TW" sz="6000" dirty="0">
                <a:solidFill>
                  <a:srgbClr val="FF3300"/>
                </a:solidFill>
                <a:effectLst>
                  <a:outerShdw blurRad="38100" dist="38100" dir="2700000" algn="tl">
                    <a:srgbClr val="C0C0C0"/>
                  </a:outerShdw>
                </a:effectLst>
                <a:ea typeface="新細明體" charset="-120"/>
              </a:rPr>
              <a:t>Q &amp; A</a:t>
            </a:r>
          </a:p>
        </p:txBody>
      </p:sp>
      <p:pic>
        <p:nvPicPr>
          <p:cNvPr id="17414" name="Picture 5" descr="eng_k"/>
          <p:cNvPicPr>
            <a:picLocks noChangeAspect="1" noChangeArrowheads="1"/>
          </p:cNvPicPr>
          <p:nvPr/>
        </p:nvPicPr>
        <p:blipFill>
          <a:blip r:embed="rId3" cstate="print"/>
          <a:srcRect/>
          <a:stretch>
            <a:fillRect/>
          </a:stretch>
        </p:blipFill>
        <p:spPr bwMode="auto">
          <a:xfrm>
            <a:off x="7513638" y="933450"/>
            <a:ext cx="1201737" cy="1538288"/>
          </a:xfrm>
          <a:prstGeom prst="rect">
            <a:avLst/>
          </a:prstGeom>
          <a:noFill/>
          <a:ln w="9525">
            <a:noFill/>
            <a:miter lim="800000"/>
            <a:headEnd/>
            <a:tailEnd/>
          </a:ln>
        </p:spPr>
      </p:pic>
      <p:pic>
        <p:nvPicPr>
          <p:cNvPr id="17415" name="Picture 7" descr="eng_h"/>
          <p:cNvPicPr>
            <a:picLocks noChangeAspect="1" noChangeArrowheads="1"/>
          </p:cNvPicPr>
          <p:nvPr/>
        </p:nvPicPr>
        <p:blipFill>
          <a:blip r:embed="rId4" cstate="print"/>
          <a:srcRect/>
          <a:stretch>
            <a:fillRect/>
          </a:stretch>
        </p:blipFill>
        <p:spPr bwMode="auto">
          <a:xfrm>
            <a:off x="2657475" y="928688"/>
            <a:ext cx="1201738" cy="1533525"/>
          </a:xfrm>
          <a:prstGeom prst="rect">
            <a:avLst/>
          </a:prstGeom>
          <a:noFill/>
          <a:ln w="9525">
            <a:noFill/>
            <a:miter lim="800000"/>
            <a:headEnd/>
            <a:tailEnd/>
          </a:ln>
        </p:spPr>
      </p:pic>
      <p:pic>
        <p:nvPicPr>
          <p:cNvPr id="17416" name="Picture 8" descr="eng_a"/>
          <p:cNvPicPr>
            <a:picLocks noChangeAspect="1" noChangeArrowheads="1"/>
          </p:cNvPicPr>
          <p:nvPr/>
        </p:nvPicPr>
        <p:blipFill>
          <a:blip r:embed="rId5" cstate="print"/>
          <a:srcRect/>
          <a:stretch>
            <a:fillRect/>
          </a:stretch>
        </p:blipFill>
        <p:spPr bwMode="auto">
          <a:xfrm>
            <a:off x="3941763" y="927100"/>
            <a:ext cx="1179512" cy="1535113"/>
          </a:xfrm>
          <a:prstGeom prst="rect">
            <a:avLst/>
          </a:prstGeom>
          <a:noFill/>
          <a:ln w="9525">
            <a:noFill/>
            <a:miter lim="800000"/>
            <a:headEnd/>
            <a:tailEnd/>
          </a:ln>
        </p:spPr>
      </p:pic>
      <p:pic>
        <p:nvPicPr>
          <p:cNvPr id="17417" name="Picture 9" descr="eng_n"/>
          <p:cNvPicPr>
            <a:picLocks noChangeAspect="1" noChangeArrowheads="1"/>
          </p:cNvPicPr>
          <p:nvPr/>
        </p:nvPicPr>
        <p:blipFill>
          <a:blip r:embed="rId6" cstate="print"/>
          <a:srcRect/>
          <a:stretch>
            <a:fillRect/>
          </a:stretch>
        </p:blipFill>
        <p:spPr bwMode="auto">
          <a:xfrm>
            <a:off x="5203825" y="931863"/>
            <a:ext cx="2227263" cy="1539875"/>
          </a:xfrm>
          <a:prstGeom prst="rect">
            <a:avLst/>
          </a:prstGeom>
          <a:noFill/>
          <a:ln w="9525">
            <a:noFill/>
            <a:miter lim="800000"/>
            <a:headEnd/>
            <a:tailEnd/>
          </a:ln>
        </p:spPr>
      </p:pic>
      <p:sp>
        <p:nvSpPr>
          <p:cNvPr id="10" name="Text Box 3"/>
          <p:cNvSpPr txBox="1">
            <a:spLocks noChangeArrowheads="1"/>
          </p:cNvSpPr>
          <p:nvPr/>
        </p:nvSpPr>
        <p:spPr bwMode="auto">
          <a:xfrm>
            <a:off x="5849938" y="4910138"/>
            <a:ext cx="2376487" cy="1006475"/>
          </a:xfrm>
          <a:prstGeom prst="rect">
            <a:avLst/>
          </a:prstGeom>
          <a:noFill/>
          <a:ln w="12700" cap="sq">
            <a:noFill/>
            <a:miter lim="800000"/>
            <a:headEnd type="none" w="sm" len="sm"/>
            <a:tailEnd type="none" w="sm" len="sm"/>
          </a:ln>
          <a:effectLst/>
        </p:spPr>
        <p:txBody>
          <a:bodyPr>
            <a:spAutoFit/>
          </a:bodyPr>
          <a:lstStyle/>
          <a:p>
            <a:pPr>
              <a:spcBef>
                <a:spcPct val="50000"/>
              </a:spcBef>
              <a:defRPr/>
            </a:pPr>
            <a:r>
              <a:rPr kumimoji="1" lang="en-US" altLang="zh-TW" sz="6000" dirty="0">
                <a:solidFill>
                  <a:srgbClr val="FF3300"/>
                </a:solidFill>
                <a:effectLst>
                  <a:outerShdw blurRad="38100" dist="38100" dir="2700000" algn="tl">
                    <a:srgbClr val="C0C0C0"/>
                  </a:outerShdw>
                </a:effectLst>
                <a:ea typeface="新細明體" charset="-120"/>
              </a:rPr>
              <a:t>Q &amp; A</a:t>
            </a:r>
          </a:p>
        </p:txBody>
      </p:sp>
      <p:pic>
        <p:nvPicPr>
          <p:cNvPr id="17419" name="Picture 4" descr="eng_t"/>
          <p:cNvPicPr>
            <a:picLocks noChangeAspect="1" noChangeArrowheads="1"/>
          </p:cNvPicPr>
          <p:nvPr/>
        </p:nvPicPr>
        <p:blipFill>
          <a:blip r:embed="rId7" cstate="print"/>
          <a:srcRect/>
          <a:stretch>
            <a:fillRect/>
          </a:stretch>
        </p:blipFill>
        <p:spPr bwMode="auto">
          <a:xfrm>
            <a:off x="1000125" y="928688"/>
            <a:ext cx="1628775" cy="1539875"/>
          </a:xfrm>
          <a:prstGeom prst="rect">
            <a:avLst/>
          </a:prstGeom>
          <a:noFill/>
          <a:ln w="9525">
            <a:noFill/>
            <a:miter lim="800000"/>
            <a:headEnd/>
            <a:tailEnd/>
          </a:ln>
        </p:spPr>
      </p:pic>
      <p:pic>
        <p:nvPicPr>
          <p:cNvPr id="17420" name="Picture 3" descr="C:\Documents and Settings\AllenChen\Local Settings\Temporary Internet Files\Content.IE5\GDWE1LLL\MC900089048[1].wmf"/>
          <p:cNvPicPr>
            <a:picLocks noChangeAspect="1" noChangeArrowheads="1"/>
          </p:cNvPicPr>
          <p:nvPr/>
        </p:nvPicPr>
        <p:blipFill>
          <a:blip r:embed="rId8" cstate="print"/>
          <a:srcRect/>
          <a:stretch>
            <a:fillRect/>
          </a:stretch>
        </p:blipFill>
        <p:spPr bwMode="auto">
          <a:xfrm>
            <a:off x="3340100" y="2468563"/>
            <a:ext cx="2286000" cy="402272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itchFamily="34" charset="-120"/>
                <a:ea typeface="微軟正黑體" pitchFamily="34" charset="-120"/>
              </a:rPr>
              <a:t>前言</a:t>
            </a:r>
            <a:r>
              <a:rPr lang="en-US" altLang="zh-TW" dirty="0" smtClean="0">
                <a:latin typeface="微軟正黑體" pitchFamily="34" charset="-120"/>
                <a:ea typeface="微軟正黑體" pitchFamily="34" charset="-120"/>
              </a:rPr>
              <a:t>(2/4)</a:t>
            </a:r>
            <a:endParaRPr lang="zh-TW" altLang="en-US" dirty="0">
              <a:latin typeface="微軟正黑體" pitchFamily="34" charset="-120"/>
              <a:ea typeface="微軟正黑體" pitchFamily="34" charset="-120"/>
            </a:endParaRPr>
          </a:p>
        </p:txBody>
      </p:sp>
      <p:sp>
        <p:nvSpPr>
          <p:cNvPr id="3" name="內容版面配置區 2"/>
          <p:cNvSpPr>
            <a:spLocks noGrp="1"/>
          </p:cNvSpPr>
          <p:nvPr>
            <p:ph idx="1"/>
          </p:nvPr>
        </p:nvSpPr>
        <p:spPr>
          <a:xfrm>
            <a:off x="539552" y="838200"/>
            <a:ext cx="8136904" cy="5615136"/>
          </a:xfrm>
        </p:spPr>
        <p:txBody>
          <a:bodyPr/>
          <a:lstStyle/>
          <a:p>
            <a:r>
              <a:rPr lang="en-US" altLang="zh-TW" dirty="0" smtClean="0">
                <a:latin typeface="微軟正黑體" pitchFamily="34" charset="-120"/>
                <a:ea typeface="微軟正黑體" pitchFamily="34" charset="-120"/>
              </a:rPr>
              <a:t>What is APTS?</a:t>
            </a:r>
          </a:p>
          <a:p>
            <a:pPr lvl="1"/>
            <a:r>
              <a:rPr lang="zh-TW" altLang="en-US" dirty="0" smtClean="0">
                <a:latin typeface="微軟正黑體" pitchFamily="34" charset="-120"/>
                <a:ea typeface="微軟正黑體" pitchFamily="34" charset="-120"/>
              </a:rPr>
              <a:t>先進大眾運輸系統</a:t>
            </a:r>
            <a:r>
              <a:rPr lang="en-US" altLang="zh-TW" dirty="0" smtClean="0">
                <a:latin typeface="微軟正黑體" pitchFamily="34" charset="-120"/>
                <a:ea typeface="微軟正黑體" pitchFamily="34" charset="-120"/>
              </a:rPr>
              <a:t>(Advanced Public Transportation Systems)</a:t>
            </a:r>
          </a:p>
          <a:p>
            <a:pPr lvl="1"/>
            <a:r>
              <a:rPr lang="zh-TW" altLang="en-US" dirty="0" smtClean="0">
                <a:latin typeface="微軟正黑體" pitchFamily="34" charset="-120"/>
                <a:ea typeface="微軟正黑體" pitchFamily="34" charset="-120"/>
              </a:rPr>
              <a:t>台灣：係將</a:t>
            </a:r>
            <a:r>
              <a:rPr lang="en-US" altLang="zh-TW" dirty="0" smtClean="0">
                <a:latin typeface="微軟正黑體" pitchFamily="34" charset="-120"/>
                <a:ea typeface="微軟正黑體" pitchFamily="34" charset="-120"/>
              </a:rPr>
              <a:t>ATMS</a:t>
            </a:r>
            <a:r>
              <a:rPr lang="zh-TW" altLang="en-US" dirty="0" smtClean="0">
                <a:latin typeface="微軟正黑體" pitchFamily="34" charset="-120"/>
                <a:ea typeface="微軟正黑體" pitchFamily="34" charset="-120"/>
              </a:rPr>
              <a:t>、</a:t>
            </a:r>
            <a:r>
              <a:rPr lang="en-US" altLang="zh-TW" dirty="0" smtClean="0">
                <a:latin typeface="微軟正黑體" pitchFamily="34" charset="-120"/>
                <a:ea typeface="微軟正黑體" pitchFamily="34" charset="-120"/>
              </a:rPr>
              <a:t>ATIS</a:t>
            </a:r>
            <a:r>
              <a:rPr lang="zh-TW" altLang="en-US" dirty="0" smtClean="0">
                <a:latin typeface="微軟正黑體" pitchFamily="34" charset="-120"/>
                <a:ea typeface="微軟正黑體" pitchFamily="34" charset="-120"/>
              </a:rPr>
              <a:t>及</a:t>
            </a:r>
            <a:r>
              <a:rPr lang="en-US" altLang="zh-TW" dirty="0" smtClean="0">
                <a:latin typeface="微軟正黑體" pitchFamily="34" charset="-120"/>
                <a:ea typeface="微軟正黑體" pitchFamily="34" charset="-120"/>
              </a:rPr>
              <a:t>AVCSS</a:t>
            </a:r>
            <a:r>
              <a:rPr lang="zh-TW" altLang="en-US" dirty="0" smtClean="0">
                <a:latin typeface="微軟正黑體" pitchFamily="34" charset="-120"/>
                <a:ea typeface="微軟正黑體" pitchFamily="34" charset="-120"/>
              </a:rPr>
              <a:t>技術運用於大眾運輸系統，以改善服務品質、提昇營運效率及提高搭乘人數。主要包括</a:t>
            </a:r>
            <a:r>
              <a:rPr lang="zh-TW" altLang="en-US" u="sng" dirty="0" smtClean="0">
                <a:solidFill>
                  <a:srgbClr val="FF0000"/>
                </a:solidFill>
                <a:latin typeface="微軟正黑體" pitchFamily="34" charset="-120"/>
                <a:ea typeface="微軟正黑體" pitchFamily="34" charset="-120"/>
              </a:rPr>
              <a:t>自動車輛監控</a:t>
            </a:r>
            <a:r>
              <a:rPr lang="zh-TW" altLang="en-US" dirty="0">
                <a:latin typeface="微軟正黑體" pitchFamily="34" charset="-120"/>
                <a:ea typeface="微軟正黑體" pitchFamily="34" charset="-120"/>
              </a:rPr>
              <a:t>、</a:t>
            </a:r>
            <a:r>
              <a:rPr lang="zh-TW" altLang="en-US" u="sng" dirty="0" smtClean="0">
                <a:solidFill>
                  <a:srgbClr val="FF0000"/>
                </a:solidFill>
                <a:latin typeface="微軟正黑體" pitchFamily="34" charset="-120"/>
                <a:ea typeface="微軟正黑體" pitchFamily="34" charset="-120"/>
              </a:rPr>
              <a:t>車輛定位</a:t>
            </a:r>
            <a:r>
              <a:rPr lang="zh-TW" altLang="en-US" dirty="0">
                <a:latin typeface="微軟正黑體" pitchFamily="34" charset="-120"/>
                <a:ea typeface="微軟正黑體" pitchFamily="34" charset="-120"/>
              </a:rPr>
              <a:t>、</a:t>
            </a:r>
            <a:r>
              <a:rPr lang="zh-TW" altLang="en-US" u="sng" dirty="0">
                <a:solidFill>
                  <a:srgbClr val="FF0000"/>
                </a:solidFill>
                <a:latin typeface="微軟正黑體" pitchFamily="34" charset="-120"/>
                <a:ea typeface="微軟正黑體" pitchFamily="34" charset="-120"/>
              </a:rPr>
              <a:t>電腦排班調度及電子票證</a:t>
            </a:r>
            <a:r>
              <a:rPr lang="zh-TW" altLang="en-US" dirty="0" smtClean="0">
                <a:latin typeface="微軟正黑體" pitchFamily="34" charset="-120"/>
                <a:ea typeface="微軟正黑體" pitchFamily="34" charset="-120"/>
              </a:rPr>
              <a:t>等。</a:t>
            </a:r>
            <a:r>
              <a:rPr lang="en-US" altLang="zh-TW" dirty="0" smtClean="0">
                <a:latin typeface="微軟正黑體" pitchFamily="34" charset="-120"/>
                <a:ea typeface="微軟正黑體" pitchFamily="34" charset="-120"/>
              </a:rPr>
              <a:t>(</a:t>
            </a:r>
            <a:r>
              <a:rPr lang="zh-TW" altLang="en-US" dirty="0" smtClean="0">
                <a:latin typeface="微軟正黑體" pitchFamily="34" charset="-120"/>
                <a:ea typeface="微軟正黑體" pitchFamily="34" charset="-120"/>
              </a:rPr>
              <a:t>交通部高公局</a:t>
            </a:r>
            <a:r>
              <a:rPr lang="en-US" altLang="zh-TW" dirty="0" smtClean="0">
                <a:latin typeface="微軟正黑體" pitchFamily="34" charset="-120"/>
                <a:ea typeface="微軟正黑體" pitchFamily="34" charset="-120"/>
              </a:rPr>
              <a:t>)</a:t>
            </a:r>
          </a:p>
          <a:p>
            <a:pPr lvl="1"/>
            <a:r>
              <a:rPr lang="zh-TW" altLang="zh-TW" dirty="0" smtClean="0">
                <a:latin typeface="微軟正黑體" pitchFamily="34" charset="-120"/>
                <a:ea typeface="微軟正黑體" pitchFamily="34" charset="-120"/>
              </a:rPr>
              <a:t>歐盟</a:t>
            </a:r>
            <a:r>
              <a:rPr lang="zh-TW" altLang="en-US" dirty="0" smtClean="0">
                <a:latin typeface="微軟正黑體" pitchFamily="34" charset="-120"/>
                <a:ea typeface="微軟正黑體" pitchFamily="34" charset="-120"/>
              </a:rPr>
              <a:t>：</a:t>
            </a:r>
            <a:r>
              <a:rPr lang="en-US" altLang="zh-TW" dirty="0" smtClean="0">
                <a:latin typeface="微軟正黑體" pitchFamily="34" charset="-120"/>
                <a:ea typeface="微軟正黑體" pitchFamily="34" charset="-120"/>
              </a:rPr>
              <a:t>APTS</a:t>
            </a:r>
            <a:r>
              <a:rPr lang="zh-TW" altLang="zh-TW" dirty="0" smtClean="0">
                <a:latin typeface="微軟正黑體" pitchFamily="34" charset="-120"/>
                <a:ea typeface="微軟正黑體" pitchFamily="34" charset="-120"/>
              </a:rPr>
              <a:t>服務內容包括：</a:t>
            </a:r>
            <a:r>
              <a:rPr lang="zh-TW" altLang="zh-TW" u="sng" dirty="0">
                <a:solidFill>
                  <a:srgbClr val="FF0000"/>
                </a:solidFill>
                <a:latin typeface="微軟正黑體" pitchFamily="34" charset="-120"/>
                <a:ea typeface="微軟正黑體" pitchFamily="34" charset="-120"/>
              </a:rPr>
              <a:t>大眾運輸車隊管理</a:t>
            </a:r>
            <a:r>
              <a:rPr lang="zh-TW" altLang="en-US" dirty="0" smtClean="0">
                <a:latin typeface="微軟正黑體" pitchFamily="34" charset="-120"/>
                <a:ea typeface="微軟正黑體" pitchFamily="34" charset="-120"/>
              </a:rPr>
              <a:t>、</a:t>
            </a:r>
            <a:r>
              <a:rPr lang="zh-TW" altLang="zh-TW" u="sng" dirty="0">
                <a:solidFill>
                  <a:srgbClr val="FF0000"/>
                </a:solidFill>
                <a:latin typeface="微軟正黑體" pitchFamily="34" charset="-120"/>
                <a:ea typeface="微軟正黑體" pitchFamily="34" charset="-120"/>
              </a:rPr>
              <a:t>電子票證整合</a:t>
            </a:r>
            <a:r>
              <a:rPr lang="zh-TW" altLang="zh-TW" dirty="0" smtClean="0">
                <a:latin typeface="微軟正黑體" pitchFamily="34" charset="-120"/>
                <a:ea typeface="微軟正黑體" pitchFamily="34" charset="-120"/>
              </a:rPr>
              <a:t>、複合運輸、即時乘客資訊系統、手機交通資訊與票證運用及彈性營運方式</a:t>
            </a:r>
            <a:r>
              <a:rPr lang="en-US" altLang="zh-TW" dirty="0" smtClean="0">
                <a:latin typeface="微軟正黑體" pitchFamily="34" charset="-120"/>
                <a:ea typeface="微軟正黑體" pitchFamily="34" charset="-120"/>
              </a:rPr>
              <a:t>(Car-Sharing)</a:t>
            </a:r>
          </a:p>
          <a:p>
            <a:pPr lvl="1"/>
            <a:r>
              <a:rPr lang="zh-TW" altLang="zh-TW" dirty="0" smtClean="0">
                <a:latin typeface="微軟正黑體" pitchFamily="34" charset="-120"/>
                <a:ea typeface="微軟正黑體" pitchFamily="34" charset="-120"/>
              </a:rPr>
              <a:t>美國</a:t>
            </a:r>
            <a:r>
              <a:rPr lang="zh-TW" altLang="en-US" dirty="0" smtClean="0">
                <a:latin typeface="微軟正黑體" pitchFamily="34" charset="-120"/>
                <a:ea typeface="微軟正黑體" pitchFamily="34" charset="-120"/>
              </a:rPr>
              <a:t>：</a:t>
            </a:r>
            <a:r>
              <a:rPr lang="en-US" altLang="zh-TW" dirty="0" smtClean="0">
                <a:latin typeface="微軟正黑體" pitchFamily="34" charset="-120"/>
                <a:ea typeface="微軟正黑體" pitchFamily="34" charset="-120"/>
              </a:rPr>
              <a:t>APTS</a:t>
            </a:r>
            <a:r>
              <a:rPr lang="zh-TW" altLang="zh-TW" dirty="0" smtClean="0">
                <a:latin typeface="微軟正黑體" pitchFamily="34" charset="-120"/>
                <a:ea typeface="微軟正黑體" pitchFamily="34" charset="-120"/>
              </a:rPr>
              <a:t>系統服務包括：</a:t>
            </a:r>
            <a:r>
              <a:rPr lang="zh-TW" altLang="zh-TW" u="sng" dirty="0">
                <a:solidFill>
                  <a:srgbClr val="FF0000"/>
                </a:solidFill>
                <a:latin typeface="微軟正黑體" pitchFamily="34" charset="-120"/>
                <a:ea typeface="微軟正黑體" pitchFamily="34" charset="-120"/>
              </a:rPr>
              <a:t>車隊管理</a:t>
            </a:r>
            <a:r>
              <a:rPr lang="zh-TW" altLang="en-US" dirty="0" smtClean="0">
                <a:latin typeface="微軟正黑體" pitchFamily="34" charset="-120"/>
                <a:ea typeface="微軟正黑體" pitchFamily="34" charset="-120"/>
              </a:rPr>
              <a:t>、</a:t>
            </a:r>
            <a:r>
              <a:rPr lang="zh-TW" altLang="zh-TW" dirty="0" smtClean="0">
                <a:latin typeface="微軟正黑體" pitchFamily="34" charset="-120"/>
                <a:ea typeface="微軟正黑體" pitchFamily="34" charset="-120"/>
              </a:rPr>
              <a:t>電子票證</a:t>
            </a:r>
            <a:r>
              <a:rPr lang="zh-TW" altLang="en-US" dirty="0" smtClean="0">
                <a:latin typeface="微軟正黑體" pitchFamily="34" charset="-120"/>
                <a:ea typeface="微軟正黑體" pitchFamily="34" charset="-120"/>
              </a:rPr>
              <a:t>、</a:t>
            </a:r>
            <a:r>
              <a:rPr lang="zh-TW" altLang="zh-TW" dirty="0" smtClean="0">
                <a:latin typeface="微軟正黑體" pitchFamily="34" charset="-120"/>
                <a:ea typeface="微軟正黑體" pitchFamily="34" charset="-120"/>
              </a:rPr>
              <a:t>乘客資訊</a:t>
            </a:r>
            <a:r>
              <a:rPr lang="zh-TW" altLang="en-US" dirty="0" smtClean="0">
                <a:latin typeface="微軟正黑體" pitchFamily="34" charset="-120"/>
                <a:ea typeface="微軟正黑體" pitchFamily="34" charset="-120"/>
              </a:rPr>
              <a:t>、</a:t>
            </a:r>
            <a:r>
              <a:rPr lang="zh-TW" altLang="zh-TW" dirty="0" smtClean="0">
                <a:latin typeface="微軟正黑體" pitchFamily="34" charset="-120"/>
                <a:ea typeface="微軟正黑體" pitchFamily="34" charset="-120"/>
              </a:rPr>
              <a:t>鐵路</a:t>
            </a:r>
            <a:r>
              <a:rPr lang="en-US" altLang="zh-TW" dirty="0" smtClean="0">
                <a:latin typeface="微軟正黑體" pitchFamily="34" charset="-120"/>
                <a:ea typeface="微軟正黑體" pitchFamily="34" charset="-120"/>
              </a:rPr>
              <a:t>ITS</a:t>
            </a:r>
            <a:r>
              <a:rPr lang="zh-TW" altLang="en-US" dirty="0" smtClean="0">
                <a:latin typeface="微軟正黑體" pitchFamily="34" charset="-120"/>
                <a:ea typeface="微軟正黑體" pitchFamily="34" charset="-120"/>
              </a:rPr>
              <a:t>、</a:t>
            </a:r>
            <a:r>
              <a:rPr lang="zh-TW" altLang="zh-TW" dirty="0" smtClean="0">
                <a:latin typeface="微軟正黑體" pitchFamily="34" charset="-120"/>
                <a:ea typeface="微軟正黑體" pitchFamily="34" charset="-120"/>
              </a:rPr>
              <a:t>公車優先</a:t>
            </a:r>
            <a:r>
              <a:rPr lang="zh-TW" altLang="en-US" dirty="0" smtClean="0">
                <a:latin typeface="微軟正黑體" pitchFamily="34" charset="-120"/>
                <a:ea typeface="微軟正黑體" pitchFamily="34" charset="-120"/>
              </a:rPr>
              <a:t>、</a:t>
            </a:r>
            <a:r>
              <a:rPr lang="zh-TW" altLang="zh-TW" dirty="0" smtClean="0">
                <a:latin typeface="微軟正黑體" pitchFamily="34" charset="-120"/>
                <a:ea typeface="微軟正黑體" pitchFamily="34" charset="-120"/>
              </a:rPr>
              <a:t>需求反應</a:t>
            </a:r>
            <a:r>
              <a:rPr lang="en-US" altLang="zh-TW" dirty="0" smtClean="0">
                <a:latin typeface="微軟正黑體" pitchFamily="34" charset="-120"/>
                <a:ea typeface="微軟正黑體" pitchFamily="34" charset="-120"/>
              </a:rPr>
              <a:t>(HOV</a:t>
            </a:r>
            <a:r>
              <a:rPr lang="zh-TW" altLang="zh-TW" dirty="0" smtClean="0">
                <a:latin typeface="微軟正黑體" pitchFamily="34" charset="-120"/>
                <a:ea typeface="微軟正黑體" pitchFamily="34" charset="-120"/>
              </a:rPr>
              <a:t>、</a:t>
            </a:r>
            <a:r>
              <a:rPr lang="en-US" altLang="zh-TW" dirty="0" smtClean="0">
                <a:latin typeface="微軟正黑體" pitchFamily="34" charset="-120"/>
                <a:ea typeface="微軟正黑體" pitchFamily="34" charset="-120"/>
              </a:rPr>
              <a:t>BRT)</a:t>
            </a:r>
            <a:r>
              <a:rPr lang="zh-TW" altLang="en-US" dirty="0" smtClean="0">
                <a:latin typeface="微軟正黑體" pitchFamily="34" charset="-120"/>
                <a:ea typeface="微軟正黑體" pitchFamily="34" charset="-120"/>
              </a:rPr>
              <a:t>、</a:t>
            </a:r>
            <a:r>
              <a:rPr lang="zh-TW" altLang="zh-TW" dirty="0" smtClean="0">
                <a:latin typeface="微軟正黑體" pitchFamily="34" charset="-120"/>
                <a:ea typeface="微軟正黑體" pitchFamily="34" charset="-120"/>
              </a:rPr>
              <a:t>個人化大眾運輸資</a:t>
            </a:r>
            <a:r>
              <a:rPr lang="zh-TW" altLang="en-US" dirty="0" smtClean="0">
                <a:latin typeface="微軟正黑體" pitchFamily="34" charset="-120"/>
                <a:ea typeface="微軟正黑體" pitchFamily="34" charset="-120"/>
              </a:rPr>
              <a:t>訊。</a:t>
            </a:r>
            <a:endParaRPr lang="zh-TW" altLang="zh-TW" dirty="0" smtClean="0">
              <a:latin typeface="微軟正黑體" pitchFamily="34" charset="-120"/>
              <a:ea typeface="微軟正黑體" pitchFamily="34" charset="-120"/>
            </a:endParaRPr>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6</a:t>
            </a:fld>
            <a:endParaRPr lang="zh-TW" altLang="zh-TW"/>
          </a:p>
        </p:txBody>
      </p:sp>
    </p:spTree>
    <p:extLst>
      <p:ext uri="{BB962C8B-B14F-4D97-AF65-F5344CB8AC3E}">
        <p14:creationId xmlns:p14="http://schemas.microsoft.com/office/powerpoint/2010/main" val="638265580"/>
      </p:ext>
    </p:extLst>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itchFamily="34" charset="-120"/>
                <a:ea typeface="微軟正黑體" pitchFamily="34" charset="-120"/>
              </a:rPr>
              <a:t>前言</a:t>
            </a:r>
            <a:r>
              <a:rPr lang="en-US" altLang="zh-TW" dirty="0" smtClean="0">
                <a:latin typeface="微軟正黑體" pitchFamily="34" charset="-120"/>
                <a:ea typeface="微軟正黑體" pitchFamily="34" charset="-120"/>
              </a:rPr>
              <a:t>(3/4)</a:t>
            </a:r>
            <a:endParaRPr lang="zh-TW" altLang="en-US" dirty="0"/>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7</a:t>
            </a:fld>
            <a:endParaRPr lang="zh-TW" altLang="zh-TW"/>
          </a:p>
        </p:txBody>
      </p:sp>
      <p:grpSp>
        <p:nvGrpSpPr>
          <p:cNvPr id="13" name="群組 12"/>
          <p:cNvGrpSpPr/>
          <p:nvPr/>
        </p:nvGrpSpPr>
        <p:grpSpPr>
          <a:xfrm>
            <a:off x="1691680" y="1007292"/>
            <a:ext cx="7200900" cy="4772025"/>
            <a:chOff x="1691680" y="1007292"/>
            <a:chExt cx="7200900" cy="4772025"/>
          </a:xfrm>
        </p:grpSpPr>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1007292"/>
              <a:ext cx="7200900" cy="4772025"/>
            </a:xfrm>
            <a:prstGeom prst="rect">
              <a:avLst/>
            </a:prstGeom>
          </p:spPr>
        </p:pic>
        <p:sp>
          <p:nvSpPr>
            <p:cNvPr id="9" name="圓角矩形 8"/>
            <p:cNvSpPr/>
            <p:nvPr/>
          </p:nvSpPr>
          <p:spPr bwMode="auto">
            <a:xfrm>
              <a:off x="4724057" y="1086959"/>
              <a:ext cx="2304138" cy="648169"/>
            </a:xfrm>
            <a:prstGeom prst="roundRect">
              <a:avLst>
                <a:gd name="adj" fmla="val 50000"/>
              </a:avLst>
            </a:prstGeom>
            <a:solidFill>
              <a:srgbClr val="0033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zh-TW" altLang="en-US" sz="1800" b="1" dirty="0" smtClean="0">
                  <a:solidFill>
                    <a:srgbClr val="FFFFFF"/>
                  </a:solidFill>
                  <a:latin typeface="微軟正黑體" pitchFamily="34" charset="-120"/>
                  <a:ea typeface="微軟正黑體" pitchFamily="34" charset="-120"/>
                </a:rPr>
                <a:t>北市</a:t>
              </a:r>
              <a:r>
                <a:rPr kumimoji="0" lang="en-US" altLang="zh-TW" sz="1800" b="1" dirty="0" smtClean="0">
                  <a:solidFill>
                    <a:srgbClr val="FFFFFF"/>
                  </a:solidFill>
                  <a:latin typeface="微軟正黑體" pitchFamily="34" charset="-120"/>
                  <a:ea typeface="微軟正黑體" pitchFamily="34" charset="-120"/>
                </a:rPr>
                <a:t>-</a:t>
              </a:r>
              <a:r>
                <a:rPr kumimoji="0" lang="zh-TW" altLang="en-US" sz="1800" b="1" dirty="0" smtClean="0">
                  <a:solidFill>
                    <a:srgbClr val="FFFFFF"/>
                  </a:solidFill>
                  <a:latin typeface="微軟正黑體" pitchFamily="34" charset="-120"/>
                  <a:ea typeface="微軟正黑體" pitchFamily="34" charset="-120"/>
                </a:rPr>
                <a:t>台北橋</a:t>
              </a:r>
              <a:endParaRPr kumimoji="0" lang="en-US" altLang="zh-TW" sz="1800" b="1" dirty="0">
                <a:solidFill>
                  <a:srgbClr val="FFFFFF"/>
                </a:solidFill>
                <a:latin typeface="微軟正黑體" pitchFamily="34" charset="-120"/>
                <a:ea typeface="微軟正黑體" pitchFamily="34" charset="-120"/>
              </a:endParaRPr>
            </a:p>
          </p:txBody>
        </p:sp>
      </p:grpSp>
      <p:grpSp>
        <p:nvGrpSpPr>
          <p:cNvPr id="12" name="群組 11"/>
          <p:cNvGrpSpPr/>
          <p:nvPr/>
        </p:nvGrpSpPr>
        <p:grpSpPr>
          <a:xfrm>
            <a:off x="109228" y="1013939"/>
            <a:ext cx="4500000" cy="5536358"/>
            <a:chOff x="151385" y="1042539"/>
            <a:chExt cx="4500000" cy="5536358"/>
          </a:xfrm>
        </p:grpSpPr>
        <p:pic>
          <p:nvPicPr>
            <p:cNvPr id="11" name="圖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85" y="1042539"/>
              <a:ext cx="4500000" cy="5536358"/>
            </a:xfrm>
            <a:prstGeom prst="rect">
              <a:avLst/>
            </a:prstGeom>
          </p:spPr>
        </p:pic>
        <p:sp>
          <p:nvSpPr>
            <p:cNvPr id="8" name="圓角矩形 7"/>
            <p:cNvSpPr/>
            <p:nvPr/>
          </p:nvSpPr>
          <p:spPr bwMode="auto">
            <a:xfrm>
              <a:off x="222197" y="1086959"/>
              <a:ext cx="2304138" cy="648169"/>
            </a:xfrm>
            <a:prstGeom prst="roundRect">
              <a:avLst>
                <a:gd name="adj" fmla="val 50000"/>
              </a:avLst>
            </a:prstGeom>
            <a:solidFill>
              <a:srgbClr val="0033C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kumimoji="0" lang="zh-TW" altLang="en-US" sz="1800" b="1" dirty="0" smtClean="0">
                  <a:solidFill>
                    <a:srgbClr val="FFFFFF"/>
                  </a:solidFill>
                  <a:latin typeface="微軟正黑體" pitchFamily="34" charset="-120"/>
                  <a:ea typeface="微軟正黑體" pitchFamily="34" charset="-120"/>
                </a:rPr>
                <a:t>北市</a:t>
              </a:r>
              <a:r>
                <a:rPr kumimoji="0" lang="en-US" altLang="zh-TW" sz="1800" b="1" dirty="0" smtClean="0">
                  <a:solidFill>
                    <a:srgbClr val="FFFFFF"/>
                  </a:solidFill>
                  <a:latin typeface="微軟正黑體" pitchFamily="34" charset="-120"/>
                  <a:ea typeface="微軟正黑體" pitchFamily="34" charset="-120"/>
                </a:rPr>
                <a:t>-</a:t>
              </a:r>
              <a:r>
                <a:rPr kumimoji="0" lang="zh-TW" altLang="en-US" sz="1800" b="1" dirty="0" smtClean="0">
                  <a:solidFill>
                    <a:srgbClr val="FFFFFF"/>
                  </a:solidFill>
                  <a:latin typeface="微軟正黑體" pitchFamily="34" charset="-120"/>
                  <a:ea typeface="微軟正黑體" pitchFamily="34" charset="-120"/>
                </a:rPr>
                <a:t>中正橋</a:t>
              </a:r>
              <a:endParaRPr kumimoji="0" lang="en-US" altLang="zh-TW" sz="1800" b="1" dirty="0">
                <a:solidFill>
                  <a:srgbClr val="FFFFFF"/>
                </a:solidFill>
                <a:latin typeface="微軟正黑體" pitchFamily="34" charset="-120"/>
                <a:ea typeface="微軟正黑體" pitchFamily="34" charset="-120"/>
              </a:endParaRPr>
            </a:p>
          </p:txBody>
        </p:sp>
      </p:grpSp>
      <p:sp>
        <p:nvSpPr>
          <p:cNvPr id="6" name="AutoShape 17"/>
          <p:cNvSpPr>
            <a:spLocks noChangeArrowheads="1"/>
          </p:cNvSpPr>
          <p:nvPr/>
        </p:nvSpPr>
        <p:spPr bwMode="auto">
          <a:xfrm>
            <a:off x="683926" y="5790802"/>
            <a:ext cx="7880350" cy="710011"/>
          </a:xfrm>
          <a:prstGeom prst="roundRect">
            <a:avLst>
              <a:gd name="adj" fmla="val 16667"/>
            </a:avLst>
          </a:prstGeom>
          <a:solidFill>
            <a:srgbClr val="8064A2"/>
          </a:solidFill>
          <a:ln>
            <a:noFill/>
          </a:ln>
          <a:effectLst/>
          <a:extLst>
            <a:ext uri="{91240B29-F687-4f45-9708-019B960494DF}">
              <a14:hiddenLine xmlns="" xmlns:a14="http://schemas.microsoft.com/office/drawing/2010/main" w="38100" algn="ctr">
                <a:solidFill>
                  <a:schemeClr val="bg2"/>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marL="457200" indent="-457200" algn="l">
              <a:lnSpc>
                <a:spcPct val="120000"/>
              </a:lnSpc>
            </a:pPr>
            <a:r>
              <a:rPr lang="zh-TW" altLang="en-US" b="1" dirty="0" smtClean="0">
                <a:solidFill>
                  <a:schemeClr val="bg1"/>
                </a:solidFill>
                <a:latin typeface="微軟正黑體" pitchFamily="34" charset="-120"/>
                <a:ea typeface="微軟正黑體" pitchFamily="34" charset="-120"/>
              </a:rPr>
              <a:t>都會區解決交通問題的共識：</a:t>
            </a:r>
            <a:r>
              <a:rPr lang="zh-TW" altLang="en-US" b="1" dirty="0" smtClean="0">
                <a:solidFill>
                  <a:srgbClr val="FF6600"/>
                </a:solidFill>
                <a:latin typeface="微軟正黑體" pitchFamily="34" charset="-120"/>
                <a:ea typeface="微軟正黑體" pitchFamily="34" charset="-120"/>
              </a:rPr>
              <a:t>發展大眾運輸系統</a:t>
            </a:r>
            <a:endParaRPr lang="zh-TW" altLang="en-US" b="1" u="sng" dirty="0">
              <a:solidFill>
                <a:srgbClr val="FF6600"/>
              </a:solidFill>
              <a:latin typeface="微軟正黑體" pitchFamily="34" charset="-120"/>
              <a:ea typeface="微軟正黑體" pitchFamily="34" charset="-120"/>
            </a:endParaRPr>
          </a:p>
        </p:txBody>
      </p:sp>
      <p:pic>
        <p:nvPicPr>
          <p:cNvPr id="5" name="Picture 1"/>
          <p:cNvPicPr>
            <a:picLocks noChangeAspect="1" noChangeArrowheads="1"/>
          </p:cNvPicPr>
          <p:nvPr/>
        </p:nvPicPr>
        <p:blipFill>
          <a:blip r:embed="rId5" cstate="print"/>
          <a:srcRect/>
          <a:stretch>
            <a:fillRect/>
          </a:stretch>
        </p:blipFill>
        <p:spPr bwMode="auto">
          <a:xfrm>
            <a:off x="88144" y="1013938"/>
            <a:ext cx="8804436" cy="477202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2" presetClass="entr" presetSubtype="2"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slide(from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微軟正黑體" pitchFamily="34" charset="-120"/>
                <a:ea typeface="微軟正黑體" pitchFamily="34" charset="-120"/>
              </a:rPr>
              <a:t>前言</a:t>
            </a:r>
            <a:r>
              <a:rPr lang="en-US" altLang="zh-TW" dirty="0" smtClean="0">
                <a:latin typeface="微軟正黑體" pitchFamily="34" charset="-120"/>
                <a:ea typeface="微軟正黑體" pitchFamily="34" charset="-120"/>
              </a:rPr>
              <a:t>(4/4)</a:t>
            </a:r>
            <a:endParaRPr lang="zh-TW" altLang="en-US" dirty="0">
              <a:latin typeface="微軟正黑體" pitchFamily="34" charset="-120"/>
              <a:ea typeface="微軟正黑體" pitchFamily="34" charset="-120"/>
            </a:endParaRPr>
          </a:p>
        </p:txBody>
      </p:sp>
      <p:sp>
        <p:nvSpPr>
          <p:cNvPr id="4" name="投影片編號版面配置區 3"/>
          <p:cNvSpPr>
            <a:spLocks noGrp="1"/>
          </p:cNvSpPr>
          <p:nvPr>
            <p:ph type="sldNum" sz="quarter" idx="10"/>
          </p:nvPr>
        </p:nvSpPr>
        <p:spPr/>
        <p:txBody>
          <a:bodyPr/>
          <a:lstStyle/>
          <a:p>
            <a:pPr>
              <a:defRPr/>
            </a:pPr>
            <a:fld id="{C4BC276A-27C4-4B30-A8EA-8CD98DAF92C4}" type="slidenum">
              <a:rPr lang="zh-TW" altLang="zh-TW" smtClean="0"/>
              <a:pPr>
                <a:defRPr/>
              </a:pPr>
              <a:t>8</a:t>
            </a:fld>
            <a:endParaRPr lang="zh-TW" altLang="zh-TW"/>
          </a:p>
        </p:txBody>
      </p:sp>
      <p:graphicFrame>
        <p:nvGraphicFramePr>
          <p:cNvPr id="6" name="Group 67"/>
          <p:cNvGraphicFramePr>
            <a:graphicFrameLocks noGrp="1"/>
          </p:cNvGraphicFramePr>
          <p:nvPr>
            <p:extLst>
              <p:ext uri="{D42A27DB-BD31-4B8C-83A1-F6EECF244321}">
                <p14:modId xmlns:p14="http://schemas.microsoft.com/office/powerpoint/2010/main" val="117250167"/>
              </p:ext>
            </p:extLst>
          </p:nvPr>
        </p:nvGraphicFramePr>
        <p:xfrm>
          <a:off x="395288" y="987425"/>
          <a:ext cx="8353176" cy="5411888"/>
        </p:xfrm>
        <a:graphic>
          <a:graphicData uri="http://schemas.openxmlformats.org/drawingml/2006/table">
            <a:tbl>
              <a:tblPr/>
              <a:tblGrid>
                <a:gridCol w="451254">
                  <a:extLst>
                    <a:ext uri="{9D8B030D-6E8A-4147-A177-3AD203B41FA5}">
                      <a16:colId xmlns:a16="http://schemas.microsoft.com/office/drawing/2014/main" val="20000"/>
                    </a:ext>
                  </a:extLst>
                </a:gridCol>
                <a:gridCol w="2785498">
                  <a:extLst>
                    <a:ext uri="{9D8B030D-6E8A-4147-A177-3AD203B41FA5}">
                      <a16:colId xmlns:a16="http://schemas.microsoft.com/office/drawing/2014/main" val="20001"/>
                    </a:ext>
                  </a:extLst>
                </a:gridCol>
                <a:gridCol w="2481897">
                  <a:extLst>
                    <a:ext uri="{9D8B030D-6E8A-4147-A177-3AD203B41FA5}">
                      <a16:colId xmlns:a16="http://schemas.microsoft.com/office/drawing/2014/main" val="20002"/>
                    </a:ext>
                  </a:extLst>
                </a:gridCol>
                <a:gridCol w="2634527">
                  <a:extLst>
                    <a:ext uri="{9D8B030D-6E8A-4147-A177-3AD203B41FA5}">
                      <a16:colId xmlns:a16="http://schemas.microsoft.com/office/drawing/2014/main" val="20003"/>
                    </a:ext>
                  </a:extLst>
                </a:gridCol>
              </a:tblGrid>
              <a:tr h="317288">
                <a:tc rowSpan="17">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800" b="1" i="0" u="none" strike="noStrike"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rPr>
                        <a:t>發展課題與執行策略</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6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發展課題</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6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發展子課題</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marL="342900" indent="-342900">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16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執行策略</a:t>
                      </a:r>
                      <a:endParaRPr kumimoji="0" lang="en-US" altLang="zh-TW" sz="16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0"/>
                  </a:ext>
                </a:extLst>
              </a:tr>
              <a:tr h="317288">
                <a:tc vMerge="1">
                  <a:txBody>
                    <a:bodyPr/>
                    <a:lstStyle/>
                    <a:p>
                      <a:endParaRPr lang="zh-TW" altLang="en-US"/>
                    </a:p>
                  </a:txBody>
                  <a:tcPr/>
                </a:tc>
                <a:tc>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營造舒適及無障礙的運輸環境</a:t>
                      </a:r>
                      <a:endParaRPr kumimoji="0" lang="zh-TW" altLang="en-US"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rPr>
                        <a:t>強化無障礙環境介面整合</a:t>
                      </a:r>
                      <a:endParaRPr kumimoji="0" lang="zh-TW" altLang="en-US" sz="1400" b="1" i="0" u="none" strike="noStrike"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marL="342900" indent="-342900">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3" indent="0" algn="l" defTabSz="914400" rtl="0" eaLnBrk="1" fontAlgn="base" latinLnBrk="0" hangingPunct="1">
                        <a:lnSpc>
                          <a:spcPct val="100000"/>
                        </a:lnSpc>
                        <a:spcBef>
                          <a:spcPct val="0"/>
                        </a:spcBef>
                        <a:spcAft>
                          <a:spcPct val="0"/>
                        </a:spcAft>
                        <a:buClrTx/>
                        <a:buSzTx/>
                        <a:buFontTx/>
                        <a:buNone/>
                        <a:tabLst/>
                      </a:pPr>
                      <a:r>
                        <a:rPr kumimoji="0" lang="zh-TW" altLang="zh-TW" sz="1300" b="1" i="0" u="none" strike="noStrike"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rPr>
                        <a:t>低地板公車普及化 </a:t>
                      </a:r>
                      <a:endParaRPr kumimoji="0" lang="en-US" altLang="zh-TW" sz="1300" b="1" i="0" u="none" strike="noStrike"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01"/>
                  </a:ext>
                </a:extLst>
              </a:tr>
              <a:tr h="317288">
                <a:tc vMerge="1">
                  <a:txBody>
                    <a:bodyPr/>
                    <a:lstStyle/>
                    <a:p>
                      <a:endParaRPr lang="zh-TW" altLang="en-US"/>
                    </a:p>
                  </a:txBody>
                  <a:tcPr/>
                </a:tc>
                <a:tc rowSpan="4">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提高大眾運輸使用率</a:t>
                      </a:r>
                      <a:endParaRPr kumimoji="0" lang="zh-TW" altLang="en-US"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99FF"/>
                    </a:solidFill>
                  </a:tcPr>
                </a:tc>
                <a:tc rowSpan="2">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發展無縫運輸</a:t>
                      </a:r>
                      <a:endParaRPr kumimoji="0" lang="zh-TW" altLang="en-US"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強化需求反應式服務</a:t>
                      </a:r>
                      <a:endParaRPr kumimoji="0" lang="zh-TW" altLang="en-US"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2"/>
                  </a:ext>
                </a:extLst>
              </a:tr>
              <a:tr h="317288">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marL="342900" indent="-342900">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提供便利大眾運輸資訊服務</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3"/>
                  </a:ext>
                </a:extLst>
              </a:tr>
              <a:tr h="317288">
                <a:tc vMerge="1">
                  <a:txBody>
                    <a:bodyPr/>
                    <a:lstStyle/>
                    <a:p>
                      <a:endParaRPr lang="zh-TW" altLang="en-US"/>
                    </a:p>
                  </a:txBody>
                  <a:tcPr/>
                </a:tc>
                <a:tc vMerge="1">
                  <a:txBody>
                    <a:bodyPr/>
                    <a:lstStyle/>
                    <a:p>
                      <a:endParaRPr lang="zh-TW" altLang="en-US"/>
                    </a:p>
                  </a:txBody>
                  <a:tcPr/>
                </a:tc>
                <a:tc rowSpan="2">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加強</a:t>
                      </a:r>
                      <a:r>
                        <a:rPr kumimoji="0" lang="en-US"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TOD</a:t>
                      </a: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導向都市發展</a:t>
                      </a:r>
                      <a:endParaRPr kumimoji="0" lang="zh-TW" altLang="en-US"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新開發地區大眾運輸導向服務</a:t>
                      </a:r>
                      <a:endParaRPr kumimoji="0" lang="zh-TW" altLang="en-US"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4"/>
                  </a:ext>
                </a:extLst>
              </a:tr>
              <a:tr h="317288">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提高大眾運輸場站密度</a:t>
                      </a:r>
                      <a:endParaRPr kumimoji="0" lang="zh-TW" altLang="en-US"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5"/>
                  </a:ext>
                </a:extLst>
              </a:tr>
              <a:tr h="317288">
                <a:tc vMerge="1">
                  <a:txBody>
                    <a:bodyPr/>
                    <a:lstStyle/>
                    <a:p>
                      <a:endParaRPr lang="zh-TW" altLang="en-US"/>
                    </a:p>
                  </a:txBody>
                  <a:tcPr/>
                </a:tc>
                <a:tc rowSpan="2">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檢討運輸服務及費率補貼機制</a:t>
                      </a:r>
                      <a:endParaRPr kumimoji="0" lang="zh-TW" altLang="en-US"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99FF"/>
                    </a:solidFill>
                  </a:tcPr>
                </a:tc>
                <a:tc rowSpan="2">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合宜運輸服務與補貼機制</a:t>
                      </a:r>
                      <a:endParaRPr kumimoji="0" lang="zh-TW" altLang="en-US"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大眾運輸費率合理化</a:t>
                      </a:r>
                      <a:endParaRPr kumimoji="0" lang="zh-TW" altLang="en-US"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6"/>
                  </a:ext>
                </a:extLst>
              </a:tr>
              <a:tr h="317288">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大眾運輸永續經營</a:t>
                      </a:r>
                      <a:endParaRPr kumimoji="0" lang="zh-TW" altLang="en-US"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7"/>
                  </a:ext>
                </a:extLst>
              </a:tr>
              <a:tr h="317288">
                <a:tc vMerge="1">
                  <a:txBody>
                    <a:bodyPr/>
                    <a:lstStyle/>
                    <a:p>
                      <a:endParaRPr lang="zh-TW" altLang="en-US"/>
                    </a:p>
                  </a:txBody>
                  <a:tcPr/>
                </a:tc>
                <a:tc rowSpan="2">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聰明交通</a:t>
                      </a:r>
                      <a:endParaRPr kumimoji="0" lang="zh-TW" altLang="en-US"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99FF"/>
                    </a:solidFill>
                  </a:tcPr>
                </a:tc>
                <a:tc rowSpan="2">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發展智慧運輸</a:t>
                      </a:r>
                      <a:endParaRPr kumimoji="0" lang="zh-TW" altLang="en-US"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擴大資訊加值應用</a:t>
                      </a:r>
                      <a:endParaRPr kumimoji="0" lang="zh-TW" altLang="en-US"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8"/>
                  </a:ext>
                </a:extLst>
              </a:tr>
              <a:tr h="317288">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交通資訊整合管理</a:t>
                      </a:r>
                      <a:endParaRPr kumimoji="0" lang="zh-TW" altLang="en-US"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9"/>
                  </a:ext>
                </a:extLst>
              </a:tr>
              <a:tr h="317288">
                <a:tc vMerge="1">
                  <a:txBody>
                    <a:bodyPr/>
                    <a:lstStyle/>
                    <a:p>
                      <a:endParaRPr lang="zh-TW" altLang="en-US"/>
                    </a:p>
                  </a:txBody>
                  <a:tcPr/>
                </a:tc>
                <a:tc rowSpan="2">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創造有利大眾運輸發展環境</a:t>
                      </a:r>
                      <a:endParaRPr kumimoji="0" lang="zh-TW" altLang="en-US"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99FF"/>
                    </a:solidFill>
                  </a:tcPr>
                </a:tc>
                <a:tc rowSpan="2">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TOD</a:t>
                      </a: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導向都市發展</a:t>
                      </a:r>
                      <a:endParaRPr kumimoji="0" lang="zh-TW" altLang="en-US"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道路空間重分配</a:t>
                      </a:r>
                      <a:endParaRPr kumimoji="0" lang="zh-TW" altLang="en-US"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10"/>
                  </a:ext>
                </a:extLst>
              </a:tr>
              <a:tr h="317288">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停車管理</a:t>
                      </a:r>
                      <a:endParaRPr kumimoji="0" lang="zh-TW" altLang="en-US"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11"/>
                  </a:ext>
                </a:extLst>
              </a:tr>
              <a:tr h="317288">
                <a:tc vMerge="1">
                  <a:txBody>
                    <a:bodyPr/>
                    <a:lstStyle/>
                    <a:p>
                      <a:endParaRPr lang="zh-TW" altLang="en-US"/>
                    </a:p>
                  </a:txBody>
                  <a:tcPr/>
                </a:tc>
                <a:tc rowSpan="3">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節能減碳</a:t>
                      </a:r>
                      <a:endParaRPr kumimoji="0" lang="zh-TW" altLang="en-US"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rowSpan="2">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rPr>
                        <a:t>管理私人運具使用</a:t>
                      </a:r>
                      <a:endParaRPr kumimoji="0" lang="zh-TW" altLang="en-US" sz="1400" b="1" i="0" u="none" strike="noStrike"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400" b="1" i="0" u="none" strike="noStrike"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300" b="1" i="0" u="none" strike="noStrike"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rPr>
                        <a:t>主要幹道路邊汽車停車路外化</a:t>
                      </a:r>
                      <a:endParaRPr kumimoji="0" lang="zh-TW" altLang="en-US" sz="1300" b="1" i="0" u="none" strike="noStrike"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12"/>
                  </a:ext>
                </a:extLst>
              </a:tr>
              <a:tr h="317288">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300" b="1" i="0" u="none" strike="noStrike"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rPr>
                        <a:t>機車停車管理</a:t>
                      </a:r>
                      <a:endParaRPr kumimoji="0" lang="zh-TW" altLang="en-US" sz="1300" b="1" i="0" u="none" strike="noStrike"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13"/>
                  </a:ext>
                </a:extLst>
              </a:tr>
              <a:tr h="317288">
                <a:tc vMerge="1">
                  <a:txBody>
                    <a:bodyPr/>
                    <a:lstStyle/>
                    <a:p>
                      <a:endParaRPr lang="zh-TW" altLang="en-US"/>
                    </a:p>
                  </a:txBody>
                  <a:tcPr/>
                </a:tc>
                <a:tc vMerge="1">
                  <a:txBody>
                    <a:bodyPr/>
                    <a:lstStyle/>
                    <a:p>
                      <a:endParaRPr lang="zh-TW" altLang="en-US"/>
                    </a:p>
                  </a:txBody>
                  <a:tcPr/>
                </a:tc>
                <a:tc>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rPr>
                        <a:t>引進綠色運具</a:t>
                      </a:r>
                      <a:endParaRPr kumimoji="0" lang="zh-TW" altLang="en-US" sz="1400" b="1" i="0" u="none" strike="noStrike"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300" b="1" i="0" u="none" strike="noStrike"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rPr>
                        <a:t>推廣低污染大眾運具</a:t>
                      </a:r>
                      <a:endParaRPr kumimoji="0" lang="zh-TW" altLang="en-US" sz="1300" b="1" i="0" u="none" strike="noStrike"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14"/>
                  </a:ext>
                </a:extLst>
              </a:tr>
              <a:tr h="317288">
                <a:tc vMerge="1">
                  <a:txBody>
                    <a:bodyPr/>
                    <a:lstStyle/>
                    <a:p>
                      <a:endParaRPr lang="zh-TW" altLang="en-US"/>
                    </a:p>
                  </a:txBody>
                  <a:tcPr/>
                </a:tc>
                <a:tc rowSpan="2">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rPr>
                        <a:t>營造綠色運輸環境</a:t>
                      </a:r>
                      <a:endParaRPr kumimoji="0" lang="zh-TW" altLang="en-US" sz="1400" b="1" i="0" u="none" strike="noStrike" kern="1200"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rowSpan="2">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400" b="1" i="0" u="none" strike="noStrike"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rPr>
                        <a:t>創造舒適步行與自行車環境</a:t>
                      </a:r>
                      <a:endParaRPr kumimoji="0" lang="zh-TW" altLang="en-US" sz="1400" b="1" i="0" u="none" strike="noStrike"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300" b="1" i="0" u="none" strike="noStrike"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rPr>
                        <a:t>提供舒適人行空間</a:t>
                      </a:r>
                      <a:endParaRPr kumimoji="0" lang="zh-TW" altLang="en-US" sz="1300" b="1" i="0" u="none" strike="noStrike"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15"/>
                  </a:ext>
                </a:extLst>
              </a:tr>
              <a:tr h="317288">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lvl1pPr>
                        <a:spcBef>
                          <a:spcPts val="400"/>
                        </a:spcBef>
                        <a:buClr>
                          <a:schemeClr val="accent1"/>
                        </a:buClr>
                        <a:buSzPct val="68000"/>
                        <a:buFont typeface="Wingdings 3" panose="05040102010807070707" pitchFamily="18" charset="2"/>
                        <a:defRPr sz="2300">
                          <a:solidFill>
                            <a:schemeClr val="tx1"/>
                          </a:solidFill>
                          <a:latin typeface="Lucida Sans Unicode" panose="020B0602030504020204" pitchFamily="34" charset="0"/>
                          <a:ea typeface="微軟正黑體" panose="020B0604030504040204" pitchFamily="34" charset="-120"/>
                        </a:defRPr>
                      </a:lvl1pPr>
                      <a:lvl2pPr marL="742950" indent="-285750">
                        <a:spcBef>
                          <a:spcPts val="325"/>
                        </a:spcBef>
                        <a:buClr>
                          <a:schemeClr val="accent1"/>
                        </a:buClr>
                        <a:buFont typeface="Verdana" panose="020B0604030504040204" pitchFamily="34" charset="0"/>
                        <a:defRPr sz="2100">
                          <a:solidFill>
                            <a:schemeClr val="tx1"/>
                          </a:solidFill>
                          <a:latin typeface="Lucida Sans Unicode" panose="020B0602030504020204" pitchFamily="34" charset="0"/>
                          <a:ea typeface="微軟正黑體" panose="020B0604030504040204" pitchFamily="34" charset="-120"/>
                        </a:defRPr>
                      </a:lvl2pPr>
                      <a:lvl3pPr marL="1143000" indent="-228600">
                        <a:spcBef>
                          <a:spcPts val="350"/>
                        </a:spcBef>
                        <a:buClr>
                          <a:schemeClr val="accent2"/>
                        </a:buClr>
                        <a:buSzPct val="100000"/>
                        <a:buFont typeface="Wingdings 2" panose="05020102010507070707" pitchFamily="18" charset="2"/>
                        <a:defRPr sz="1900">
                          <a:solidFill>
                            <a:schemeClr val="tx1"/>
                          </a:solidFill>
                          <a:latin typeface="Lucida Sans Unicode" panose="020B0602030504020204" pitchFamily="34" charset="0"/>
                          <a:ea typeface="微軟正黑體" panose="020B0604030504040204" pitchFamily="34" charset="-120"/>
                        </a:defRPr>
                      </a:lvl3pPr>
                      <a:lvl4pPr marL="1600200" indent="-228600">
                        <a:spcBef>
                          <a:spcPts val="350"/>
                        </a:spcBef>
                        <a:buClr>
                          <a:schemeClr val="accent2"/>
                        </a:buClr>
                        <a:buFont typeface="Wingdings 2" panose="05020102010507070707" pitchFamily="18" charset="2"/>
                        <a:defRPr sz="1700">
                          <a:solidFill>
                            <a:schemeClr val="tx1"/>
                          </a:solidFill>
                          <a:latin typeface="Lucida Sans Unicode" panose="020B0602030504020204" pitchFamily="34" charset="0"/>
                          <a:ea typeface="微軟正黑體" panose="020B0604030504040204" pitchFamily="34" charset="-120"/>
                        </a:defRPr>
                      </a:lvl4pPr>
                      <a:lvl5pPr marL="2057400" indent="-228600">
                        <a:spcBef>
                          <a:spcPts val="350"/>
                        </a:spcBef>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5pPr>
                      <a:lvl6pPr marL="25146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6pPr>
                      <a:lvl7pPr marL="29718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7pPr>
                      <a:lvl8pPr marL="34290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8pPr>
                      <a:lvl9pPr marL="3886200" indent="-228600" fontAlgn="base">
                        <a:spcBef>
                          <a:spcPts val="350"/>
                        </a:spcBef>
                        <a:spcAft>
                          <a:spcPct val="0"/>
                        </a:spcAft>
                        <a:buClr>
                          <a:schemeClr val="accent2"/>
                        </a:buClr>
                        <a:buFont typeface="Wingdings 2" panose="05020102010507070707" pitchFamily="18" charset="2"/>
                        <a:defRPr sz="1600">
                          <a:solidFill>
                            <a:schemeClr val="tx1"/>
                          </a:solidFill>
                          <a:latin typeface="Lucida Sans Unicode" panose="020B0602030504020204" pitchFamily="34" charset="0"/>
                          <a:ea typeface="微軟正黑體" panose="020B0604030504040204" pitchFamily="34"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zh-TW" sz="1300" b="1" i="0" u="none" strike="noStrike"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rPr>
                        <a:t>擴增自行車道及停車設施</a:t>
                      </a:r>
                      <a:endParaRPr kumimoji="0" lang="zh-TW" altLang="en-US" sz="1300" b="1" i="0" u="none" strike="noStrike" cap="none" normalizeH="0" baseline="0" dirty="0" smtClean="0">
                        <a:ln>
                          <a:noFill/>
                        </a:ln>
                        <a:solidFill>
                          <a:schemeClr val="accent4"/>
                        </a:solidFill>
                        <a:effectLst/>
                        <a:latin typeface="微軟正黑體" panose="020B0604030504040204" pitchFamily="34" charset="-12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428343002"/>
      </p:ext>
    </p:extLst>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latin typeface="微軟正黑體" pitchFamily="34" charset="-120"/>
                <a:ea typeface="微軟正黑體" pitchFamily="34" charset="-120"/>
              </a:rPr>
              <a:t>報告大綱</a:t>
            </a:r>
            <a:endParaRPr lang="zh-TW" altLang="en-US" dirty="0">
              <a:latin typeface="微軟正黑體" pitchFamily="34" charset="-120"/>
              <a:ea typeface="微軟正黑體" pitchFamily="34" charset="-120"/>
            </a:endParaRPr>
          </a:p>
        </p:txBody>
      </p:sp>
      <p:sp>
        <p:nvSpPr>
          <p:cNvPr id="5124" name="投影片編號版面配置區 3"/>
          <p:cNvSpPr>
            <a:spLocks noGrp="1"/>
          </p:cNvSpPr>
          <p:nvPr>
            <p:ph type="sldNum" sz="quarter" idx="10"/>
          </p:nvPr>
        </p:nvSpPr>
        <p:spPr>
          <a:noFill/>
        </p:spPr>
        <p:txBody>
          <a:bodyPr/>
          <a:lstStyle/>
          <a:p>
            <a:fld id="{71166FC5-CC84-45E2-A892-6AA8C37598DC}" type="slidenum">
              <a:rPr lang="zh-TW" altLang="zh-TW" smtClean="0">
                <a:latin typeface="微軟正黑體" pitchFamily="34" charset="-120"/>
                <a:ea typeface="微軟正黑體" pitchFamily="34" charset="-120"/>
              </a:rPr>
              <a:pPr/>
              <a:t>9</a:t>
            </a:fld>
            <a:endParaRPr lang="zh-TW" altLang="zh-TW" smtClean="0">
              <a:latin typeface="微軟正黑體" pitchFamily="34" charset="-120"/>
              <a:ea typeface="微軟正黑體" pitchFamily="34" charset="-120"/>
            </a:endParaRPr>
          </a:p>
        </p:txBody>
      </p:sp>
      <p:sp>
        <p:nvSpPr>
          <p:cNvPr id="5" name="Rectangle 3"/>
          <p:cNvSpPr txBox="1">
            <a:spLocks noChangeArrowheads="1"/>
          </p:cNvSpPr>
          <p:nvPr/>
        </p:nvSpPr>
        <p:spPr bwMode="auto">
          <a:xfrm>
            <a:off x="3275856" y="1000125"/>
            <a:ext cx="5582394" cy="5214938"/>
          </a:xfrm>
          <a:prstGeom prst="rect">
            <a:avLst/>
          </a:prstGeom>
          <a:noFill/>
          <a:ln w="9525">
            <a:noFill/>
            <a:miter lim="800000"/>
            <a:headEnd/>
            <a:tailEnd/>
          </a:ln>
        </p:spPr>
        <p:txBody>
          <a:bodyPr/>
          <a:lstStyle/>
          <a:p>
            <a:pPr marL="342900" indent="-342900" algn="l">
              <a:spcBef>
                <a:spcPct val="20000"/>
              </a:spcBef>
              <a:buClr>
                <a:schemeClr val="hlink"/>
              </a:buClr>
              <a:buFontTx/>
              <a:buChar char="•"/>
              <a:defRPr/>
            </a:pPr>
            <a:r>
              <a:rPr kumimoji="1" lang="zh-TW" altLang="en-US" kern="0" dirty="0" smtClean="0">
                <a:solidFill>
                  <a:srgbClr val="333399"/>
                </a:solidFill>
                <a:latin typeface="微軟正黑體" pitchFamily="34" charset="-120"/>
                <a:ea typeface="微軟正黑體" pitchFamily="34" charset="-120"/>
              </a:rPr>
              <a:t>前言</a:t>
            </a:r>
            <a:endParaRPr kumimoji="1" lang="en-US" altLang="zh-TW" kern="0" dirty="0" smtClean="0">
              <a:solidFill>
                <a:srgbClr val="333399"/>
              </a:solidFill>
              <a:latin typeface="微軟正黑體" pitchFamily="34" charset="-120"/>
              <a:ea typeface="微軟正黑體" pitchFamily="34" charset="-120"/>
            </a:endParaRPr>
          </a:p>
          <a:p>
            <a:pPr marL="800100" lvl="1" indent="-342900" algn="l">
              <a:spcBef>
                <a:spcPct val="20000"/>
              </a:spcBef>
              <a:buClr>
                <a:schemeClr val="hlink"/>
              </a:buClr>
              <a:buFontTx/>
              <a:buChar char="•"/>
              <a:defRPr/>
            </a:pPr>
            <a:r>
              <a:rPr kumimoji="1" lang="en-US" altLang="zh-TW" kern="0" dirty="0" smtClean="0">
                <a:solidFill>
                  <a:srgbClr val="333399"/>
                </a:solidFill>
                <a:latin typeface="微軟正黑體" pitchFamily="34" charset="-120"/>
                <a:ea typeface="微軟正黑體" pitchFamily="34" charset="-120"/>
              </a:rPr>
              <a:t>ITS</a:t>
            </a:r>
          </a:p>
          <a:p>
            <a:pPr marL="800100" lvl="1" indent="-342900" algn="l">
              <a:spcBef>
                <a:spcPct val="20000"/>
              </a:spcBef>
              <a:buClr>
                <a:schemeClr val="hlink"/>
              </a:buClr>
              <a:buFontTx/>
              <a:buChar char="•"/>
              <a:defRPr/>
            </a:pPr>
            <a:r>
              <a:rPr kumimoji="1" lang="en-US" altLang="zh-TW" kern="0" dirty="0" smtClean="0">
                <a:solidFill>
                  <a:srgbClr val="333399"/>
                </a:solidFill>
                <a:latin typeface="微軟正黑體" pitchFamily="34" charset="-120"/>
                <a:ea typeface="微軟正黑體" pitchFamily="34" charset="-120"/>
              </a:rPr>
              <a:t>APTS</a:t>
            </a:r>
          </a:p>
          <a:p>
            <a:pPr marL="342900" indent="-342900" algn="l">
              <a:spcBef>
                <a:spcPct val="20000"/>
              </a:spcBef>
              <a:buClr>
                <a:schemeClr val="hlink"/>
              </a:buClr>
              <a:buFontTx/>
              <a:buChar char="•"/>
              <a:defRPr/>
            </a:pPr>
            <a:r>
              <a:rPr kumimoji="1" lang="en-US" altLang="zh-TW" kern="0" dirty="0" smtClean="0">
                <a:solidFill>
                  <a:srgbClr val="FF0000"/>
                </a:solidFill>
                <a:latin typeface="微軟正黑體" pitchFamily="34" charset="-120"/>
                <a:ea typeface="微軟正黑體" pitchFamily="34" charset="-120"/>
              </a:rPr>
              <a:t>APTS</a:t>
            </a:r>
            <a:r>
              <a:rPr kumimoji="1" lang="zh-TW" altLang="en-US" kern="0" dirty="0" smtClean="0">
                <a:solidFill>
                  <a:srgbClr val="FF0000"/>
                </a:solidFill>
                <a:latin typeface="微軟正黑體" pitchFamily="34" charset="-120"/>
                <a:ea typeface="微軟正黑體" pitchFamily="34" charset="-120"/>
              </a:rPr>
              <a:t>過去</a:t>
            </a:r>
            <a:endParaRPr kumimoji="1" lang="en-US" altLang="zh-TW" kern="0" dirty="0" smtClean="0">
              <a:solidFill>
                <a:srgbClr val="FF0000"/>
              </a:solidFill>
              <a:latin typeface="微軟正黑體" pitchFamily="34" charset="-120"/>
              <a:ea typeface="微軟正黑體" pitchFamily="34" charset="-120"/>
            </a:endParaRPr>
          </a:p>
          <a:p>
            <a:pPr marL="800100" lvl="1" indent="-342900" algn="l">
              <a:spcBef>
                <a:spcPct val="20000"/>
              </a:spcBef>
              <a:buClr>
                <a:schemeClr val="hlink"/>
              </a:buClr>
              <a:buFontTx/>
              <a:buChar char="•"/>
              <a:defRPr/>
            </a:pPr>
            <a:r>
              <a:rPr kumimoji="1" lang="zh-TW" altLang="en-US" kern="0" dirty="0">
                <a:solidFill>
                  <a:srgbClr val="333399"/>
                </a:solidFill>
                <a:latin typeface="微軟正黑體" pitchFamily="34" charset="-120"/>
                <a:ea typeface="微軟正黑體" pitchFamily="34" charset="-120"/>
              </a:rPr>
              <a:t>台灣經驗與實蹟</a:t>
            </a:r>
            <a:endParaRPr kumimoji="1" lang="en-US" altLang="zh-TW" kern="0" dirty="0">
              <a:solidFill>
                <a:srgbClr val="333399"/>
              </a:solidFill>
              <a:latin typeface="微軟正黑體" pitchFamily="34" charset="-120"/>
              <a:ea typeface="微軟正黑體" pitchFamily="34" charset="-120"/>
            </a:endParaRPr>
          </a:p>
          <a:p>
            <a:pPr marL="800100" lvl="1" indent="-342900" algn="l">
              <a:spcBef>
                <a:spcPct val="20000"/>
              </a:spcBef>
              <a:buClr>
                <a:schemeClr val="hlink"/>
              </a:buClr>
              <a:buFontTx/>
              <a:buChar char="•"/>
              <a:defRPr/>
            </a:pPr>
            <a:r>
              <a:rPr kumimoji="1" lang="en-US" altLang="zh-TW" kern="0" dirty="0">
                <a:solidFill>
                  <a:srgbClr val="333399"/>
                </a:solidFill>
                <a:latin typeface="微軟正黑體" pitchFamily="34" charset="-120"/>
                <a:ea typeface="微軟正黑體" pitchFamily="34" charset="-120"/>
              </a:rPr>
              <a:t>ITS</a:t>
            </a:r>
            <a:r>
              <a:rPr kumimoji="1" lang="zh-TW" altLang="en-US" kern="0" dirty="0" smtClean="0">
                <a:solidFill>
                  <a:srgbClr val="333399"/>
                </a:solidFill>
                <a:latin typeface="微軟正黑體" pitchFamily="34" charset="-120"/>
                <a:ea typeface="微軟正黑體" pitchFamily="34" charset="-120"/>
              </a:rPr>
              <a:t>版圖</a:t>
            </a:r>
            <a:endParaRPr kumimoji="1" lang="en-US" altLang="zh-TW" kern="0" dirty="0">
              <a:solidFill>
                <a:srgbClr val="333399"/>
              </a:solidFill>
              <a:latin typeface="微軟正黑體" pitchFamily="34" charset="-120"/>
              <a:ea typeface="微軟正黑體" pitchFamily="34" charset="-120"/>
            </a:endParaRPr>
          </a:p>
          <a:p>
            <a:pPr marL="342900" indent="-342900" algn="l">
              <a:spcBef>
                <a:spcPct val="20000"/>
              </a:spcBef>
              <a:buClr>
                <a:schemeClr val="hlink"/>
              </a:buClr>
              <a:buFontTx/>
              <a:buChar char="•"/>
              <a:defRPr/>
            </a:pPr>
            <a:r>
              <a:rPr kumimoji="1" lang="en-US" altLang="zh-TW" kern="0" dirty="0" smtClean="0">
                <a:solidFill>
                  <a:srgbClr val="333399"/>
                </a:solidFill>
                <a:latin typeface="微軟正黑體" pitchFamily="34" charset="-120"/>
                <a:ea typeface="微軟正黑體" pitchFamily="34" charset="-120"/>
              </a:rPr>
              <a:t>APTS</a:t>
            </a:r>
            <a:r>
              <a:rPr kumimoji="1" lang="zh-TW" altLang="en-US" kern="0" dirty="0" smtClean="0">
                <a:solidFill>
                  <a:srgbClr val="333399"/>
                </a:solidFill>
                <a:latin typeface="微軟正黑體" pitchFamily="34" charset="-120"/>
                <a:ea typeface="微軟正黑體" pitchFamily="34" charset="-120"/>
              </a:rPr>
              <a:t>現在</a:t>
            </a:r>
            <a:endParaRPr kumimoji="1" lang="en-US" altLang="zh-TW" kern="0" dirty="0" smtClean="0">
              <a:solidFill>
                <a:srgbClr val="333399"/>
              </a:solidFill>
              <a:latin typeface="微軟正黑體" pitchFamily="34" charset="-120"/>
              <a:ea typeface="微軟正黑體" pitchFamily="34" charset="-120"/>
            </a:endParaRPr>
          </a:p>
          <a:p>
            <a:pPr marL="800100" lvl="1" indent="-342900" algn="l">
              <a:spcBef>
                <a:spcPct val="20000"/>
              </a:spcBef>
              <a:buClr>
                <a:schemeClr val="hlink"/>
              </a:buClr>
              <a:buFontTx/>
              <a:buChar char="•"/>
              <a:defRPr/>
            </a:pPr>
            <a:r>
              <a:rPr kumimoji="1" lang="zh-TW" altLang="en-US" kern="0" dirty="0">
                <a:solidFill>
                  <a:srgbClr val="333399"/>
                </a:solidFill>
                <a:latin typeface="微軟正黑體" pitchFamily="34" charset="-120"/>
                <a:ea typeface="微軟正黑體" pitchFamily="34" charset="-120"/>
              </a:rPr>
              <a:t>北市公車動態資訊系統</a:t>
            </a:r>
            <a:endParaRPr kumimoji="1" lang="en-US" altLang="zh-TW" kern="0" dirty="0">
              <a:solidFill>
                <a:srgbClr val="333399"/>
              </a:solidFill>
              <a:latin typeface="微軟正黑體" pitchFamily="34" charset="-120"/>
              <a:ea typeface="微軟正黑體" pitchFamily="34" charset="-120"/>
            </a:endParaRPr>
          </a:p>
          <a:p>
            <a:pPr marL="342900" indent="-342900" algn="l">
              <a:spcBef>
                <a:spcPct val="20000"/>
              </a:spcBef>
              <a:buClr>
                <a:schemeClr val="hlink"/>
              </a:buClr>
              <a:buFontTx/>
              <a:buChar char="•"/>
              <a:defRPr/>
            </a:pPr>
            <a:r>
              <a:rPr kumimoji="1" lang="en-US" altLang="zh-TW" kern="0" dirty="0" smtClean="0">
                <a:solidFill>
                  <a:srgbClr val="333399"/>
                </a:solidFill>
                <a:latin typeface="微軟正黑體" pitchFamily="34" charset="-120"/>
                <a:ea typeface="微軟正黑體" pitchFamily="34" charset="-120"/>
              </a:rPr>
              <a:t>APTS</a:t>
            </a:r>
            <a:r>
              <a:rPr kumimoji="1" lang="zh-TW" altLang="en-US" kern="0" dirty="0" smtClean="0">
                <a:solidFill>
                  <a:srgbClr val="333399"/>
                </a:solidFill>
                <a:latin typeface="微軟正黑體" pitchFamily="34" charset="-120"/>
                <a:ea typeface="微軟正黑體" pitchFamily="34" charset="-120"/>
              </a:rPr>
              <a:t>未來</a:t>
            </a:r>
            <a:endParaRPr kumimoji="1" lang="en-US" altLang="zh-TW" kern="0" dirty="0" smtClean="0">
              <a:solidFill>
                <a:srgbClr val="333399"/>
              </a:solidFill>
              <a:latin typeface="微軟正黑體" pitchFamily="34" charset="-120"/>
              <a:ea typeface="微軟正黑體" pitchFamily="34" charset="-120"/>
            </a:endParaRPr>
          </a:p>
          <a:p>
            <a:pPr marL="800100" lvl="1" indent="-342900" algn="l">
              <a:spcBef>
                <a:spcPct val="20000"/>
              </a:spcBef>
              <a:buClr>
                <a:schemeClr val="hlink"/>
              </a:buClr>
              <a:buFontTx/>
              <a:buChar char="•"/>
              <a:defRPr/>
            </a:pPr>
            <a:r>
              <a:rPr kumimoji="1" lang="zh-TW" altLang="en-US" kern="0" dirty="0">
                <a:solidFill>
                  <a:srgbClr val="333399"/>
                </a:solidFill>
                <a:latin typeface="微軟正黑體" pitchFamily="34" charset="-120"/>
                <a:ea typeface="微軟正黑體" pitchFamily="34" charset="-120"/>
              </a:rPr>
              <a:t>未來發展</a:t>
            </a:r>
            <a:r>
              <a:rPr kumimoji="1" lang="zh-TW" altLang="en-US" kern="0" dirty="0" smtClean="0">
                <a:solidFill>
                  <a:srgbClr val="333399"/>
                </a:solidFill>
                <a:latin typeface="微軟正黑體" pitchFamily="34" charset="-120"/>
                <a:ea typeface="微軟正黑體" pitchFamily="34" charset="-120"/>
              </a:rPr>
              <a:t>方向</a:t>
            </a:r>
            <a:endParaRPr kumimoji="1" lang="en-US" altLang="zh-TW" kern="0" dirty="0" smtClean="0">
              <a:solidFill>
                <a:srgbClr val="333399"/>
              </a:solidFill>
              <a:latin typeface="微軟正黑體" pitchFamily="34" charset="-120"/>
              <a:ea typeface="微軟正黑體" pitchFamily="34" charset="-120"/>
            </a:endParaRPr>
          </a:p>
          <a:p>
            <a:pPr marL="342900" indent="-342900" algn="l">
              <a:spcBef>
                <a:spcPct val="20000"/>
              </a:spcBef>
              <a:buClr>
                <a:schemeClr val="hlink"/>
              </a:buClr>
              <a:buFontTx/>
              <a:buChar char="•"/>
              <a:defRPr/>
            </a:pPr>
            <a:r>
              <a:rPr kumimoji="1" lang="zh-TW" altLang="en-US" kern="0" dirty="0" smtClean="0">
                <a:solidFill>
                  <a:srgbClr val="333399"/>
                </a:solidFill>
                <a:latin typeface="微軟正黑體" pitchFamily="34" charset="-120"/>
                <a:ea typeface="微軟正黑體" pitchFamily="34" charset="-120"/>
              </a:rPr>
              <a:t>結語</a:t>
            </a:r>
            <a:endParaRPr kumimoji="1" lang="en-US" altLang="zh-TW" kern="0" dirty="0" smtClean="0">
              <a:solidFill>
                <a:srgbClr val="333399"/>
              </a:solidFill>
              <a:latin typeface="微軟正黑體" pitchFamily="34" charset="-120"/>
              <a:ea typeface="微軟正黑體" pitchFamily="34" charset="-120"/>
            </a:endParaRPr>
          </a:p>
          <a:p>
            <a:pPr marL="342900" indent="-342900" algn="l">
              <a:spcBef>
                <a:spcPct val="20000"/>
              </a:spcBef>
              <a:buClr>
                <a:schemeClr val="hlink"/>
              </a:buClr>
              <a:buFontTx/>
              <a:buChar char="•"/>
              <a:defRPr/>
            </a:pPr>
            <a:endParaRPr kumimoji="1" lang="en-US" altLang="zh-TW" kern="0" dirty="0">
              <a:solidFill>
                <a:srgbClr val="333399"/>
              </a:solidFill>
              <a:latin typeface="微軟正黑體" pitchFamily="34" charset="-120"/>
              <a:ea typeface="微軟正黑體" pitchFamily="34" charset="-120"/>
            </a:endParaRPr>
          </a:p>
          <a:p>
            <a:pPr marL="742950" lvl="1" indent="-285750">
              <a:spcBef>
                <a:spcPct val="20000"/>
              </a:spcBef>
              <a:buClr>
                <a:srgbClr val="3333CC"/>
              </a:buClr>
              <a:buSzPct val="50000"/>
              <a:defRPr/>
            </a:pPr>
            <a:endParaRPr kumimoji="1" lang="zh-TW" altLang="en-US" kern="0" dirty="0">
              <a:solidFill>
                <a:srgbClr val="333399"/>
              </a:solidFill>
              <a:latin typeface="微軟正黑體" pitchFamily="34" charset="-120"/>
              <a:ea typeface="微軟正黑體" pitchFamily="34" charset="-120"/>
            </a:endParaRPr>
          </a:p>
        </p:txBody>
      </p:sp>
      <p:pic>
        <p:nvPicPr>
          <p:cNvPr id="5126" name="Picture 9" descr="public-speaking"/>
          <p:cNvPicPr>
            <a:picLocks noChangeAspect="1" noChangeArrowheads="1"/>
          </p:cNvPicPr>
          <p:nvPr/>
        </p:nvPicPr>
        <p:blipFill>
          <a:blip r:embed="rId3" cstate="print"/>
          <a:srcRect/>
          <a:stretch>
            <a:fillRect/>
          </a:stretch>
        </p:blipFill>
        <p:spPr bwMode="auto">
          <a:xfrm>
            <a:off x="98425" y="1285875"/>
            <a:ext cx="3113088" cy="4799013"/>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8|7.5|7.5|13.4|10.1|8.5|1.1|7.6"/>
</p:tagLst>
</file>

<file path=ppt/tags/tag10.xml><?xml version="1.0" encoding="utf-8"?>
<p:tagLst xmlns:a="http://schemas.openxmlformats.org/drawingml/2006/main" xmlns:r="http://schemas.openxmlformats.org/officeDocument/2006/relationships" xmlns:p="http://schemas.openxmlformats.org/presentationml/2006/main">
  <p:tag name="DVSHAPEID" val="oL1mK2lcVdwbGtaFlCkO7l"/>
</p:tagLst>
</file>

<file path=ppt/tags/tag11.xml><?xml version="1.0" encoding="utf-8"?>
<p:tagLst xmlns:a="http://schemas.openxmlformats.org/drawingml/2006/main" xmlns:r="http://schemas.openxmlformats.org/officeDocument/2006/relationships" xmlns:p="http://schemas.openxmlformats.org/presentationml/2006/main">
  <p:tag name="DVSHAPEID" val="oL1mK2lcVdwbGtaFlCkO7l"/>
</p:tagLst>
</file>

<file path=ppt/tags/tag12.xml><?xml version="1.0" encoding="utf-8"?>
<p:tagLst xmlns:a="http://schemas.openxmlformats.org/drawingml/2006/main" xmlns:r="http://schemas.openxmlformats.org/officeDocument/2006/relationships" xmlns:p="http://schemas.openxmlformats.org/presentationml/2006/main">
  <p:tag name="DVSHAPEID" val="oL1mK2lcVdwbGtaFlCkO7l"/>
</p:tagLst>
</file>

<file path=ppt/tags/tag13.xml><?xml version="1.0" encoding="utf-8"?>
<p:tagLst xmlns:a="http://schemas.openxmlformats.org/drawingml/2006/main" xmlns:r="http://schemas.openxmlformats.org/officeDocument/2006/relationships" xmlns:p="http://schemas.openxmlformats.org/presentationml/2006/main">
  <p:tag name="DVSHAPEID" val="oL1mK2lcVdwbGtaFlCkO7l"/>
</p:tagLst>
</file>

<file path=ppt/tags/tag14.xml><?xml version="1.0" encoding="utf-8"?>
<p:tagLst xmlns:a="http://schemas.openxmlformats.org/drawingml/2006/main" xmlns:r="http://schemas.openxmlformats.org/officeDocument/2006/relationships" xmlns:p="http://schemas.openxmlformats.org/presentationml/2006/main">
  <p:tag name="DVSHAPEID" val="oL1mK2lcVdwbGtaFlCkO7l"/>
</p:tagLst>
</file>

<file path=ppt/tags/tag15.xml><?xml version="1.0" encoding="utf-8"?>
<p:tagLst xmlns:a="http://schemas.openxmlformats.org/drawingml/2006/main" xmlns:r="http://schemas.openxmlformats.org/officeDocument/2006/relationships" xmlns:p="http://schemas.openxmlformats.org/presentationml/2006/main">
  <p:tag name="DVSHAPEID" val="oL1mK2lcVdwbGtaFlCkO7l"/>
</p:tagLst>
</file>

<file path=ppt/tags/tag16.xml><?xml version="1.0" encoding="utf-8"?>
<p:tagLst xmlns:a="http://schemas.openxmlformats.org/drawingml/2006/main" xmlns:r="http://schemas.openxmlformats.org/officeDocument/2006/relationships" xmlns:p="http://schemas.openxmlformats.org/presentationml/2006/main">
  <p:tag name="DVSHAPEID" val="oL1mK2lcVdwbGtaFlCkO7l"/>
</p:tagLst>
</file>

<file path=ppt/tags/tag17.xml><?xml version="1.0" encoding="utf-8"?>
<p:tagLst xmlns:a="http://schemas.openxmlformats.org/drawingml/2006/main" xmlns:r="http://schemas.openxmlformats.org/officeDocument/2006/relationships" xmlns:p="http://schemas.openxmlformats.org/presentationml/2006/main">
  <p:tag name="DVSHAPEID" val="oQnCBDHjsYQDQWkdUVxbeH"/>
</p:tagLst>
</file>

<file path=ppt/tags/tag18.xml><?xml version="1.0" encoding="utf-8"?>
<p:tagLst xmlns:a="http://schemas.openxmlformats.org/drawingml/2006/main" xmlns:r="http://schemas.openxmlformats.org/officeDocument/2006/relationships" xmlns:p="http://schemas.openxmlformats.org/presentationml/2006/main">
  <p:tag name="DVSHAPEID" val="oL1mK2lcVdwbGtaFlCkO7l"/>
</p:tagLst>
</file>

<file path=ppt/tags/tag19.xml><?xml version="1.0" encoding="utf-8"?>
<p:tagLst xmlns:a="http://schemas.openxmlformats.org/drawingml/2006/main" xmlns:r="http://schemas.openxmlformats.org/officeDocument/2006/relationships" xmlns:p="http://schemas.openxmlformats.org/presentationml/2006/main">
  <p:tag name="DVSHAPEID" val="oL1mK2lcVdwbGtaFlCkO7l"/>
</p:tagLst>
</file>

<file path=ppt/tags/tag2.xml><?xml version="1.0" encoding="utf-8"?>
<p:tagLst xmlns:a="http://schemas.openxmlformats.org/drawingml/2006/main" xmlns:r="http://schemas.openxmlformats.org/officeDocument/2006/relationships" xmlns:p="http://schemas.openxmlformats.org/presentationml/2006/main">
  <p:tag name="DVSHAPEID" val="oL1mK2lcVdwbGtaFlCkO7l"/>
</p:tagLst>
</file>

<file path=ppt/tags/tag20.xml><?xml version="1.0" encoding="utf-8"?>
<p:tagLst xmlns:a="http://schemas.openxmlformats.org/drawingml/2006/main" xmlns:r="http://schemas.openxmlformats.org/officeDocument/2006/relationships" xmlns:p="http://schemas.openxmlformats.org/presentationml/2006/main">
  <p:tag name="DVSHAPEID" val="oL1mK2lcVdwbGtaFlCkO7l"/>
</p:tagLst>
</file>

<file path=ppt/tags/tag3.xml><?xml version="1.0" encoding="utf-8"?>
<p:tagLst xmlns:a="http://schemas.openxmlformats.org/drawingml/2006/main" xmlns:r="http://schemas.openxmlformats.org/officeDocument/2006/relationships" xmlns:p="http://schemas.openxmlformats.org/presentationml/2006/main">
  <p:tag name="DVSHAPEID" val="oL1mK2lcVdwbGtaFlCkO7l"/>
</p:tagLst>
</file>

<file path=ppt/tags/tag4.xml><?xml version="1.0" encoding="utf-8"?>
<p:tagLst xmlns:a="http://schemas.openxmlformats.org/drawingml/2006/main" xmlns:r="http://schemas.openxmlformats.org/officeDocument/2006/relationships" xmlns:p="http://schemas.openxmlformats.org/presentationml/2006/main">
  <p:tag name="DVSHAPEID" val="oQnCBDHjsYQDQWkdUVxbeH"/>
</p:tagLst>
</file>

<file path=ppt/tags/tag5.xml><?xml version="1.0" encoding="utf-8"?>
<p:tagLst xmlns:a="http://schemas.openxmlformats.org/drawingml/2006/main" xmlns:r="http://schemas.openxmlformats.org/officeDocument/2006/relationships" xmlns:p="http://schemas.openxmlformats.org/presentationml/2006/main">
  <p:tag name="DVSHAPEID" val="oL1mK2lcVdwbGtaFlCkO7l"/>
</p:tagLst>
</file>

<file path=ppt/tags/tag6.xml><?xml version="1.0" encoding="utf-8"?>
<p:tagLst xmlns:a="http://schemas.openxmlformats.org/drawingml/2006/main" xmlns:r="http://schemas.openxmlformats.org/officeDocument/2006/relationships" xmlns:p="http://schemas.openxmlformats.org/presentationml/2006/main">
  <p:tag name="DVSHAPEID" val="mh4xbBPdngdVawwq4RwxQb"/>
</p:tagLst>
</file>

<file path=ppt/tags/tag7.xml><?xml version="1.0" encoding="utf-8"?>
<p:tagLst xmlns:a="http://schemas.openxmlformats.org/drawingml/2006/main" xmlns:r="http://schemas.openxmlformats.org/officeDocument/2006/relationships" xmlns:p="http://schemas.openxmlformats.org/presentationml/2006/main">
  <p:tag name="DVSHAPEID" val="oL1mK2lcVdwbGtaFlCkO7l"/>
</p:tagLst>
</file>

<file path=ppt/tags/tag8.xml><?xml version="1.0" encoding="utf-8"?>
<p:tagLst xmlns:a="http://schemas.openxmlformats.org/drawingml/2006/main" xmlns:r="http://schemas.openxmlformats.org/officeDocument/2006/relationships" xmlns:p="http://schemas.openxmlformats.org/presentationml/2006/main">
  <p:tag name="DVSHAPEID" val="oQnCBDHjsYQDQWkdUVxbeH"/>
</p:tagLst>
</file>

<file path=ppt/tags/tag9.xml><?xml version="1.0" encoding="utf-8"?>
<p:tagLst xmlns:a="http://schemas.openxmlformats.org/drawingml/2006/main" xmlns:r="http://schemas.openxmlformats.org/officeDocument/2006/relationships" xmlns:p="http://schemas.openxmlformats.org/presentationml/2006/main">
  <p:tag name="DVSHAPEID" val="oL1mK2lcVdwbGtaFlCkO7l"/>
</p:tagLst>
</file>

<file path=ppt/theme/theme1.xml><?xml version="1.0" encoding="utf-8"?>
<a:theme xmlns:a="http://schemas.openxmlformats.org/drawingml/2006/main" name="ITTSCorporate">
  <a:themeElements>
    <a:clrScheme name="">
      <a:dk1>
        <a:srgbClr val="336699"/>
      </a:dk1>
      <a:lt1>
        <a:srgbClr val="FFFFFF"/>
      </a:lt1>
      <a:dk2>
        <a:srgbClr val="000000"/>
      </a:dk2>
      <a:lt2>
        <a:srgbClr val="969696"/>
      </a:lt2>
      <a:accent1>
        <a:srgbClr val="C0C0C0"/>
      </a:accent1>
      <a:accent2>
        <a:srgbClr val="0066FF"/>
      </a:accent2>
      <a:accent3>
        <a:srgbClr val="FFFFFF"/>
      </a:accent3>
      <a:accent4>
        <a:srgbClr val="2A5682"/>
      </a:accent4>
      <a:accent5>
        <a:srgbClr val="DCDCDC"/>
      </a:accent5>
      <a:accent6>
        <a:srgbClr val="005CE7"/>
      </a:accent6>
      <a:hlink>
        <a:srgbClr val="FF0000"/>
      </a:hlink>
      <a:folHlink>
        <a:srgbClr val="009900"/>
      </a:folHlink>
    </a:clrScheme>
    <a:fontScheme name="ITTSCorporate">
      <a:majorFont>
        <a:latin typeface="Arial"/>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chemeClr val="accent1"/>
          </a:extrusionClr>
        </a:sp3d>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bg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chemeClr val="accent1"/>
          </a:extrusionClr>
        </a:sp3d>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bg1"/>
            </a:solidFill>
            <a:effectLst/>
            <a:latin typeface="Arial" charset="0"/>
            <a:ea typeface="新細明體" pitchFamily="18" charset="-120"/>
          </a:defRPr>
        </a:defPPr>
      </a:lstStyle>
    </a:lnDef>
  </a:objectDefaults>
  <a:extraClrSchemeLst>
    <a:extraClrScheme>
      <a:clrScheme name="ITTSCorpor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TTSCorpor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TTSCorporate 3">
        <a:dk1>
          <a:srgbClr val="000000"/>
        </a:dk1>
        <a:lt1>
          <a:srgbClr val="FFFFCC"/>
        </a:lt1>
        <a:dk2>
          <a:srgbClr val="808000"/>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TTSCorpor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TTSCorporate 5">
        <a:dk1>
          <a:srgbClr val="000000"/>
        </a:dk1>
        <a:lt1>
          <a:srgbClr val="FFFFFF"/>
        </a:lt1>
        <a:dk2>
          <a:srgbClr val="000000"/>
        </a:dk2>
        <a:lt2>
          <a:srgbClr val="969696"/>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TTSCorpor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TTSCorpor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Office\Templates\ITTSCorporate.pot</Template>
  <TotalTime>25405</TotalTime>
  <Words>8315</Words>
  <Application>Microsoft Office PowerPoint</Application>
  <PresentationFormat>如螢幕大小 (4:3)</PresentationFormat>
  <Paragraphs>1532</Paragraphs>
  <Slides>55</Slides>
  <Notes>55</Notes>
  <HiddenSlides>0</HiddenSlides>
  <MMClips>0</MMClips>
  <ScaleCrop>false</ScaleCrop>
  <HeadingPairs>
    <vt:vector size="6" baseType="variant">
      <vt:variant>
        <vt:lpstr>使用字型</vt:lpstr>
      </vt:variant>
      <vt:variant>
        <vt:i4>17</vt:i4>
      </vt:variant>
      <vt:variant>
        <vt:lpstr>佈景主題</vt:lpstr>
      </vt:variant>
      <vt:variant>
        <vt:i4>1</vt:i4>
      </vt:variant>
      <vt:variant>
        <vt:lpstr>投影片標題</vt:lpstr>
      </vt:variant>
      <vt:variant>
        <vt:i4>55</vt:i4>
      </vt:variant>
    </vt:vector>
  </HeadingPairs>
  <TitlesOfParts>
    <vt:vector size="73" baseType="lpstr">
      <vt:lpstr>HY견고딕</vt:lpstr>
      <vt:lpstr>華康POP1體W9</vt:lpstr>
      <vt:lpstr>華康POP1體W9(P)</vt:lpstr>
      <vt:lpstr>華康中黑體</vt:lpstr>
      <vt:lpstr>華康華綜體W5</vt:lpstr>
      <vt:lpstr>微軟正黑體</vt:lpstr>
      <vt:lpstr>新細明體</vt:lpstr>
      <vt:lpstr>標楷體</vt:lpstr>
      <vt:lpstr>Arial</vt:lpstr>
      <vt:lpstr>Arial Narrow</vt:lpstr>
      <vt:lpstr>Calibri</vt:lpstr>
      <vt:lpstr>Footlight MT Light</vt:lpstr>
      <vt:lpstr>Tahoma</vt:lpstr>
      <vt:lpstr>Times New Roman</vt:lpstr>
      <vt:lpstr>Verdana</vt:lpstr>
      <vt:lpstr>Wingdings</vt:lpstr>
      <vt:lpstr>Wingdings 3</vt:lpstr>
      <vt:lpstr>ITTSCorporate</vt:lpstr>
      <vt:lpstr>先進大眾運輸系統介紹 以北市公車動態資訊系統為例</vt:lpstr>
      <vt:lpstr>PowerPoint 簡報</vt:lpstr>
      <vt:lpstr>PowerPoint 簡報</vt:lpstr>
      <vt:lpstr>報告大綱</vt:lpstr>
      <vt:lpstr>前言(1/4)</vt:lpstr>
      <vt:lpstr>前言(2/4)</vt:lpstr>
      <vt:lpstr>前言(3/4)</vt:lpstr>
      <vt:lpstr>前言(4/4)</vt:lpstr>
      <vt:lpstr>報告大綱</vt:lpstr>
      <vt:lpstr> 台灣經驗與實蹟</vt:lpstr>
      <vt:lpstr>華夏科技於ITS版圖</vt:lpstr>
      <vt:lpstr>公車整體解決方案-凡走過必留下痕跡</vt:lpstr>
      <vt:lpstr>報告大綱</vt:lpstr>
      <vt:lpstr>北市公車動態建置歷程</vt:lpstr>
      <vt:lpstr>北市公車-平行分散系統架構</vt:lpstr>
      <vt:lpstr>PowerPoint 簡報</vt:lpstr>
      <vt:lpstr>Three Arrows for Taipei APTS</vt:lpstr>
      <vt:lpstr>1st Arrow-Logic Algorithm Center(LAC)</vt:lpstr>
      <vt:lpstr>2nd Arrow-Algorithm Dispatch Platform(ADP)</vt:lpstr>
      <vt:lpstr>3rd Arrow- Information Merge &amp; Publish Platform(IMP)</vt:lpstr>
      <vt:lpstr>北市公車-服務總覽</vt:lpstr>
      <vt:lpstr>PowerPoint 簡報</vt:lpstr>
      <vt:lpstr>PowerPoint 簡報</vt:lpstr>
      <vt:lpstr>PowerPoint 簡報</vt:lpstr>
      <vt:lpstr>PDA手機查詢</vt:lpstr>
      <vt:lpstr>多元化且即時資訊提供之智慧型站牌建置</vt:lpstr>
      <vt:lpstr>北市公車-服務總覽</vt:lpstr>
      <vt:lpstr>站牌維運中心系統-站牌管理(1/3)</vt:lpstr>
      <vt:lpstr>PowerPoint 簡報</vt:lpstr>
      <vt:lpstr>站牌維運中心系統(3/3)-遠端監控-結合GIS監控</vt:lpstr>
      <vt:lpstr>營運管理系統-打造人性化界面</vt:lpstr>
      <vt:lpstr>營運管理系統-建置成果</vt:lpstr>
      <vt:lpstr>營運管理系統-發車準點稽核-建置成果</vt:lpstr>
      <vt:lpstr>營運管理系統-歷史軌跡查詢</vt:lpstr>
      <vt:lpstr>北市公車-服務總覽</vt:lpstr>
      <vt:lpstr>行車監控管理系統</vt:lpstr>
      <vt:lpstr>行車間距服務</vt:lpstr>
      <vt:lpstr>北市公車-服務總覽</vt:lpstr>
      <vt:lpstr>加值業者服務</vt:lpstr>
      <vt:lpstr>加值服務-介接成果</vt:lpstr>
      <vt:lpstr>優質對外服務建置成果</vt:lpstr>
      <vt:lpstr>報告大綱</vt:lpstr>
      <vt:lpstr>北市公車動態未來發展方向-三度五化</vt:lpstr>
      <vt:lpstr>系統標準化</vt:lpstr>
      <vt:lpstr>調度行動化</vt:lpstr>
      <vt:lpstr>便民雲端化</vt:lpstr>
      <vt:lpstr>管理智慧化</vt:lpstr>
      <vt:lpstr>管理智慧化-大數據分析-OD分析(1/2)</vt:lpstr>
      <vt:lpstr>管理智慧化-大數據分析-OD分析(2/2)</vt:lpstr>
      <vt:lpstr>管理智慧化-OD分析-站位間OD</vt:lpstr>
      <vt:lpstr>管理智慧化-OD分析-交通分區與站位群組OD</vt:lpstr>
      <vt:lpstr>管理智慧化-OD分析-路廊供需分析</vt:lpstr>
      <vt:lpstr>加值多元化</vt:lpstr>
      <vt:lpstr>結語</vt:lpstr>
      <vt:lpstr>PowerPoint 簡報</vt:lpstr>
    </vt:vector>
  </TitlesOfParts>
  <Company>ITTS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華夏科技</dc:title>
  <dc:creator>Frank Chen</dc:creator>
  <cp:lastModifiedBy>allenchen</cp:lastModifiedBy>
  <cp:revision>924</cp:revision>
  <cp:lastPrinted>2014-12-15T07:50:43Z</cp:lastPrinted>
  <dcterms:created xsi:type="dcterms:W3CDTF">2001-10-30T02:24:58Z</dcterms:created>
  <dcterms:modified xsi:type="dcterms:W3CDTF">2017-01-16T06:55:25Z</dcterms:modified>
</cp:coreProperties>
</file>